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7" r:id="rId4"/>
  </p:sldMasterIdLst>
  <p:notesMasterIdLst>
    <p:notesMasterId r:id="rId5"/>
  </p:notesMasterIdLst>
  <p:sldIdLst>
    <p:sldId id="256" r:id="rId6"/>
    <p:sldId id="257" r:id="rId7"/>
    <p:sldId id="258" r:id="rId8"/>
    <p:sldId id="259" r:id="rId9"/>
    <p:sldId id="260" r:id="rId10"/>
    <p:sldId id="261" r:id="rId11"/>
    <p:sldId id="262" r:id="rId1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navcen.uscg.gov/?pageName=AISRequirementsRev"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 name="Shape 54"/>
        <p:cNvGrpSpPr/>
        <p:nvPr/>
      </p:nvGrpSpPr>
      <p:grpSpPr>
        <a:xfrm>
          <a:off x="0" y="0"/>
          <a:ext cx="0" cy="0"/>
          <a:chOff x="0" y="0"/>
          <a:chExt cx="0" cy="0"/>
        </a:xfrm>
      </p:grpSpPr>
      <p:sp>
        <p:nvSpPr>
          <p:cNvPr id="55" name="Google Shape;5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 name="Google Shape;5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Google Shape;6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 name="Google Shape;62;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Right now, we're not doing weekly coordination with the ECMWF.  If that bullet is just an example, I might leave it out.  It's possible that European NMHS coordination begins with the ECMWF, or it might begin someplace else.  We've recently had some telephone, email, and Webex changes with IPMA in Portugal, and the IPMA seems really interested in talking more with us.  I could see Portugal as low-hanging fruit, but we'll see how this plays out eventually.</a:t>
            </a:r>
            <a:endParaRPr b="0" i="0" sz="1200" u="none" cap="none" strike="noStrike">
              <a:solidFill>
                <a:schemeClr val="dk1"/>
              </a:solidFill>
              <a:latin typeface="Calibri"/>
              <a:ea typeface="Calibri"/>
              <a:cs typeface="Calibri"/>
              <a:sym typeface="Calibri"/>
            </a:endParaRPr>
          </a:p>
        </p:txBody>
      </p:sp>
      <p:sp>
        <p:nvSpPr>
          <p:cNvPr id="63" name="Google Shape;63;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9" name="Google Shape;69;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the U.S. NWS and USCG are working together on a pilot project to utilize AIS to transmit automated weather observations from ships in hopes of increasing observations to help improve weather forecasts".  </a:t>
            </a:r>
            <a:br>
              <a:rPr b="0" i="0" lang="en-US" sz="1200" u="none" cap="none" strike="noStrike">
                <a:solidFill>
                  <a:schemeClr val="dk1"/>
                </a:solidFill>
                <a:latin typeface="Calibri"/>
                <a:ea typeface="Calibri"/>
                <a:cs typeface="Calibri"/>
                <a:sym typeface="Calibri"/>
              </a:rPr>
            </a:b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Automatic Identification System (AIS)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An AIS transmitter is required on all</a:t>
            </a:r>
            <a:r>
              <a:rPr b="0" i="0" lang="en-US" sz="1200" u="sng" cap="none" strike="noStrike">
                <a:solidFill>
                  <a:schemeClr val="hlink"/>
                </a:solidFill>
                <a:latin typeface="Calibri"/>
                <a:ea typeface="Calibri"/>
                <a:cs typeface="Calibri"/>
                <a:sym typeface="Calibri"/>
                <a:hlinkClick r:id="rId2"/>
              </a:rPr>
              <a:t> vessels of a certain size.</a:t>
            </a:r>
            <a:br>
              <a:rPr b="0" i="0" lang="en-US" sz="1200" u="none" cap="none" strike="noStrike">
                <a:solidFill>
                  <a:schemeClr val="dk1"/>
                </a:solidFill>
                <a:latin typeface="Calibri"/>
                <a:ea typeface="Calibri"/>
                <a:cs typeface="Calibri"/>
                <a:sym typeface="Calibri"/>
              </a:rPr>
            </a:b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There is a binary section of the AIS message that can be used for environmental information, including weather.</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We hope to interface weather observation software onboard ships with the required AIS transmitter to transmit weather observations on a regular interval.</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We hope to complete the proof of concept in FY19.</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70" name="Google Shape;70;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 name="Google Shape;7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2" name="Google Shape;82;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Need feedback to understand the diverse mariners' needs</a:t>
            </a:r>
            <a:endParaRPr b="0" i="0" sz="1200" u="none" cap="none" strike="noStrike">
              <a:solidFill>
                <a:schemeClr val="dk1"/>
              </a:solidFill>
              <a:latin typeface="Calibri"/>
              <a:ea typeface="Calibri"/>
              <a:cs typeface="Calibri"/>
              <a:sym typeface="Calibri"/>
            </a:endParaRPr>
          </a:p>
        </p:txBody>
      </p:sp>
      <p:sp>
        <p:nvSpPr>
          <p:cNvPr id="83" name="Google Shape;83;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9" name="Google Shape;89;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4" name="Shape 14"/>
        <p:cNvGrpSpPr/>
        <p:nvPr/>
      </p:nvGrpSpPr>
      <p:grpSpPr>
        <a:xfrm>
          <a:off x="0" y="0"/>
          <a:ext cx="0" cy="0"/>
          <a:chOff x="0" y="0"/>
          <a:chExt cx="0" cy="0"/>
        </a:xfrm>
      </p:grpSpPr>
      <p:sp>
        <p:nvSpPr>
          <p:cNvPr id="15" name="Google Shape;15;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6" name="Google Shape;16;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lstStyle>
            <a:lvl1pPr lv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17" name="Google Shape;17;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8" name="Shape 18"/>
        <p:cNvGrpSpPr/>
        <p:nvPr/>
      </p:nvGrpSpPr>
      <p:grpSpPr>
        <a:xfrm>
          <a:off x="0" y="0"/>
          <a:ext cx="0" cy="0"/>
          <a:chOff x="0" y="0"/>
          <a:chExt cx="0" cy="0"/>
        </a:xfrm>
      </p:grpSpPr>
      <p:sp>
        <p:nvSpPr>
          <p:cNvPr id="19" name="Google Shape;19;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Google Shape;20;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1" name="Google Shape;21;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wmo2016_powerpoint_standard_v2-2.jpg" id="22" name="Google Shape;22;p3"/>
          <p:cNvPicPr preferRelativeResize="0"/>
          <p:nvPr/>
        </p:nvPicPr>
        <p:blipFill rotWithShape="1">
          <a:blip r:embed="rId2">
            <a:alphaModFix/>
          </a:blip>
          <a:srcRect b="0" l="0" r="0" t="0"/>
          <a:stretch/>
        </p:blipFill>
        <p:spPr>
          <a:xfrm>
            <a:off x="0" y="5151694"/>
            <a:ext cx="1988820" cy="17145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Clr>
                <a:schemeClr val="dk1"/>
              </a:buClr>
              <a:buSzPts val="4000"/>
              <a:buFont typeface="Calibri"/>
              <a:buNone/>
              <a:defRPr b="1" i="0" sz="4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lstStyle>
            <a:lvl1pPr indent="-228600" lvl="0" marL="4572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7" name="Shape 27"/>
        <p:cNvGrpSpPr/>
        <p:nvPr/>
      </p:nvGrpSpPr>
      <p:grpSpPr>
        <a:xfrm>
          <a:off x="0" y="0"/>
          <a:ext cx="0" cy="0"/>
          <a:chOff x="0" y="0"/>
          <a:chExt cx="0" cy="0"/>
        </a:xfrm>
      </p:grpSpPr>
      <p:sp>
        <p:nvSpPr>
          <p:cNvPr id="28" name="Google Shape;28;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9" name="Google Shape;29;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0" name="Google Shape;30;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1" name="Google Shape;31;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32" name="Shape 32"/>
        <p:cNvGrpSpPr/>
        <p:nvPr/>
      </p:nvGrpSpPr>
      <p:grpSpPr>
        <a:xfrm>
          <a:off x="0" y="0"/>
          <a:ext cx="0" cy="0"/>
          <a:chOff x="0" y="0"/>
          <a:chExt cx="0" cy="0"/>
        </a:xfrm>
      </p:grpSpPr>
      <p:sp>
        <p:nvSpPr>
          <p:cNvPr id="33" name="Google Shape;33;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4" name="Google Shape;34;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35" name="Google Shape;35;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36" name="Google Shape;36;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37" name="Google Shape;37;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38" name="Google Shape;38;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9" name="Shape 39"/>
        <p:cNvGrpSpPr/>
        <p:nvPr/>
      </p:nvGrpSpPr>
      <p:grpSpPr>
        <a:xfrm>
          <a:off x="0" y="0"/>
          <a:ext cx="0" cy="0"/>
          <a:chOff x="0" y="0"/>
          <a:chExt cx="0" cy="0"/>
        </a:xfrm>
      </p:grpSpPr>
      <p:sp>
        <p:nvSpPr>
          <p:cNvPr id="40" name="Google Shape;4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1" name="Google Shape;41;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2" name="Shape 42"/>
        <p:cNvGrpSpPr/>
        <p:nvPr/>
      </p:nvGrpSpPr>
      <p:grpSpPr>
        <a:xfrm>
          <a:off x="0" y="0"/>
          <a:ext cx="0" cy="0"/>
          <a:chOff x="0" y="0"/>
          <a:chExt cx="0" cy="0"/>
        </a:xfrm>
      </p:grpSpPr>
      <p:sp>
        <p:nvSpPr>
          <p:cNvPr id="43" name="Google Shape;4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44" name="Shape 44"/>
        <p:cNvGrpSpPr/>
        <p:nvPr/>
      </p:nvGrpSpPr>
      <p:grpSpPr>
        <a:xfrm>
          <a:off x="0" y="0"/>
          <a:ext cx="0" cy="0"/>
          <a:chOff x="0" y="0"/>
          <a:chExt cx="0" cy="0"/>
        </a:xfrm>
      </p:grpSpPr>
      <p:sp>
        <p:nvSpPr>
          <p:cNvPr id="45" name="Google Shape;4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6" name="Google Shape;4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47" name="Google Shape;4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48" name="Google Shape;48;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49" name="Shape 49"/>
        <p:cNvGrpSpPr/>
        <p:nvPr/>
      </p:nvGrpSpPr>
      <p:grpSpPr>
        <a:xfrm>
          <a:off x="0" y="0"/>
          <a:ext cx="0" cy="0"/>
          <a:chOff x="0" y="0"/>
          <a:chExt cx="0" cy="0"/>
        </a:xfrm>
      </p:grpSpPr>
      <p:sp>
        <p:nvSpPr>
          <p:cNvPr id="50" name="Google Shape;50;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1" name="Google Shape;51;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52" name="Google Shape;52;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53" name="Google Shape;53;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2.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wmo2016_powerpoint_standard_v2-2.jpg" id="13" name="Google Shape;13;p1"/>
          <p:cNvPicPr preferRelativeResize="0"/>
          <p:nvPr/>
        </p:nvPicPr>
        <p:blipFill rotWithShape="1">
          <a:blip r:embed="rId1">
            <a:alphaModFix/>
          </a:blip>
          <a:srcRect b="0" l="0" r="0" t="0"/>
          <a:stretch/>
        </p:blipFill>
        <p:spPr>
          <a:xfrm>
            <a:off x="0" y="5151694"/>
            <a:ext cx="1988820" cy="17145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ntsb.gov/investigations/AccidentReports/Pages/SPC1801.asp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www.weather.gov/hazardsimplificatio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7" name="Shape 57"/>
        <p:cNvGrpSpPr/>
        <p:nvPr/>
      </p:nvGrpSpPr>
      <p:grpSpPr>
        <a:xfrm>
          <a:off x="0" y="0"/>
          <a:ext cx="0" cy="0"/>
          <a:chOff x="0" y="0"/>
          <a:chExt cx="0" cy="0"/>
        </a:xfrm>
      </p:grpSpPr>
      <p:pic>
        <p:nvPicPr>
          <p:cNvPr descr="wmo2016_powerpoint_standard_v2_dark-1.jpg" id="58" name="Google Shape;58;p11"/>
          <p:cNvPicPr preferRelativeResize="0"/>
          <p:nvPr/>
        </p:nvPicPr>
        <p:blipFill rotWithShape="1">
          <a:blip r:embed="rId3">
            <a:alphaModFix/>
          </a:blip>
          <a:srcRect b="0" l="0" r="0" t="0"/>
          <a:stretch/>
        </p:blipFill>
        <p:spPr>
          <a:xfrm>
            <a:off x="0" y="0"/>
            <a:ext cx="9180000" cy="6887123"/>
          </a:xfrm>
          <a:prstGeom prst="rect">
            <a:avLst/>
          </a:prstGeom>
          <a:noFill/>
          <a:ln>
            <a:noFill/>
          </a:ln>
        </p:spPr>
      </p:pic>
      <p:sp>
        <p:nvSpPr>
          <p:cNvPr id="59" name="Google Shape;59;p11"/>
          <p:cNvSpPr txBox="1"/>
          <p:nvPr/>
        </p:nvSpPr>
        <p:spPr>
          <a:xfrm>
            <a:off x="457200" y="2002370"/>
            <a:ext cx="8229600" cy="1840813"/>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lt1"/>
              </a:buClr>
              <a:buSzPts val="4800"/>
              <a:buFont typeface="Calibri"/>
              <a:buNone/>
            </a:pPr>
            <a:r>
              <a:rPr b="0" i="0" lang="en-US" sz="4800" u="none" cap="none" strike="noStrike">
                <a:solidFill>
                  <a:schemeClr val="lt1"/>
                </a:solidFill>
                <a:latin typeface="Calibri"/>
                <a:ea typeface="Calibri"/>
                <a:cs typeface="Calibri"/>
                <a:sym typeface="Calibri"/>
              </a:rPr>
              <a:t>METAREA IV</a:t>
            </a:r>
            <a:endParaRPr/>
          </a:p>
          <a:p>
            <a:pPr indent="0" lvl="0" marL="0" marR="0" rtl="0" algn="ctr">
              <a:spcBef>
                <a:spcPts val="0"/>
              </a:spcBef>
              <a:spcAft>
                <a:spcPts val="0"/>
              </a:spcAft>
              <a:buClr>
                <a:schemeClr val="lt1"/>
              </a:buClr>
              <a:buSzPts val="4800"/>
              <a:buFont typeface="Calibri"/>
              <a:buNone/>
            </a:pPr>
            <a:r>
              <a:rPr b="0" i="0" lang="en-US" sz="4800" u="none" cap="none" strike="noStrike">
                <a:solidFill>
                  <a:schemeClr val="lt1"/>
                </a:solidFill>
                <a:latin typeface="Calibri"/>
                <a:ea typeface="Calibri"/>
                <a:cs typeface="Calibri"/>
                <a:sym typeface="Calibri"/>
              </a:rPr>
              <a:t>Report</a:t>
            </a:r>
            <a:endParaRPr b="0" i="0" sz="4800" u="none" cap="none" strike="noStrik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Google Shape;65;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3959"/>
              <a:buFont typeface="Calibri"/>
              <a:buNone/>
            </a:pPr>
            <a:r>
              <a:rPr b="0" i="0" lang="en-US" sz="3959" u="none" cap="none" strike="noStrike">
                <a:solidFill>
                  <a:schemeClr val="dk1"/>
                </a:solidFill>
                <a:latin typeface="Calibri"/>
                <a:ea typeface="Calibri"/>
                <a:cs typeface="Calibri"/>
                <a:sym typeface="Calibri"/>
              </a:rPr>
              <a:t>New or planned service-related activities</a:t>
            </a:r>
            <a:endParaRPr b="0" i="0" sz="3959" u="none" cap="none" strike="noStrike">
              <a:solidFill>
                <a:schemeClr val="dk1"/>
              </a:solidFill>
              <a:latin typeface="Calibri"/>
              <a:ea typeface="Calibri"/>
              <a:cs typeface="Calibri"/>
              <a:sym typeface="Calibri"/>
            </a:endParaRPr>
          </a:p>
        </p:txBody>
      </p:sp>
      <p:sp>
        <p:nvSpPr>
          <p:cNvPr id="66" name="Google Shape;66;p1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Extension of Digital Services</a:t>
            </a:r>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Offshore and High Seas forecast grids operational</a:t>
            </a:r>
            <a:endParaRPr/>
          </a:p>
          <a:p>
            <a:pPr indent="0" lvl="1" marL="4572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Weekly brief to US Coast Guard District 5</a:t>
            </a:r>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If pilot successful, may expand to other districts</a:t>
            </a:r>
            <a:endParaRPr/>
          </a:p>
          <a:p>
            <a:pPr indent="0" lvl="1" marL="4572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Development of S-412 ECDIS standards</a:t>
            </a:r>
            <a:endParaRPr b="0" i="0" sz="3200" u="none" cap="none" strike="noStrike">
              <a:solidFill>
                <a:schemeClr val="dk1"/>
              </a:solidFill>
              <a:latin typeface="Calibri"/>
              <a:ea typeface="Calibri"/>
              <a:cs typeface="Calibri"/>
              <a:sym typeface="Calibri"/>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Ocean Prediction Center </a:t>
            </a:r>
            <a:endParaRPr b="0" i="0" sz="2800" u="none" cap="none" strike="noStrike">
              <a:solidFill>
                <a:schemeClr val="dk1"/>
              </a:solidFill>
              <a:latin typeface="Calibri"/>
              <a:ea typeface="Calibri"/>
              <a:cs typeface="Calibri"/>
              <a:sym typeface="Calibri"/>
            </a:endParaRPr>
          </a:p>
          <a:p>
            <a:pPr indent="0" lvl="1" marL="4572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0" lvl="1" marL="4572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0" lvl="0" marL="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a:p>
            <a:pPr indent="0" lvl="0" marL="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a:p>
            <a:pPr indent="0" lvl="1" marL="4572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a:p>
            <a:pPr indent="0" lvl="1" marL="4572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3959"/>
              <a:buFont typeface="Calibri"/>
              <a:buNone/>
            </a:pPr>
            <a:r>
              <a:rPr b="0" i="0" lang="en-US" sz="3959" u="none" cap="none" strike="noStrike">
                <a:solidFill>
                  <a:schemeClr val="dk1"/>
                </a:solidFill>
                <a:latin typeface="Calibri"/>
                <a:ea typeface="Calibri"/>
                <a:cs typeface="Calibri"/>
                <a:sym typeface="Calibri"/>
              </a:rPr>
              <a:t>New or planned service-related activities</a:t>
            </a:r>
            <a:endParaRPr/>
          </a:p>
        </p:txBody>
      </p:sp>
      <p:sp>
        <p:nvSpPr>
          <p:cNvPr id="73" name="Google Shape;73;p1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dk1"/>
              </a:buClr>
              <a:buSzPts val="2960"/>
              <a:buFont typeface="Arial"/>
              <a:buChar char="•"/>
            </a:pPr>
            <a:r>
              <a:rPr b="0" i="0" lang="en-US" sz="2960" u="none" cap="none" strike="noStrike">
                <a:solidFill>
                  <a:schemeClr val="dk1"/>
                </a:solidFill>
                <a:latin typeface="Calibri"/>
                <a:ea typeface="Calibri"/>
                <a:cs typeface="Calibri"/>
                <a:sym typeface="Calibri"/>
              </a:rPr>
              <a:t>Using Automatic Identification System (AIS) to transmit automated weather observations  </a:t>
            </a:r>
            <a:endParaRPr/>
          </a:p>
          <a:p>
            <a:pPr indent="-285750" lvl="1" marL="742950" marR="0" rtl="0" algn="l">
              <a:spcBef>
                <a:spcPts val="518"/>
              </a:spcBef>
              <a:spcAft>
                <a:spcPts val="0"/>
              </a:spcAft>
              <a:buClr>
                <a:schemeClr val="dk1"/>
              </a:buClr>
              <a:buSzPts val="2590"/>
              <a:buFont typeface="Arial"/>
              <a:buChar char="–"/>
            </a:pPr>
            <a:r>
              <a:rPr b="0" i="0" lang="en-US" sz="2590" u="none" cap="none" strike="noStrike">
                <a:solidFill>
                  <a:schemeClr val="dk1"/>
                </a:solidFill>
                <a:latin typeface="Calibri"/>
                <a:ea typeface="Calibri"/>
                <a:cs typeface="Calibri"/>
                <a:sym typeface="Calibri"/>
              </a:rPr>
              <a:t>Working with our US Coast Guard on a pilot project </a:t>
            </a:r>
            <a:endParaRPr b="0" i="0" sz="2590" u="none" cap="none" strike="noStrike">
              <a:solidFill>
                <a:schemeClr val="dk1"/>
              </a:solidFill>
              <a:latin typeface="Calibri"/>
              <a:ea typeface="Calibri"/>
              <a:cs typeface="Calibri"/>
              <a:sym typeface="Calibri"/>
            </a:endParaRPr>
          </a:p>
          <a:p>
            <a:pPr indent="-285750" lvl="1" marL="742950" marR="0" rtl="0" algn="l">
              <a:spcBef>
                <a:spcPts val="518"/>
              </a:spcBef>
              <a:spcAft>
                <a:spcPts val="0"/>
              </a:spcAft>
              <a:buClr>
                <a:schemeClr val="dk1"/>
              </a:buClr>
              <a:buSzPts val="2590"/>
              <a:buFont typeface="Arial"/>
              <a:buChar char="–"/>
            </a:pPr>
            <a:r>
              <a:rPr b="0" i="0" lang="en-US" sz="2590" u="none" cap="none" strike="noStrike">
                <a:solidFill>
                  <a:schemeClr val="dk1"/>
                </a:solidFill>
                <a:latin typeface="Calibri"/>
                <a:ea typeface="Calibri"/>
                <a:cs typeface="Calibri"/>
                <a:sym typeface="Calibri"/>
              </a:rPr>
              <a:t>Goal is to increase observations and improve weather forecasts </a:t>
            </a:r>
            <a:endParaRPr b="0" i="0" sz="2590" u="none" cap="none" strike="noStrike">
              <a:solidFill>
                <a:schemeClr val="dk1"/>
              </a:solidFill>
              <a:latin typeface="Calibri"/>
              <a:ea typeface="Calibri"/>
              <a:cs typeface="Calibri"/>
              <a:sym typeface="Calibri"/>
            </a:endParaRPr>
          </a:p>
          <a:p>
            <a:pPr indent="0" lvl="1" marL="457200" marR="0" rtl="0" algn="l">
              <a:spcBef>
                <a:spcPts val="518"/>
              </a:spcBef>
              <a:spcAft>
                <a:spcPts val="0"/>
              </a:spcAft>
              <a:buClr>
                <a:schemeClr val="dk1"/>
              </a:buClr>
              <a:buSzPts val="2590"/>
              <a:buFont typeface="Arial"/>
              <a:buNone/>
            </a:pPr>
            <a:r>
              <a:t/>
            </a:r>
            <a:endParaRPr b="0" i="0" sz="2590" u="none" cap="none" strike="noStrike">
              <a:solidFill>
                <a:schemeClr val="dk1"/>
              </a:solidFill>
              <a:latin typeface="Calibri"/>
              <a:ea typeface="Calibri"/>
              <a:cs typeface="Calibri"/>
              <a:sym typeface="Calibri"/>
            </a:endParaRPr>
          </a:p>
          <a:p>
            <a:pPr indent="-342900" lvl="0" marL="342900" marR="0" rtl="0" algn="l">
              <a:spcBef>
                <a:spcPts val="592"/>
              </a:spcBef>
              <a:spcAft>
                <a:spcPts val="0"/>
              </a:spcAft>
              <a:buClr>
                <a:schemeClr val="dk1"/>
              </a:buClr>
              <a:buSzPts val="2960"/>
              <a:buFont typeface="Arial"/>
              <a:buChar char="•"/>
            </a:pPr>
            <a:r>
              <a:rPr b="0" i="0" lang="en-US" sz="2960" u="none" cap="none" strike="noStrike">
                <a:solidFill>
                  <a:schemeClr val="dk1"/>
                </a:solidFill>
                <a:latin typeface="Calibri"/>
                <a:ea typeface="Calibri"/>
                <a:cs typeface="Calibri"/>
                <a:sym typeface="Calibri"/>
              </a:rPr>
              <a:t>72 hour radiofax products</a:t>
            </a:r>
            <a:endParaRPr/>
          </a:p>
          <a:p>
            <a:pPr indent="-285750" lvl="1" marL="742950" marR="0" rtl="0" algn="l">
              <a:spcBef>
                <a:spcPts val="518"/>
              </a:spcBef>
              <a:spcAft>
                <a:spcPts val="0"/>
              </a:spcAft>
              <a:buClr>
                <a:schemeClr val="dk1"/>
              </a:buClr>
              <a:buSzPts val="2590"/>
              <a:buFont typeface="Arial"/>
              <a:buChar char="–"/>
            </a:pPr>
            <a:r>
              <a:rPr b="0" i="0" lang="en-US" sz="2590" u="none" cap="none" strike="noStrike">
                <a:solidFill>
                  <a:schemeClr val="dk1"/>
                </a:solidFill>
                <a:latin typeface="Calibri"/>
                <a:ea typeface="Calibri"/>
                <a:cs typeface="Calibri"/>
                <a:sym typeface="Calibri"/>
              </a:rPr>
              <a:t>Previous gap between 48 and 96 hour</a:t>
            </a:r>
            <a:endParaRPr/>
          </a:p>
          <a:p>
            <a:pPr indent="-285750" lvl="1" marL="742950" marR="0" rtl="0" algn="l">
              <a:spcBef>
                <a:spcPts val="518"/>
              </a:spcBef>
              <a:spcAft>
                <a:spcPts val="0"/>
              </a:spcAft>
              <a:buClr>
                <a:schemeClr val="dk1"/>
              </a:buClr>
              <a:buSzPts val="2590"/>
              <a:buFont typeface="Arial"/>
              <a:buChar char="–"/>
            </a:pPr>
            <a:r>
              <a:rPr b="0" i="0" lang="en-US" sz="2590" u="none" cap="none" strike="noStrike">
                <a:solidFill>
                  <a:schemeClr val="dk1"/>
                </a:solidFill>
                <a:latin typeface="Calibri"/>
                <a:ea typeface="Calibri"/>
                <a:cs typeface="Calibri"/>
                <a:sym typeface="Calibri"/>
              </a:rPr>
              <a:t>500 mb, wind/wave and surface</a:t>
            </a:r>
            <a:endParaRPr b="0" i="0" sz="2590" u="none" cap="none" strike="noStrik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3959"/>
              <a:buFont typeface="Calibri"/>
              <a:buNone/>
            </a:pPr>
            <a:r>
              <a:rPr b="0" i="0" lang="en-US" sz="3959" u="none" cap="none" strike="noStrike">
                <a:solidFill>
                  <a:schemeClr val="dk1"/>
                </a:solidFill>
                <a:latin typeface="Calibri"/>
                <a:ea typeface="Calibri"/>
                <a:cs typeface="Calibri"/>
                <a:sym typeface="Calibri"/>
              </a:rPr>
              <a:t>Recent challenges encountered with MSI provision or coordination</a:t>
            </a:r>
            <a:endParaRPr b="0" i="0" sz="3959" u="none" cap="none" strike="noStrike">
              <a:solidFill>
                <a:schemeClr val="dk1"/>
              </a:solidFill>
              <a:latin typeface="Calibri"/>
              <a:ea typeface="Calibri"/>
              <a:cs typeface="Calibri"/>
              <a:sym typeface="Calibri"/>
            </a:endParaRPr>
          </a:p>
        </p:txBody>
      </p:sp>
      <p:sp>
        <p:nvSpPr>
          <p:cNvPr id="79" name="Google Shape;79;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2960"/>
              <a:buFont typeface="Arial"/>
              <a:buChar char="•"/>
            </a:pPr>
            <a:r>
              <a:rPr b="0" i="0" lang="en-US" sz="2960" u="none" cap="none" strike="noStrike">
                <a:solidFill>
                  <a:schemeClr val="dk1"/>
                </a:solidFill>
                <a:latin typeface="Calibri"/>
                <a:ea typeface="Calibri"/>
                <a:cs typeface="Calibri"/>
                <a:sym typeface="Calibri"/>
              </a:rPr>
              <a:t>El Faro Sinking (Hurricane Joaquin) </a:t>
            </a:r>
            <a:endParaRPr/>
          </a:p>
          <a:p>
            <a:pPr indent="-285750" lvl="1" marL="742950" marR="0" rtl="0" algn="l">
              <a:lnSpc>
                <a:spcPct val="80000"/>
              </a:lnSpc>
              <a:spcBef>
                <a:spcPts val="518"/>
              </a:spcBef>
              <a:spcAft>
                <a:spcPts val="0"/>
              </a:spcAft>
              <a:buClr>
                <a:schemeClr val="dk1"/>
              </a:buClr>
              <a:buSzPts val="2590"/>
              <a:buFont typeface="Arial"/>
              <a:buChar char="–"/>
            </a:pPr>
            <a:r>
              <a:rPr b="0" i="0" lang="en-US" sz="2590" u="none" cap="none" strike="noStrike">
                <a:solidFill>
                  <a:schemeClr val="dk1"/>
                </a:solidFill>
                <a:latin typeface="Calibri"/>
                <a:ea typeface="Calibri"/>
                <a:cs typeface="Calibri"/>
                <a:sym typeface="Calibri"/>
              </a:rPr>
              <a:t>Probable cause of the sinking of El Faro was the captain’s insufficient action to avoid Hurricane Joaquin, his failure to use the most current weather information, and his late decision to muster the crew</a:t>
            </a:r>
            <a:endParaRPr/>
          </a:p>
          <a:p>
            <a:pPr indent="-228600" lvl="2" marL="1143000" marR="0" rtl="0" algn="l">
              <a:lnSpc>
                <a:spcPct val="80000"/>
              </a:lnSpc>
              <a:spcBef>
                <a:spcPts val="444"/>
              </a:spcBef>
              <a:spcAft>
                <a:spcPts val="0"/>
              </a:spcAft>
              <a:buClr>
                <a:schemeClr val="dk1"/>
              </a:buClr>
              <a:buSzPts val="2220"/>
              <a:buFont typeface="Arial"/>
              <a:buChar char="•"/>
            </a:pPr>
            <a:r>
              <a:rPr b="0" i="0" lang="en-US" sz="2220" u="sng" cap="none" strike="noStrike">
                <a:solidFill>
                  <a:schemeClr val="hlink"/>
                </a:solidFill>
                <a:latin typeface="Calibri"/>
                <a:ea typeface="Calibri"/>
                <a:cs typeface="Calibri"/>
                <a:sym typeface="Calibri"/>
                <a:hlinkClick r:id="rId3"/>
              </a:rPr>
              <a:t>https://www.ntsb.gov/investigations/AccidentReports/Pages/SPC1801.aspx</a:t>
            </a:r>
            <a:endParaRPr b="0" i="0" sz="2220" u="none" cap="none" strike="noStrike">
              <a:solidFill>
                <a:schemeClr val="dk1"/>
              </a:solidFill>
              <a:latin typeface="Calibri"/>
              <a:ea typeface="Calibri"/>
              <a:cs typeface="Calibri"/>
              <a:sym typeface="Calibri"/>
            </a:endParaRPr>
          </a:p>
          <a:p>
            <a:pPr indent="-285750" lvl="1" marL="742950" marR="0" rtl="0" algn="l">
              <a:lnSpc>
                <a:spcPct val="80000"/>
              </a:lnSpc>
              <a:spcBef>
                <a:spcPts val="518"/>
              </a:spcBef>
              <a:spcAft>
                <a:spcPts val="0"/>
              </a:spcAft>
              <a:buClr>
                <a:schemeClr val="dk1"/>
              </a:buClr>
              <a:buSzPts val="2590"/>
              <a:buFont typeface="Arial"/>
              <a:buChar char="–"/>
            </a:pPr>
            <a:r>
              <a:rPr b="0" i="0" lang="en-US" sz="2590" u="none" cap="none" strike="noStrike">
                <a:solidFill>
                  <a:schemeClr val="dk1"/>
                </a:solidFill>
                <a:latin typeface="Calibri"/>
                <a:ea typeface="Calibri"/>
                <a:cs typeface="Calibri"/>
                <a:sym typeface="Calibri"/>
              </a:rPr>
              <a:t>Recommendations focused on improving models/forecasts, messaging, dissemination and education</a:t>
            </a:r>
            <a:endParaRPr/>
          </a:p>
          <a:p>
            <a:pPr indent="-285750" lvl="1" marL="742950" marR="0" rtl="0" algn="l">
              <a:lnSpc>
                <a:spcPct val="80000"/>
              </a:lnSpc>
              <a:spcBef>
                <a:spcPts val="518"/>
              </a:spcBef>
              <a:spcAft>
                <a:spcPts val="0"/>
              </a:spcAft>
              <a:buClr>
                <a:schemeClr val="dk1"/>
              </a:buClr>
              <a:buSzPts val="2590"/>
              <a:buFont typeface="Arial"/>
              <a:buChar char="–"/>
            </a:pPr>
            <a:r>
              <a:rPr b="0" i="0" lang="en-US" sz="2590" u="none" cap="none" strike="noStrike">
                <a:solidFill>
                  <a:schemeClr val="dk1"/>
                </a:solidFill>
                <a:latin typeface="Calibri"/>
                <a:ea typeface="Calibri"/>
                <a:cs typeface="Calibri"/>
                <a:sym typeface="Calibri"/>
              </a:rPr>
              <a:t>Challenge:  How do we improve the messaging and improve the understanding/danger of the hazard?</a:t>
            </a:r>
            <a:endParaRPr/>
          </a:p>
          <a:p>
            <a:pPr indent="-121284" lvl="1" marL="742950" marR="0" rtl="0" algn="l">
              <a:lnSpc>
                <a:spcPct val="80000"/>
              </a:lnSpc>
              <a:spcBef>
                <a:spcPts val="518"/>
              </a:spcBef>
              <a:spcAft>
                <a:spcPts val="0"/>
              </a:spcAft>
              <a:buClr>
                <a:schemeClr val="dk1"/>
              </a:buClr>
              <a:buSzPts val="2590"/>
              <a:buFont typeface="Arial"/>
              <a:buNone/>
            </a:pPr>
            <a:r>
              <a:t/>
            </a:r>
            <a:endParaRPr b="0" i="0" sz="259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3959"/>
              <a:buFont typeface="Calibri"/>
              <a:buNone/>
            </a:pPr>
            <a:r>
              <a:rPr b="0" i="0" lang="en-US" sz="3959" u="none" cap="none" strike="noStrike">
                <a:solidFill>
                  <a:schemeClr val="dk1"/>
                </a:solidFill>
                <a:latin typeface="Calibri"/>
                <a:ea typeface="Calibri"/>
                <a:cs typeface="Calibri"/>
                <a:sym typeface="Calibri"/>
              </a:rPr>
              <a:t>Recent challenges encountered with MSI provision or coordination</a:t>
            </a:r>
            <a:endParaRPr/>
          </a:p>
        </p:txBody>
      </p:sp>
      <p:sp>
        <p:nvSpPr>
          <p:cNvPr id="86" name="Google Shape;86;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Three vessels (Anthem of the Seas, NCL Breakaway, and Gan-Triumph) travelled into very dangerous conditions.  </a:t>
            </a:r>
            <a:endParaRPr b="0" i="0" sz="3200" u="none" cap="none" strike="noStrike">
              <a:solidFill>
                <a:schemeClr val="dk1"/>
              </a:solidFill>
              <a:latin typeface="Calibri"/>
              <a:ea typeface="Calibri"/>
              <a:cs typeface="Calibri"/>
              <a:sym typeface="Calibri"/>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Each of the three vessels noted above took observations but were never received </a:t>
            </a:r>
            <a:endParaRPr/>
          </a:p>
          <a:p>
            <a:pPr indent="-285750" lvl="1" marL="742950" marR="0" rtl="0" algn="l">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AIS project should help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3959"/>
              <a:buFont typeface="Calibri"/>
              <a:buNone/>
            </a:pPr>
            <a:r>
              <a:rPr b="0" i="0" lang="en-US" sz="3959" u="none" cap="none" strike="noStrike">
                <a:solidFill>
                  <a:schemeClr val="dk1"/>
                </a:solidFill>
                <a:latin typeface="Calibri"/>
                <a:ea typeface="Calibri"/>
                <a:cs typeface="Calibri"/>
                <a:sym typeface="Calibri"/>
              </a:rPr>
              <a:t>Significant examples of stakeholder interactions or education activities</a:t>
            </a:r>
            <a:endParaRPr b="0" i="0" sz="3959" u="none" cap="none" strike="noStrike">
              <a:solidFill>
                <a:schemeClr val="dk1"/>
              </a:solidFill>
              <a:latin typeface="Calibri"/>
              <a:ea typeface="Calibri"/>
              <a:cs typeface="Calibri"/>
              <a:sym typeface="Calibri"/>
            </a:endParaRPr>
          </a:p>
        </p:txBody>
      </p:sp>
      <p:sp>
        <p:nvSpPr>
          <p:cNvPr id="92" name="Google Shape;92;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Marine Hazard Simplification Surveys</a:t>
            </a:r>
            <a:endParaRPr/>
          </a:p>
          <a:p>
            <a:pPr indent="-285750" lvl="1" marL="742950" marR="0" rtl="0" algn="l">
              <a:lnSpc>
                <a:spcPct val="9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Project to consolidate (reduce) marine hazard products and simplify messaging</a:t>
            </a:r>
            <a:endParaRPr/>
          </a:p>
          <a:p>
            <a:pPr indent="-228600" lvl="2" marL="1143000" marR="0" rtl="0" algn="l">
              <a:lnSpc>
                <a:spcPct val="90000"/>
              </a:lnSpc>
              <a:spcBef>
                <a:spcPts val="480"/>
              </a:spcBef>
              <a:spcAft>
                <a:spcPts val="0"/>
              </a:spcAft>
              <a:buClr>
                <a:schemeClr val="dk1"/>
              </a:buClr>
              <a:buSzPts val="2400"/>
              <a:buFont typeface="Arial"/>
              <a:buChar char="•"/>
            </a:pPr>
            <a:r>
              <a:rPr b="0" i="0" lang="en-US" sz="2400" u="sng" cap="none" strike="noStrike">
                <a:solidFill>
                  <a:schemeClr val="hlink"/>
                </a:solidFill>
                <a:latin typeface="Calibri"/>
                <a:ea typeface="Calibri"/>
                <a:cs typeface="Calibri"/>
                <a:sym typeface="Calibri"/>
                <a:hlinkClick r:id="rId3"/>
              </a:rPr>
              <a:t>https://www.weather.gov/hazardsimplification/</a:t>
            </a:r>
            <a:endParaRPr b="0" i="0" sz="2400" u="none" cap="none" strike="noStrike">
              <a:solidFill>
                <a:schemeClr val="dk1"/>
              </a:solidFill>
              <a:latin typeface="Calibri"/>
              <a:ea typeface="Calibri"/>
              <a:cs typeface="Calibri"/>
              <a:sym typeface="Calibri"/>
            </a:endParaRPr>
          </a:p>
          <a:p>
            <a:pPr indent="-285750" lvl="1" marL="742950" marR="0" rtl="0" algn="l">
              <a:lnSpc>
                <a:spcPct val="9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Surveys have provided valuable information from users/partners which has helped shape/define our goals </a:t>
            </a:r>
            <a:endParaRPr/>
          </a:p>
          <a:p>
            <a:pPr indent="-285750" lvl="1" marL="742950" marR="0" rtl="0" algn="l">
              <a:lnSpc>
                <a:spcPct val="9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Only applying to coastal and near shore hazard products initially</a:t>
            </a:r>
            <a:endParaRPr/>
          </a:p>
          <a:p>
            <a:pPr indent="-285750" lvl="1" marL="742950" marR="0" rtl="0" algn="l">
              <a:lnSpc>
                <a:spcPct val="9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Realize we have to respect international policies</a:t>
            </a:r>
            <a:endParaRPr/>
          </a:p>
          <a:p>
            <a:pPr indent="0" lvl="0" marL="0" marR="0" rtl="0" algn="l">
              <a:lnSpc>
                <a:spcPct val="90000"/>
              </a:lnSpc>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pic>
        <p:nvPicPr>
          <p:cNvPr descr="wmo2016_powerpoint_standard_v2_dark-3.jpg" id="97" name="Google Shape;97;p17"/>
          <p:cNvPicPr preferRelativeResize="0"/>
          <p:nvPr/>
        </p:nvPicPr>
        <p:blipFill rotWithShape="1">
          <a:blip r:embed="rId3">
            <a:alphaModFix/>
          </a:blip>
          <a:srcRect b="0" l="0" r="0" t="0"/>
          <a:stretch/>
        </p:blipFill>
        <p:spPr>
          <a:xfrm>
            <a:off x="0" y="0"/>
            <a:ext cx="9180000" cy="6885000"/>
          </a:xfrm>
          <a:prstGeom prst="rect">
            <a:avLst/>
          </a:prstGeom>
          <a:noFill/>
          <a:ln>
            <a:noFill/>
          </a:ln>
        </p:spPr>
      </p:pic>
      <p:sp>
        <p:nvSpPr>
          <p:cNvPr id="98" name="Google Shape;98;p17"/>
          <p:cNvSpPr txBox="1"/>
          <p:nvPr/>
        </p:nvSpPr>
        <p:spPr>
          <a:xfrm>
            <a:off x="457200" y="2002370"/>
            <a:ext cx="8229600" cy="1840813"/>
          </a:xfrm>
          <a:prstGeom prst="rect">
            <a:avLst/>
          </a:prstGeom>
          <a:noFill/>
          <a:ln>
            <a:noFill/>
          </a:ln>
        </p:spPr>
        <p:txBody>
          <a:bodyPr anchorCtr="0" anchor="ctr" bIns="45700" lIns="91425" spcFirstLastPara="1" rIns="91425" wrap="square" tIns="45700">
            <a:noAutofit/>
          </a:bodyPr>
          <a:lstStyle/>
          <a:p>
            <a:pPr indent="0" lvl="0" marL="0" marR="0" rtl="0" algn="ctr">
              <a:lnSpc>
                <a:spcPct val="80000"/>
              </a:lnSpc>
              <a:spcBef>
                <a:spcPts val="0"/>
              </a:spcBef>
              <a:spcAft>
                <a:spcPts val="0"/>
              </a:spcAft>
              <a:buClr>
                <a:schemeClr val="lt1"/>
              </a:buClr>
              <a:buSzPts val="4440"/>
              <a:buFont typeface="Calibri"/>
              <a:buNone/>
            </a:pPr>
            <a:r>
              <a:rPr b="0" i="0" lang="en-US" sz="4440" u="none" cap="none" strike="noStrike">
                <a:solidFill>
                  <a:schemeClr val="lt1"/>
                </a:solidFill>
                <a:latin typeface="Calibri"/>
                <a:ea typeface="Calibri"/>
                <a:cs typeface="Calibri"/>
                <a:sym typeface="Calibri"/>
              </a:rPr>
              <a:t>Wayne Presnell USA</a:t>
            </a:r>
            <a:endParaRPr/>
          </a:p>
          <a:p>
            <a:pPr indent="0" lvl="0" marL="0" marR="0" rtl="0" algn="ctr">
              <a:lnSpc>
                <a:spcPct val="80000"/>
              </a:lnSpc>
              <a:spcBef>
                <a:spcPts val="0"/>
              </a:spcBef>
              <a:spcAft>
                <a:spcPts val="0"/>
              </a:spcAft>
              <a:buClr>
                <a:schemeClr val="lt1"/>
              </a:buClr>
              <a:buSzPts val="4440"/>
              <a:buFont typeface="Calibri"/>
              <a:buNone/>
            </a:pPr>
            <a:r>
              <a:rPr b="0" i="0" lang="en-US" sz="4440" u="none" cap="none" strike="noStrike">
                <a:solidFill>
                  <a:schemeClr val="lt1"/>
                </a:solidFill>
                <a:latin typeface="Calibri"/>
                <a:ea typeface="Calibri"/>
                <a:cs typeface="Calibri"/>
                <a:sym typeface="Calibri"/>
              </a:rPr>
              <a:t>Thank you</a:t>
            </a:r>
            <a:endParaRPr/>
          </a:p>
          <a:p>
            <a:pPr indent="0" lvl="0" marL="0" marR="0" rtl="0" algn="ctr">
              <a:lnSpc>
                <a:spcPct val="80000"/>
              </a:lnSpc>
              <a:spcBef>
                <a:spcPts val="0"/>
              </a:spcBef>
              <a:spcAft>
                <a:spcPts val="0"/>
              </a:spcAft>
              <a:buClr>
                <a:schemeClr val="lt1"/>
              </a:buClr>
              <a:buSzPts val="4440"/>
              <a:buFont typeface="Calibri"/>
              <a:buNone/>
            </a:pPr>
            <a:r>
              <a:rPr b="0" i="0" lang="en-US" sz="4440" u="none" cap="none" strike="noStrike">
                <a:solidFill>
                  <a:schemeClr val="lt1"/>
                </a:solidFill>
                <a:latin typeface="Calibri"/>
                <a:ea typeface="Calibri"/>
                <a:cs typeface="Calibri"/>
                <a:sym typeface="Calibri"/>
              </a:rPr>
              <a:t>Merci</a:t>
            </a:r>
            <a:endParaRPr b="0" i="0" sz="4440" u="none" cap="none" strike="noStrike">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WMO_BLUE_Powerpoint_en_fr">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