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62" r:id="rId3"/>
    <p:sldId id="265" r:id="rId4"/>
    <p:sldId id="263" r:id="rId5"/>
    <p:sldId id="264"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0" d="100"/>
          <a:sy n="90" d="100"/>
        </p:scale>
        <p:origin x="-804" y="8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D02EA1-82A0-496E-BCCC-1D74FE0F7BF1}" type="datetimeFigureOut">
              <a:rPr lang="en-US" smtClean="0"/>
              <a:t>8/15/2018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0CFB0A-7008-45B1-9A54-503F5C9003A6}" type="slidenum">
              <a:rPr lang="en-US" smtClean="0"/>
              <a:t>‹#›</a:t>
            </a:fld>
            <a:endParaRPr lang="en-US"/>
          </a:p>
        </p:txBody>
      </p:sp>
    </p:spTree>
    <p:extLst>
      <p:ext uri="{BB962C8B-B14F-4D97-AF65-F5344CB8AC3E}">
        <p14:creationId xmlns:p14="http://schemas.microsoft.com/office/powerpoint/2010/main" val="3812964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With respect to the USCG there, the USCG in Juneau has become more involved with us in terms of requesting spot forecasts for vessels in distress in the open Pacific.  It's been a while, but back toward the holidays there were a series of spot forecast requests from the USCG, so the partnership is growing there in that regard.  You could speak to that, or modify the bullet about the D5 pilot to note the spot forecast collaboration.</a:t>
            </a:r>
            <a:endParaRPr lang="en-US" dirty="0"/>
          </a:p>
        </p:txBody>
      </p:sp>
      <p:sp>
        <p:nvSpPr>
          <p:cNvPr id="4" name="Slide Number Placeholder 3"/>
          <p:cNvSpPr>
            <a:spLocks noGrp="1"/>
          </p:cNvSpPr>
          <p:nvPr>
            <p:ph type="sldNum" sz="quarter" idx="10"/>
          </p:nvPr>
        </p:nvSpPr>
        <p:spPr/>
        <p:txBody>
          <a:bodyPr/>
          <a:lstStyle/>
          <a:p>
            <a:fld id="{2D0CFB0A-7008-45B1-9A54-503F5C9003A6}" type="slidenum">
              <a:rPr lang="en-US" smtClean="0"/>
              <a:t>2</a:t>
            </a:fld>
            <a:endParaRPr lang="en-US"/>
          </a:p>
        </p:txBody>
      </p:sp>
    </p:spTree>
    <p:extLst>
      <p:ext uri="{BB962C8B-B14F-4D97-AF65-F5344CB8AC3E}">
        <p14:creationId xmlns:p14="http://schemas.microsoft.com/office/powerpoint/2010/main" val="2462192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9064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pic>
        <p:nvPicPr>
          <p:cNvPr id="7" name="Picture 6" descr="wmo2016_powerpoint_standard_v2-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151694"/>
            <a:ext cx="1988820" cy="1714500"/>
          </a:xfrm>
          <a:prstGeom prst="rect">
            <a:avLst/>
          </a:prstGeom>
        </p:spPr>
      </p:pic>
    </p:spTree>
    <p:extLst>
      <p:ext uri="{BB962C8B-B14F-4D97-AF65-F5344CB8AC3E}">
        <p14:creationId xmlns:p14="http://schemas.microsoft.com/office/powerpoint/2010/main" val="500931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2833901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87663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2036454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723727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418312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305509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dirty="0"/>
          </a:p>
        </p:txBody>
      </p:sp>
    </p:spTree>
    <p:extLst>
      <p:ext uri="{BB962C8B-B14F-4D97-AF65-F5344CB8AC3E}">
        <p14:creationId xmlns:p14="http://schemas.microsoft.com/office/powerpoint/2010/main" val="28348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9AF2F-52C6-9B46-B8B2-0579234AE62E}" type="slidenum">
              <a:rPr lang="en-US" smtClean="0"/>
              <a:t>‹#›</a:t>
            </a:fld>
            <a:endParaRPr lang="en-US"/>
          </a:p>
        </p:txBody>
      </p:sp>
      <p:pic>
        <p:nvPicPr>
          <p:cNvPr id="7" name="Picture 6" descr="wmo2016_powerpoint_standard_v2-2.jp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5151694"/>
            <a:ext cx="1988820" cy="1714500"/>
          </a:xfrm>
          <a:prstGeom prst="rect">
            <a:avLst/>
          </a:prstGeom>
        </p:spPr>
      </p:pic>
    </p:spTree>
    <p:extLst>
      <p:ext uri="{BB962C8B-B14F-4D97-AF65-F5344CB8AC3E}">
        <p14:creationId xmlns:p14="http://schemas.microsoft.com/office/powerpoint/2010/main" val="3053617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ntsb.gov/investigations/AccidentReports/Pages/MAB1814.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weather.gov/hazardsimplific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wmo2016_powerpoint_standard_v2_dark-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7123"/>
          </a:xfrm>
          <a:prstGeom prst="rect">
            <a:avLst/>
          </a:prstGeom>
        </p:spPr>
      </p:pic>
      <p:sp>
        <p:nvSpPr>
          <p:cNvPr id="6" name="Title 1"/>
          <p:cNvSpPr txBox="1">
            <a:spLocks/>
          </p:cNvSpPr>
          <p:nvPr/>
        </p:nvSpPr>
        <p:spPr>
          <a:xfrm>
            <a:off x="457200" y="2002370"/>
            <a:ext cx="8229600" cy="18408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800" dirty="0" smtClean="0">
                <a:solidFill>
                  <a:schemeClr val="bg1"/>
                </a:solidFill>
              </a:rPr>
              <a:t>METAREA XII</a:t>
            </a:r>
          </a:p>
          <a:p>
            <a:r>
              <a:rPr lang="en-US" sz="4800" dirty="0" smtClean="0">
                <a:solidFill>
                  <a:schemeClr val="bg1"/>
                </a:solidFill>
              </a:rPr>
              <a:t>Report</a:t>
            </a:r>
            <a:endParaRPr lang="en-US" sz="4800" dirty="0">
              <a:solidFill>
                <a:schemeClr val="bg1"/>
              </a:solidFill>
            </a:endParaRPr>
          </a:p>
        </p:txBody>
      </p:sp>
    </p:spTree>
    <p:extLst>
      <p:ext uri="{BB962C8B-B14F-4D97-AF65-F5344CB8AC3E}">
        <p14:creationId xmlns:p14="http://schemas.microsoft.com/office/powerpoint/2010/main" val="2389260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New or planned service-related activities</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Extension of Digital Services</a:t>
            </a:r>
          </a:p>
          <a:p>
            <a:pPr lvl="1"/>
            <a:r>
              <a:rPr lang="en-US" dirty="0" smtClean="0"/>
              <a:t>Offshore and High Seas forecast grids experimental</a:t>
            </a:r>
          </a:p>
          <a:p>
            <a:pPr marL="457200" lvl="1" indent="0">
              <a:buNone/>
            </a:pPr>
            <a:endParaRPr lang="en-US" dirty="0" smtClean="0"/>
          </a:p>
          <a:p>
            <a:r>
              <a:rPr lang="en-US" dirty="0" smtClean="0"/>
              <a:t>USCG requesting more spot </a:t>
            </a:r>
            <a:r>
              <a:rPr lang="en-US" dirty="0"/>
              <a:t>forecasts for vessels in distress in the open Pacific.  </a:t>
            </a:r>
            <a:endParaRPr lang="en-US" dirty="0" smtClean="0"/>
          </a:p>
          <a:p>
            <a:pPr lvl="1"/>
            <a:r>
              <a:rPr lang="en-US" dirty="0"/>
              <a:t>P</a:t>
            </a:r>
            <a:r>
              <a:rPr lang="en-US" dirty="0" smtClean="0"/>
              <a:t>artnership with USCG is growing.</a:t>
            </a:r>
            <a:r>
              <a:rPr lang="en-US" dirty="0"/>
              <a:t> </a:t>
            </a:r>
            <a:endParaRPr lang="en-US" dirty="0" smtClean="0"/>
          </a:p>
          <a:p>
            <a:pPr lvl="1"/>
            <a:r>
              <a:rPr lang="en-US" dirty="0" smtClean="0"/>
              <a:t>Weekly briefing </a:t>
            </a:r>
            <a:r>
              <a:rPr lang="en-US" dirty="0" smtClean="0"/>
              <a:t>pilot may </a:t>
            </a:r>
            <a:r>
              <a:rPr lang="en-US" dirty="0" smtClean="0"/>
              <a:t>expand to Pacific districts</a:t>
            </a:r>
          </a:p>
          <a:p>
            <a:pPr marL="457200" lvl="1" indent="0">
              <a:buNone/>
            </a:pPr>
            <a:endParaRPr lang="en-US" dirty="0" smtClean="0"/>
          </a:p>
          <a:p>
            <a:r>
              <a:rPr lang="en-US" dirty="0"/>
              <a:t>Development of S-412 ECDIS standards</a:t>
            </a:r>
          </a:p>
          <a:p>
            <a:pPr lvl="1"/>
            <a:r>
              <a:rPr lang="en-US" dirty="0"/>
              <a:t>Ocean Prediction Center </a:t>
            </a:r>
          </a:p>
          <a:p>
            <a:pPr marL="457200" lvl="1" indent="0">
              <a:buNone/>
            </a:pPr>
            <a:endParaRPr lang="en-US" dirty="0" smtClean="0"/>
          </a:p>
          <a:p>
            <a:pPr marL="0" indent="0">
              <a:buNone/>
            </a:pPr>
            <a:endParaRPr lang="en-US" dirty="0" smtClean="0"/>
          </a:p>
          <a:p>
            <a:pPr marL="0" indent="0">
              <a:buNone/>
            </a:pPr>
            <a:endParaRPr lang="en-US" dirty="0" smtClean="0"/>
          </a:p>
          <a:p>
            <a:pPr marL="457200" lvl="1" indent="0">
              <a:buNone/>
            </a:pPr>
            <a:endParaRPr lang="en-US" dirty="0"/>
          </a:p>
          <a:p>
            <a:pPr marL="457200" lvl="1" indent="0">
              <a:buNone/>
            </a:pPr>
            <a:endParaRPr lang="en-US" dirty="0" smtClean="0"/>
          </a:p>
        </p:txBody>
      </p:sp>
    </p:spTree>
    <p:extLst>
      <p:ext uri="{BB962C8B-B14F-4D97-AF65-F5344CB8AC3E}">
        <p14:creationId xmlns:p14="http://schemas.microsoft.com/office/powerpoint/2010/main" val="434941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New or planned service-related activities</a:t>
            </a:r>
          </a:p>
        </p:txBody>
      </p:sp>
      <p:sp>
        <p:nvSpPr>
          <p:cNvPr id="3" name="Content Placeholder 2"/>
          <p:cNvSpPr>
            <a:spLocks noGrp="1"/>
          </p:cNvSpPr>
          <p:nvPr>
            <p:ph idx="1"/>
          </p:nvPr>
        </p:nvSpPr>
        <p:spPr/>
        <p:txBody>
          <a:bodyPr>
            <a:normAutofit fontScale="92500"/>
          </a:bodyPr>
          <a:lstStyle/>
          <a:p>
            <a:r>
              <a:rPr lang="en-US" dirty="0"/>
              <a:t>Using Automatic Identification System (AIS) to transmit automated weather observations  </a:t>
            </a:r>
          </a:p>
          <a:p>
            <a:pPr lvl="1"/>
            <a:r>
              <a:rPr lang="en-US" dirty="0"/>
              <a:t>Working with our US Coast Guard on a pilot project </a:t>
            </a:r>
          </a:p>
          <a:p>
            <a:pPr lvl="1"/>
            <a:r>
              <a:rPr lang="en-US" dirty="0"/>
              <a:t>Goal is to increase observations and improve weather forecasts </a:t>
            </a:r>
            <a:r>
              <a:rPr lang="en-US" dirty="0" smtClean="0"/>
              <a:t> </a:t>
            </a:r>
            <a:endParaRPr lang="en-US" dirty="0" smtClean="0"/>
          </a:p>
          <a:p>
            <a:pPr marL="0" indent="0">
              <a:buNone/>
            </a:pPr>
            <a:endParaRPr lang="en-US" dirty="0" smtClean="0"/>
          </a:p>
          <a:p>
            <a:r>
              <a:rPr lang="en-US" dirty="0" smtClean="0"/>
              <a:t>72 hour </a:t>
            </a:r>
            <a:r>
              <a:rPr lang="en-US" dirty="0" err="1" smtClean="0"/>
              <a:t>radiofax</a:t>
            </a:r>
            <a:r>
              <a:rPr lang="en-US" dirty="0" smtClean="0"/>
              <a:t> products</a:t>
            </a:r>
          </a:p>
          <a:p>
            <a:pPr lvl="1"/>
            <a:r>
              <a:rPr lang="en-US" dirty="0" smtClean="0"/>
              <a:t>Previous gap between 48 and 96 hour</a:t>
            </a:r>
          </a:p>
          <a:p>
            <a:pPr lvl="1"/>
            <a:r>
              <a:rPr lang="en-US" dirty="0" smtClean="0"/>
              <a:t>500 </a:t>
            </a:r>
            <a:r>
              <a:rPr lang="en-US" dirty="0" err="1" smtClean="0"/>
              <a:t>mb</a:t>
            </a:r>
            <a:r>
              <a:rPr lang="en-US" dirty="0" smtClean="0"/>
              <a:t>, wind/wave and surface</a:t>
            </a:r>
            <a:endParaRPr lang="en-US" dirty="0"/>
          </a:p>
        </p:txBody>
      </p:sp>
    </p:spTree>
    <p:extLst>
      <p:ext uri="{BB962C8B-B14F-4D97-AF65-F5344CB8AC3E}">
        <p14:creationId xmlns:p14="http://schemas.microsoft.com/office/powerpoint/2010/main" val="2608683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Recent challenges encountered with MSI provision or coordination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Fishing Vessel Destination sinking (ice accumulation Bering Sea)</a:t>
            </a:r>
          </a:p>
          <a:p>
            <a:pPr lvl="1"/>
            <a:r>
              <a:rPr lang="en-US" dirty="0"/>
              <a:t> </a:t>
            </a:r>
            <a:r>
              <a:rPr lang="en-US" dirty="0" smtClean="0"/>
              <a:t>Probable </a:t>
            </a:r>
            <a:r>
              <a:rPr lang="en-US" dirty="0"/>
              <a:t>cause of the capsizing and sinking of the fishing vessel </a:t>
            </a:r>
            <a:r>
              <a:rPr lang="en-US" i="1" dirty="0"/>
              <a:t>Destination</a:t>
            </a:r>
            <a:r>
              <a:rPr lang="en-US" dirty="0"/>
              <a:t> was the captain’s decision to proceed during heavy freezing spray </a:t>
            </a:r>
            <a:r>
              <a:rPr lang="en-US" dirty="0" smtClean="0"/>
              <a:t>conditions</a:t>
            </a:r>
          </a:p>
          <a:p>
            <a:pPr lvl="2"/>
            <a:r>
              <a:rPr lang="en-US" dirty="0">
                <a:hlinkClick r:id="rId2"/>
              </a:rPr>
              <a:t>https://</a:t>
            </a:r>
            <a:r>
              <a:rPr lang="en-US" dirty="0" smtClean="0">
                <a:hlinkClick r:id="rId2"/>
              </a:rPr>
              <a:t>www.ntsb.gov/investigations/AccidentReports/Pages/MAB1814.aspx</a:t>
            </a:r>
            <a:r>
              <a:rPr lang="en-US" dirty="0" smtClean="0"/>
              <a:t> </a:t>
            </a:r>
          </a:p>
          <a:p>
            <a:pPr lvl="1"/>
            <a:r>
              <a:rPr lang="en-US" dirty="0" smtClean="0"/>
              <a:t>Forecasts and warnings for freezing spray were issued well in advance</a:t>
            </a:r>
          </a:p>
          <a:p>
            <a:pPr lvl="1"/>
            <a:r>
              <a:rPr lang="en-US" dirty="0" smtClean="0"/>
              <a:t>Challenge:  How do we improve the messaging and improve the understanding/danger of the hazard?</a:t>
            </a:r>
            <a:endParaRPr lang="en-US" dirty="0"/>
          </a:p>
        </p:txBody>
      </p:sp>
    </p:spTree>
    <p:extLst>
      <p:ext uri="{BB962C8B-B14F-4D97-AF65-F5344CB8AC3E}">
        <p14:creationId xmlns:p14="http://schemas.microsoft.com/office/powerpoint/2010/main" val="892623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Significant examples of stakeholder interactions or education activities</a:t>
            </a:r>
            <a:endParaRPr lang="en-US" dirty="0"/>
          </a:p>
        </p:txBody>
      </p:sp>
      <p:sp>
        <p:nvSpPr>
          <p:cNvPr id="3" name="Content Placeholder 2"/>
          <p:cNvSpPr>
            <a:spLocks noGrp="1"/>
          </p:cNvSpPr>
          <p:nvPr>
            <p:ph idx="1"/>
          </p:nvPr>
        </p:nvSpPr>
        <p:spPr/>
        <p:txBody>
          <a:bodyPr>
            <a:normAutofit lnSpcReduction="10000"/>
          </a:bodyPr>
          <a:lstStyle/>
          <a:p>
            <a:r>
              <a:rPr lang="en-US" dirty="0" smtClean="0"/>
              <a:t>Marine Hazard Simplification Surveys</a:t>
            </a:r>
          </a:p>
          <a:p>
            <a:pPr lvl="1"/>
            <a:r>
              <a:rPr lang="en-US" dirty="0" smtClean="0"/>
              <a:t>Project to consolidate (reduce) marine hazard products and simplify messaging</a:t>
            </a:r>
          </a:p>
          <a:p>
            <a:pPr lvl="2"/>
            <a:r>
              <a:rPr lang="en-US" dirty="0">
                <a:hlinkClick r:id="rId2"/>
              </a:rPr>
              <a:t>https://www.weather.gov/hazardsimplification</a:t>
            </a:r>
            <a:r>
              <a:rPr lang="en-US" dirty="0" smtClean="0">
                <a:hlinkClick r:id="rId2"/>
              </a:rPr>
              <a:t>/</a:t>
            </a:r>
            <a:endParaRPr lang="en-US" dirty="0" smtClean="0"/>
          </a:p>
          <a:p>
            <a:pPr lvl="1"/>
            <a:r>
              <a:rPr lang="en-US" dirty="0" smtClean="0"/>
              <a:t>Surveys have provided valuable information from users/partners which has helped shape/define our </a:t>
            </a:r>
            <a:r>
              <a:rPr lang="en-US" smtClean="0"/>
              <a:t>goals </a:t>
            </a:r>
            <a:endParaRPr lang="en-US" dirty="0" smtClean="0"/>
          </a:p>
          <a:p>
            <a:pPr lvl="1"/>
            <a:r>
              <a:rPr lang="en-US" dirty="0" smtClean="0"/>
              <a:t>Only applying to coastal and near shore hazard products initially</a:t>
            </a:r>
          </a:p>
          <a:p>
            <a:pPr lvl="1"/>
            <a:r>
              <a:rPr lang="en-US" dirty="0" smtClean="0"/>
              <a:t>Realize we have to respect international policies</a:t>
            </a:r>
            <a:endParaRPr lang="en-US" dirty="0"/>
          </a:p>
        </p:txBody>
      </p:sp>
    </p:spTree>
    <p:extLst>
      <p:ext uri="{BB962C8B-B14F-4D97-AF65-F5344CB8AC3E}">
        <p14:creationId xmlns:p14="http://schemas.microsoft.com/office/powerpoint/2010/main" val="2616532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mo2016_powerpoint_standard_v2_dark-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5000"/>
          </a:xfrm>
          <a:prstGeom prst="rect">
            <a:avLst/>
          </a:prstGeom>
        </p:spPr>
      </p:pic>
      <p:sp>
        <p:nvSpPr>
          <p:cNvPr id="6" name="Title 1"/>
          <p:cNvSpPr txBox="1">
            <a:spLocks/>
          </p:cNvSpPr>
          <p:nvPr/>
        </p:nvSpPr>
        <p:spPr>
          <a:xfrm>
            <a:off x="457200" y="2002370"/>
            <a:ext cx="8229600" cy="1840813"/>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800" dirty="0" smtClean="0">
                <a:solidFill>
                  <a:schemeClr val="bg1"/>
                </a:solidFill>
              </a:rPr>
              <a:t>Wayne </a:t>
            </a:r>
            <a:r>
              <a:rPr lang="en-US" sz="4800" dirty="0" err="1" smtClean="0">
                <a:solidFill>
                  <a:schemeClr val="bg1"/>
                </a:solidFill>
              </a:rPr>
              <a:t>Presnell</a:t>
            </a:r>
            <a:r>
              <a:rPr lang="en-US" sz="4800" dirty="0" smtClean="0">
                <a:solidFill>
                  <a:schemeClr val="bg1"/>
                </a:solidFill>
              </a:rPr>
              <a:t> USA</a:t>
            </a:r>
          </a:p>
          <a:p>
            <a:r>
              <a:rPr lang="en-US" sz="4800" dirty="0" smtClean="0">
                <a:solidFill>
                  <a:schemeClr val="bg1"/>
                </a:solidFill>
              </a:rPr>
              <a:t>Thank you</a:t>
            </a:r>
          </a:p>
          <a:p>
            <a:r>
              <a:rPr lang="en-US" sz="4800" dirty="0" smtClean="0">
                <a:solidFill>
                  <a:schemeClr val="bg1"/>
                </a:solidFill>
              </a:rPr>
              <a:t>Merci</a:t>
            </a:r>
            <a:endParaRPr lang="en-US" sz="4800" dirty="0">
              <a:solidFill>
                <a:schemeClr val="bg1"/>
              </a:solidFill>
            </a:endParaRPr>
          </a:p>
        </p:txBody>
      </p:sp>
    </p:spTree>
    <p:extLst>
      <p:ext uri="{BB962C8B-B14F-4D97-AF65-F5344CB8AC3E}">
        <p14:creationId xmlns:p14="http://schemas.microsoft.com/office/powerpoint/2010/main" val="380228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WMO_BLUE_Powerpoint_en_f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WMO_BLUE_Powerpoint_en_fr</Template>
  <TotalTime>91</TotalTime>
  <Words>201</Words>
  <Application>Microsoft Office PowerPoint</Application>
  <PresentationFormat>On-screen Show (4:3)</PresentationFormat>
  <Paragraphs>41</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WMO_BLUE_Powerpoint_en_fr</vt:lpstr>
      <vt:lpstr>PowerPoint Presentation</vt:lpstr>
      <vt:lpstr>New or planned service-related activities</vt:lpstr>
      <vt:lpstr>New or planned service-related activities</vt:lpstr>
      <vt:lpstr>Recent challenges encountered with MSI provision or coordination</vt:lpstr>
      <vt:lpstr>Significant examples of stakeholder interactions or education activities</vt:lpstr>
      <vt:lpstr>PowerPoint Presentation</vt:lpstr>
    </vt:vector>
  </TitlesOfParts>
  <Company>World Meteorological 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Neal Moodie</dc:creator>
  <cp:lastModifiedBy>Wayne, Presnell</cp:lastModifiedBy>
  <cp:revision>22</cp:revision>
  <dcterms:created xsi:type="dcterms:W3CDTF">2018-07-04T08:55:30Z</dcterms:created>
  <dcterms:modified xsi:type="dcterms:W3CDTF">2018-08-15T15:17:52Z</dcterms:modified>
</cp:coreProperties>
</file>