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2" r:id="rId4"/>
    <p:sldId id="271" r:id="rId5"/>
    <p:sldId id="269" r:id="rId6"/>
    <p:sldId id="270" r:id="rId7"/>
    <p:sldId id="267" r:id="rId8"/>
    <p:sldId id="268" r:id="rId9"/>
    <p:sldId id="275" r:id="rId10"/>
    <p:sldId id="263" r:id="rId11"/>
    <p:sldId id="272" r:id="rId12"/>
    <p:sldId id="273" r:id="rId13"/>
    <p:sldId id="276" r:id="rId14"/>
    <p:sldId id="277" r:id="rId15"/>
    <p:sldId id="278" r:id="rId16"/>
    <p:sldId id="274" r:id="rId17"/>
    <p:sldId id="264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912" autoAdjust="0"/>
  </p:normalViewPr>
  <p:slideViewPr>
    <p:cSldViewPr snapToGrid="0" snapToObjects="1">
      <p:cViewPr varScale="1">
        <p:scale>
          <a:sx n="71" d="100"/>
          <a:sy n="71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C9355-9335-4614-A10D-482B0EDC35AA}" type="datetimeFigureOut">
              <a:rPr kumimoji="1" lang="ja-JP" altLang="en-US" smtClean="0"/>
              <a:t>2018/8/23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BE3E4-BE36-4F77-9B6D-3DCD002B8E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98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04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216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828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50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760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393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10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65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09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4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46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32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10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296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7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BE3E4-BE36-4F77-9B6D-3DCD002B8EB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06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url?sa=i&amp;rct=j&amp;q=&amp;esrc=s&amp;source=images&amp;cd=&amp;cad=rja&amp;uact=8&amp;ved=2ahUKEwjDuoDH8rPcAhUrC6YKHSR0C7sQjRx6BAgBEAU&amp;url=https://blog.goo.ne.jp/boeing777-346er/e/970fb530ebe1b5824c04442a27d5f120&amp;psig=AOvVaw2P8-MC-Ho-X5vKfLWDFB2_&amp;ust=153238968140418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mo2016_powerpoint_standard_v2_dark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71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METAREA </a:t>
            </a:r>
            <a:r>
              <a:rPr lang="en-US" altLang="ja-JP" sz="4800" dirty="0" smtClean="0">
                <a:solidFill>
                  <a:schemeClr val="bg1"/>
                </a:solidFill>
              </a:rPr>
              <a:t>XI (Japan)</a:t>
            </a:r>
            <a:endParaRPr lang="en-US" sz="4800" dirty="0" smtClean="0">
              <a:solidFill>
                <a:schemeClr val="bg1"/>
              </a:solidFill>
            </a:endParaRPr>
          </a:p>
          <a:p>
            <a:r>
              <a:rPr lang="en-US" sz="4800" dirty="0" smtClean="0">
                <a:solidFill>
                  <a:schemeClr val="bg1"/>
                </a:solidFill>
              </a:rPr>
              <a:t>Report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472952" y="5863682"/>
            <a:ext cx="367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Shigeharu </a:t>
            </a:r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NISHIKAWA</a:t>
            </a:r>
          </a:p>
          <a:p>
            <a:pPr algn="r"/>
            <a:r>
              <a:rPr kumimoji="1" lang="en-US" altLang="ja-JP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 </a:t>
            </a:r>
            <a:r>
              <a:rPr kumimoji="1" lang="en-US" altLang="ja-JP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Meteorological Agency</a:t>
            </a:r>
            <a:endParaRPr kumimoji="1" lang="ja-JP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challenges encountered with MSI provision or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Difficulty in spreading new bulletin (in the WIS)</a:t>
            </a:r>
          </a:p>
          <a:p>
            <a:pPr lvl="1"/>
            <a:r>
              <a:rPr lang="en-US" sz="2000" dirty="0" smtClean="0"/>
              <a:t>e.g. WWJP27 and WWJP28</a:t>
            </a:r>
          </a:p>
          <a:p>
            <a:pPr lvl="2"/>
            <a:r>
              <a:rPr lang="en-US" altLang="ja-JP" sz="2000" dirty="0"/>
              <a:t>JMA started to distribute </a:t>
            </a:r>
            <a:r>
              <a:rPr lang="en-US" altLang="ja-JP" sz="2000" dirty="0" smtClean="0"/>
              <a:t>these messages on </a:t>
            </a:r>
            <a:r>
              <a:rPr lang="en-US" altLang="ja-JP" sz="2000" dirty="0"/>
              <a:t>19 June 2018</a:t>
            </a:r>
            <a:r>
              <a:rPr lang="en-US" altLang="ja-JP" sz="2000" dirty="0" smtClean="0"/>
              <a:t>.</a:t>
            </a:r>
            <a:endParaRPr lang="en-US" sz="2000" dirty="0" smtClean="0"/>
          </a:p>
          <a:p>
            <a:pPr lvl="2"/>
            <a:r>
              <a:rPr lang="en-US" sz="2000" dirty="0" smtClean="0"/>
              <a:t>Essential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Data</a:t>
            </a:r>
            <a:endParaRPr lang="en-US" sz="2000" dirty="0" smtClean="0"/>
          </a:p>
          <a:p>
            <a:pPr lvl="1"/>
            <a:r>
              <a:rPr lang="en-US" sz="2000" dirty="0" smtClean="0"/>
              <a:t>WIS Metadata</a:t>
            </a:r>
          </a:p>
          <a:p>
            <a:pPr lvl="2"/>
            <a:r>
              <a:rPr lang="en-US" sz="2000" dirty="0"/>
              <a:t>(GISCs are required to support) Synchronization </a:t>
            </a:r>
            <a:r>
              <a:rPr lang="en-US" sz="2000" dirty="0" smtClean="0"/>
              <a:t>of the comprehensive WIS discovery metadata catalogue with other GISCs. (WMO No 1060)</a:t>
            </a:r>
          </a:p>
          <a:p>
            <a:pPr lvl="1"/>
            <a:r>
              <a:rPr lang="en-US" sz="2000" dirty="0" smtClean="0"/>
              <a:t>Actual Data</a:t>
            </a:r>
          </a:p>
          <a:p>
            <a:pPr lvl="2"/>
            <a:r>
              <a:rPr lang="en-US" sz="2000" dirty="0" smtClean="0"/>
              <a:t>Each GISC shall collect from its area information that is intended for global exchange and shall share such information with other GISCs so that all GISCs have a common holding of information available for global exchange. </a:t>
            </a:r>
            <a:r>
              <a:rPr lang="en-US" altLang="ja-JP" sz="2000" dirty="0"/>
              <a:t>(WMO No 1060)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26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/>
              <a:t>WIS Metadata (</a:t>
            </a:r>
            <a:r>
              <a:rPr kumimoji="1" lang="en-US" altLang="ja-JP" sz="3600" dirty="0" smtClean="0"/>
              <a:t>WWJP25 vs WWJP27)</a:t>
            </a:r>
            <a:endParaRPr kumimoji="1" lang="ja-JP" altLang="en-US" sz="36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893581"/>
              </p:ext>
            </p:extLst>
          </p:nvPr>
        </p:nvGraphicFramePr>
        <p:xfrm>
          <a:off x="457200" y="1600200"/>
          <a:ext cx="82296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Searchable?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r>
                        <a:rPr kumimoji="1" lang="en-US" altLang="ja-JP" sz="2400" baseline="0" dirty="0" smtClean="0"/>
                        <a:t> Tokyo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WWJP25:Yes     WWJP27:Yes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 A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WWJP25:Yes     WWJP27:Yes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r>
                        <a:rPr kumimoji="1" lang="en-US" altLang="ja-JP" sz="2400" baseline="0" dirty="0" smtClean="0"/>
                        <a:t> B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WWJP25:Yes     WWJP27:</a:t>
                      </a:r>
                      <a:r>
                        <a:rPr kumimoji="1" lang="en-US" altLang="ja-JP" sz="2400" b="1" u="sng" dirty="0" smtClean="0"/>
                        <a:t>No</a:t>
                      </a:r>
                      <a:endParaRPr kumimoji="1" lang="ja-JP" altLang="en-US" sz="2400" b="1" u="sng" dirty="0"/>
                    </a:p>
                  </a:txBody>
                  <a:tcPr marL="129728" marR="129728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57200" y="4160365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GISC Tokyo already </a:t>
            </a:r>
            <a:r>
              <a:rPr kumimoji="1" lang="en-US" altLang="ja-JP" sz="2400" dirty="0"/>
              <a:t>created and stored WIS metadata of WWJP27 and </a:t>
            </a:r>
            <a:r>
              <a:rPr kumimoji="1" lang="en-US" altLang="ja-JP" sz="2400" dirty="0" smtClean="0"/>
              <a:t>WWJP28 at the GISC Tokyo web portal.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GISCs collect/harvest WIS metadata from the other GISCs.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But some user can not find the WIS metadata of WWJP27, WWJP28 from nearest GISC.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588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600" dirty="0" smtClean="0"/>
              <a:t>Actual Data (WWJP25 vs WWJP27)</a:t>
            </a:r>
            <a:endParaRPr kumimoji="1" lang="ja-JP" altLang="en-US" sz="36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278849"/>
              </p:ext>
            </p:extLst>
          </p:nvPr>
        </p:nvGraphicFramePr>
        <p:xfrm>
          <a:off x="457200" y="1600200"/>
          <a:ext cx="822960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Downloadable?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r>
                        <a:rPr kumimoji="1" lang="en-US" altLang="ja-JP" sz="2400" baseline="0" dirty="0" smtClean="0"/>
                        <a:t> Tokyo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WWJP25:Yes     WWJP27:Yes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 A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WWJP25:Yes     WWJP27:Yes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GISC</a:t>
                      </a:r>
                      <a:r>
                        <a:rPr kumimoji="1" lang="en-US" altLang="ja-JP" sz="2400" baseline="0" dirty="0" smtClean="0"/>
                        <a:t> B</a:t>
                      </a:r>
                      <a:endParaRPr kumimoji="1" lang="ja-JP" altLang="en-US" sz="2400" dirty="0"/>
                    </a:p>
                  </a:txBody>
                  <a:tcPr marL="129728" marR="12972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WWJP25:Yes     WWJP27:</a:t>
                      </a:r>
                      <a:r>
                        <a:rPr kumimoji="1" lang="en-US" altLang="ja-JP" sz="2400" b="1" u="sng" dirty="0" smtClean="0"/>
                        <a:t>No</a:t>
                      </a:r>
                      <a:endParaRPr kumimoji="1" lang="ja-JP" altLang="en-US" sz="2400" b="1" u="sng" dirty="0"/>
                    </a:p>
                  </a:txBody>
                  <a:tcPr marL="129728" marR="129728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57200" y="381651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>
                <a:cs typeface="Courier New" panose="02070309020205020404" pitchFamily="49" charset="0"/>
              </a:rPr>
              <a:t>Routing </a:t>
            </a:r>
            <a:r>
              <a:rPr kumimoji="1" lang="en-US" altLang="ja-JP" sz="2400" b="1" dirty="0">
                <a:cs typeface="Courier New" panose="02070309020205020404" pitchFamily="49" charset="0"/>
              </a:rPr>
              <a:t>Catalog of RTH Tokyo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1" lang="en-US" altLang="ja-JP" sz="12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WWJP25 RJTD","RJTD","EGRR","RKSL","RUHB","VTBB","RPMM","AMMC","KWBC","VHHH","BABJ"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"WWJP26 RJTD","RJTD","EGRR","EDZW","RKSL","RUHB","VTBB","RPMM","KWBC","VHHH","BABJ"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"WWJP27 RJTD","RJTD","EGRR","RKSL","RUHB","VTBB","RPMM","AMMC","KWBC","VHHH","BABJ"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"WWJP28 RJTD","RJTD","EGRR","EDZW","RKSL","RUHB","VTBB","RPMM","KWBC","VHHH","BABJ"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64973" y="5016843"/>
            <a:ext cx="27988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EGRR </a:t>
            </a:r>
            <a:r>
              <a:rPr kumimoji="1" lang="en-US" altLang="ja-JP" sz="1600" dirty="0" smtClean="0"/>
              <a:t>: EXETER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RKSL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SEOUL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RUHB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KHABAROVSK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VTBB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BANGKOK</a:t>
            </a:r>
            <a:endParaRPr kumimoji="1" lang="en-US" altLang="ja-JP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88044" y="5016843"/>
            <a:ext cx="2582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RPMM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MANILA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AMMC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MELBOURNE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KWBC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WASHINGTON</a:t>
            </a:r>
            <a:endParaRPr kumimoji="1" lang="en-US" altLang="ja-JP" sz="1600" dirty="0"/>
          </a:p>
          <a:p>
            <a:r>
              <a:rPr kumimoji="1" lang="en-US" altLang="ja-JP" sz="1600" dirty="0" smtClean="0"/>
              <a:t>VHHH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HONG </a:t>
            </a:r>
            <a:r>
              <a:rPr kumimoji="1" lang="en-US" altLang="ja-JP" sz="1600" dirty="0"/>
              <a:t>KONG</a:t>
            </a:r>
          </a:p>
          <a:p>
            <a:r>
              <a:rPr kumimoji="1" lang="en-US" altLang="ja-JP" sz="1600" dirty="0" smtClean="0"/>
              <a:t>BABJ</a:t>
            </a:r>
            <a:r>
              <a:rPr kumimoji="1" lang="en-US" altLang="ja-JP" sz="1600" dirty="0"/>
              <a:t> : </a:t>
            </a:r>
            <a:r>
              <a:rPr kumimoji="1" lang="en-US" altLang="ja-JP" sz="1600" dirty="0" smtClean="0"/>
              <a:t>BEIJING</a:t>
            </a:r>
            <a:endParaRPr kumimoji="1" lang="ja-JP" altLang="en-US" sz="1600" dirty="0"/>
          </a:p>
          <a:p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0251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GISC Tokyo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30" y="1681806"/>
            <a:ext cx="68770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40" y="2801573"/>
            <a:ext cx="4167960" cy="3728457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556054" y="2063578"/>
            <a:ext cx="753763" cy="321276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 rot="1065411">
            <a:off x="1427118" y="2824459"/>
            <a:ext cx="3015049" cy="1842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263080" y="2695250"/>
            <a:ext cx="1655806" cy="381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2"/>
          <p:cNvSpPr/>
          <p:nvPr/>
        </p:nvSpPr>
        <p:spPr>
          <a:xfrm>
            <a:off x="5918885" y="1952367"/>
            <a:ext cx="1408671" cy="432487"/>
          </a:xfrm>
          <a:prstGeom prst="wedgeRectCallout">
            <a:avLst>
              <a:gd name="adj1" fmla="val -55846"/>
              <a:gd name="adj2" fmla="val 116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New One!</a:t>
            </a:r>
            <a:endParaRPr kumimoji="1" lang="ja-JP" altLang="en-US" b="1" dirty="0"/>
          </a:p>
        </p:txBody>
      </p:sp>
      <p:sp>
        <p:nvSpPr>
          <p:cNvPr id="9" name="四角形吹き出し 8"/>
          <p:cNvSpPr/>
          <p:nvPr/>
        </p:nvSpPr>
        <p:spPr>
          <a:xfrm>
            <a:off x="1857631" y="1079157"/>
            <a:ext cx="1408671" cy="432487"/>
          </a:xfrm>
          <a:prstGeom prst="wedgeRectCallout">
            <a:avLst>
              <a:gd name="adj1" fmla="val -55846"/>
              <a:gd name="adj2" fmla="val 116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Metadata!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3330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GISC A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4" y="2319014"/>
            <a:ext cx="75819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3429000" y="2319014"/>
            <a:ext cx="3371850" cy="752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4441189" y="3352476"/>
            <a:ext cx="828675" cy="3762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5918885" y="4683210"/>
            <a:ext cx="1408671" cy="432487"/>
          </a:xfrm>
          <a:prstGeom prst="wedgeRectCallout">
            <a:avLst>
              <a:gd name="adj1" fmla="val -97074"/>
              <a:gd name="adj2" fmla="val -22892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No Data!</a:t>
            </a:r>
            <a:endParaRPr kumimoji="1" lang="ja-JP" altLang="en-US" b="1" dirty="0"/>
          </a:p>
        </p:txBody>
      </p:sp>
      <p:sp>
        <p:nvSpPr>
          <p:cNvPr id="8" name="四角形吹き出し 7"/>
          <p:cNvSpPr/>
          <p:nvPr/>
        </p:nvSpPr>
        <p:spPr>
          <a:xfrm>
            <a:off x="6096514" y="1503407"/>
            <a:ext cx="1408671" cy="432487"/>
          </a:xfrm>
          <a:prstGeom prst="wedgeRectCallout">
            <a:avLst>
              <a:gd name="adj1" fmla="val -55846"/>
              <a:gd name="adj2" fmla="val 1167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Metadata!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863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GISC B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466975"/>
            <a:ext cx="82010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5269864" y="2976239"/>
            <a:ext cx="1007368" cy="4527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吹き出し 5"/>
          <p:cNvSpPr/>
          <p:nvPr/>
        </p:nvSpPr>
        <p:spPr>
          <a:xfrm>
            <a:off x="6277232" y="4572000"/>
            <a:ext cx="1915297" cy="432487"/>
          </a:xfrm>
          <a:prstGeom prst="wedgeRectCallout">
            <a:avLst>
              <a:gd name="adj1" fmla="val -66926"/>
              <a:gd name="adj2" fmla="val -2917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No Metadata!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8201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3600" dirty="0"/>
              <a:t>Actual Data (WWJP25 vs WWJP27)</a:t>
            </a:r>
            <a:endParaRPr kumimoji="1" lang="ja-JP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3525"/>
            <a:ext cx="72866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9" y="3422105"/>
            <a:ext cx="5748817" cy="325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下カーブ矢印 3"/>
          <p:cNvSpPr/>
          <p:nvPr/>
        </p:nvSpPr>
        <p:spPr>
          <a:xfrm rot="2940873">
            <a:off x="3647744" y="2965628"/>
            <a:ext cx="1548296" cy="85725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095625" y="3901956"/>
            <a:ext cx="771525" cy="3238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吹き出し 6"/>
          <p:cNvSpPr/>
          <p:nvPr/>
        </p:nvSpPr>
        <p:spPr>
          <a:xfrm>
            <a:off x="1186247" y="4831132"/>
            <a:ext cx="1408671" cy="432487"/>
          </a:xfrm>
          <a:prstGeom prst="wedgeRectCallout">
            <a:avLst>
              <a:gd name="adj1" fmla="val 80996"/>
              <a:gd name="adj2" fmla="val -2032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Old One!</a:t>
            </a:r>
            <a:endParaRPr kumimoji="1" lang="ja-JP" altLang="en-US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457199" y="1210359"/>
            <a:ext cx="792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/>
              <a:t>WWMIWS Webpage</a:t>
            </a:r>
            <a:endParaRPr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22" y="5132312"/>
            <a:ext cx="6427694" cy="9255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Significant examples of stakeholder interactions or education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Toward to alignment with the standard (WMO </a:t>
            </a:r>
            <a:r>
              <a:rPr lang="en-US" dirty="0" smtClean="0"/>
              <a:t>No</a:t>
            </a:r>
            <a:r>
              <a:rPr lang="ja-JP" altLang="en-US" dirty="0" smtClean="0"/>
              <a:t> </a:t>
            </a:r>
            <a:r>
              <a:rPr lang="en-US" dirty="0" smtClean="0"/>
              <a:t>558</a:t>
            </a:r>
            <a:r>
              <a:rPr lang="en-US" dirty="0"/>
              <a:t>)</a:t>
            </a:r>
          </a:p>
          <a:p>
            <a:pPr lvl="1"/>
            <a:r>
              <a:rPr lang="en-US" sz="3200" u="sng" dirty="0" smtClean="0"/>
              <a:t>Investigation of User’s Needs</a:t>
            </a:r>
          </a:p>
          <a:p>
            <a:pPr lvl="2"/>
            <a:r>
              <a:rPr lang="en-US" sz="3200" dirty="0" smtClean="0"/>
              <a:t>Face to Face interview, Questionnaire</a:t>
            </a:r>
          </a:p>
          <a:p>
            <a:pPr lvl="2"/>
            <a:r>
              <a:rPr lang="en-US" sz="3200" dirty="0" smtClean="0"/>
              <a:t>Association of ship-owners</a:t>
            </a:r>
            <a:r>
              <a:rPr lang="en-US" sz="3200" dirty="0"/>
              <a:t>, </a:t>
            </a:r>
            <a:r>
              <a:rPr lang="en-US" sz="3200" dirty="0" smtClean="0"/>
              <a:t>passenger-ship, fisheries and so.</a:t>
            </a:r>
          </a:p>
          <a:p>
            <a:pPr lvl="1"/>
            <a:r>
              <a:rPr lang="en-US" sz="3200" dirty="0" smtClean="0"/>
              <a:t>Preparing </a:t>
            </a:r>
            <a:r>
              <a:rPr lang="en-US" sz="3200" dirty="0"/>
              <a:t>specification for JMA's </a:t>
            </a:r>
            <a:r>
              <a:rPr lang="en-US" sz="3200" dirty="0" smtClean="0"/>
              <a:t>forecast </a:t>
            </a:r>
            <a:r>
              <a:rPr lang="en-US" sz="3200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6165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_dark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Merci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METAREA XI</a:t>
            </a:r>
            <a:endParaRPr lang="en-US" sz="3600" dirty="0"/>
          </a:p>
        </p:txBody>
      </p:sp>
      <p:pic>
        <p:nvPicPr>
          <p:cNvPr id="1026" name="Picture 2" descr="Limits of MET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97" y="1782840"/>
            <a:ext cx="4794423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円/楕円 1"/>
          <p:cNvSpPr/>
          <p:nvPr/>
        </p:nvSpPr>
        <p:spPr>
          <a:xfrm>
            <a:off x="2446640" y="2996012"/>
            <a:ext cx="1210961" cy="108782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86400" y="1782841"/>
            <a:ext cx="33486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/>
              <a:t>Issuing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u="sng" dirty="0"/>
              <a:t>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Indonesia (Tropical Cyclone Warning)</a:t>
            </a:r>
          </a:p>
          <a:p>
            <a:endParaRPr kumimoji="1" lang="en-US" altLang="ja-JP" sz="2000" dirty="0"/>
          </a:p>
          <a:p>
            <a:r>
              <a:rPr kumimoji="1" lang="en-US" altLang="ja-JP" sz="2000" b="1" dirty="0"/>
              <a:t>Preparation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Australia (south of the equator)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or planned service-related activities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</a:p>
          <a:p>
            <a:pPr lvl="1"/>
            <a:r>
              <a:rPr lang="en-US" u="sng" dirty="0"/>
              <a:t>2018 Plan for Improvement of Maritime Safety </a:t>
            </a:r>
            <a:r>
              <a:rPr lang="en-US" u="sng" dirty="0" smtClean="0"/>
              <a:t>Information</a:t>
            </a:r>
          </a:p>
          <a:p>
            <a:pPr lvl="1"/>
            <a:r>
              <a:rPr lang="en-US" dirty="0"/>
              <a:t>JMA </a:t>
            </a:r>
            <a:r>
              <a:rPr lang="en-US" dirty="0" smtClean="0"/>
              <a:t>started to </a:t>
            </a:r>
            <a:r>
              <a:rPr lang="en-US" dirty="0"/>
              <a:t>distribute new messages WWJP27 and WWJP28 on 19 June 2018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WMO OPERATIONAL </a:t>
            </a:r>
            <a:r>
              <a:rPr lang="en-US" dirty="0" smtClean="0"/>
              <a:t>NEWSLETTER</a:t>
            </a:r>
          </a:p>
          <a:p>
            <a:pPr lvl="1"/>
            <a:r>
              <a:rPr lang="en-US" altLang="ja-JP" dirty="0" smtClean="0"/>
              <a:t>T</a:t>
            </a:r>
            <a:r>
              <a:rPr lang="en-US" dirty="0" smtClean="0"/>
              <a:t>echnical information at JMA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107504" y="4941168"/>
            <a:ext cx="8856984" cy="1885924"/>
          </a:xfrm>
          <a:prstGeom prst="roundRect">
            <a:avLst>
              <a:gd name="adj" fmla="val 6589"/>
            </a:avLst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11" name="角丸四角形 10"/>
          <p:cNvSpPr/>
          <p:nvPr/>
        </p:nvSpPr>
        <p:spPr>
          <a:xfrm>
            <a:off x="107504" y="817548"/>
            <a:ext cx="8860178" cy="4051612"/>
          </a:xfrm>
          <a:prstGeom prst="roundRect">
            <a:avLst>
              <a:gd name="adj" fmla="val 328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10830"/>
            <a:ext cx="8860178" cy="772924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+mn-lt"/>
              </a:rPr>
              <a:t>Improvement of maritime safety information</a:t>
            </a:r>
            <a:r>
              <a:rPr lang="en-US" altLang="ja-JP" sz="2800" dirty="0" smtClean="0">
                <a:latin typeface="+mn-lt"/>
                <a:ea typeface="+mn-ea"/>
              </a:rPr>
              <a:t/>
            </a:r>
            <a:br>
              <a:rPr lang="en-US" altLang="ja-JP" sz="2800" dirty="0" smtClean="0">
                <a:latin typeface="+mn-lt"/>
                <a:ea typeface="+mn-ea"/>
              </a:rPr>
            </a:br>
            <a:r>
              <a:rPr lang="en-US" altLang="ja-JP" sz="2400" b="1" u="sng" dirty="0">
                <a:latin typeface="+mn-lt"/>
                <a:ea typeface="+mn-ea"/>
              </a:rPr>
              <a:t>Major changes</a:t>
            </a:r>
            <a:r>
              <a:rPr lang="en-US" altLang="ja-JP" sz="2800" b="1" u="sng" dirty="0">
                <a:latin typeface="+mn-lt"/>
                <a:ea typeface="+mn-ea"/>
              </a:rPr>
              <a:t> </a:t>
            </a:r>
            <a:r>
              <a:rPr lang="en-US" altLang="ja-JP" sz="1800" dirty="0">
                <a:latin typeface="+mn-lt"/>
                <a:ea typeface="+mn-ea"/>
              </a:rPr>
              <a:t>(scheduled implementation: 19 June 2018)</a:t>
            </a:r>
            <a:endParaRPr kumimoji="1" lang="ja-JP" altLang="en-US" sz="1100" dirty="0">
              <a:latin typeface="+mn-lt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817548"/>
            <a:ext cx="8788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1.</a:t>
            </a:r>
            <a:r>
              <a:rPr lang="ja-JP" altLang="en-US" sz="1400" dirty="0" smtClean="0"/>
              <a:t> </a:t>
            </a:r>
            <a:r>
              <a:rPr lang="en-US" altLang="ja-JP" sz="1400" dirty="0"/>
              <a:t>Forecast and current wind information will both be available (except for tropical depressions (typhoons))</a:t>
            </a:r>
            <a:endParaRPr lang="en-US" altLang="ja-JP" sz="1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1307261"/>
            <a:ext cx="3852000" cy="125764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sz="1100" dirty="0">
                <a:solidFill>
                  <a:srgbClr val="0000FF"/>
                </a:solidFill>
              </a:rPr>
              <a:t>Information in current warnings:</a:t>
            </a:r>
            <a:endParaRPr kumimoji="1" lang="en-US" altLang="ja-JP" sz="11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en-US" altLang="ja-JP" sz="1100" dirty="0"/>
              <a:t>Current wind speed or maximum wind speed expected within the next 24 hours</a:t>
            </a:r>
            <a:r>
              <a:rPr lang="ja-JP" altLang="en-US" sz="1100" baseline="30000" dirty="0" smtClean="0"/>
              <a:t>*</a:t>
            </a:r>
            <a:r>
              <a:rPr lang="en-US" altLang="ja-JP" sz="1100" baseline="30000" dirty="0" smtClean="0"/>
              <a:t>1</a:t>
            </a:r>
            <a:r>
              <a:rPr lang="en-US" altLang="ja-JP" sz="1100" dirty="0" smtClean="0"/>
              <a:t>  </a:t>
            </a:r>
          </a:p>
          <a:p>
            <a:pPr marL="228600" indent="-228600">
              <a:buAutoNum type="arabicPeriod"/>
            </a:pPr>
            <a:r>
              <a:rPr lang="en-US" altLang="ja-JP" sz="1100" dirty="0"/>
              <a:t>Maximum radius of ≥30-kt winds (“30-kt wind radius”) expected within the next 24 hours</a:t>
            </a:r>
            <a:r>
              <a:rPr lang="ja-JP" altLang="en-US" sz="1100" baseline="30000" dirty="0" smtClean="0"/>
              <a:t>*</a:t>
            </a:r>
            <a:r>
              <a:rPr lang="en-US" altLang="ja-JP" sz="1100" baseline="30000" dirty="0" smtClean="0"/>
              <a:t>2</a:t>
            </a:r>
            <a:r>
              <a:rPr lang="en-US" altLang="ja-JP" sz="1100" dirty="0" smtClean="0"/>
              <a:t>  </a:t>
            </a:r>
            <a:endParaRPr lang="en-US" altLang="ja-JP" sz="1100" dirty="0"/>
          </a:p>
        </p:txBody>
      </p:sp>
      <p:sp>
        <p:nvSpPr>
          <p:cNvPr id="8" name="右矢印 7"/>
          <p:cNvSpPr/>
          <p:nvPr/>
        </p:nvSpPr>
        <p:spPr>
          <a:xfrm>
            <a:off x="4533536" y="1635943"/>
            <a:ext cx="518871" cy="54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1307261"/>
            <a:ext cx="3852000" cy="125764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FF0000"/>
                </a:solidFill>
              </a:rPr>
              <a:t>Information in new warnings:</a:t>
            </a:r>
            <a:endParaRPr kumimoji="1" lang="en-US" altLang="ja-JP" sz="1100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en-US" altLang="ja-JP" sz="1100" dirty="0" smtClean="0"/>
              <a:t>Current wind speed</a:t>
            </a:r>
          </a:p>
          <a:p>
            <a:pPr marL="228600" indent="-228600">
              <a:buAutoNum type="arabicPeriod"/>
            </a:pPr>
            <a:r>
              <a:rPr lang="en-US" altLang="ja-JP" sz="1100" dirty="0" smtClean="0"/>
              <a:t>Current </a:t>
            </a:r>
            <a:r>
              <a:rPr lang="en-US" altLang="ja-JP" sz="1100" dirty="0"/>
              <a:t>30-kt wind </a:t>
            </a:r>
            <a:r>
              <a:rPr lang="en-US" altLang="ja-JP" sz="1100" dirty="0" smtClean="0"/>
              <a:t>radius</a:t>
            </a:r>
          </a:p>
          <a:p>
            <a:pPr marL="228600" indent="-228600">
              <a:buAutoNum type="arabicPeriod"/>
            </a:pPr>
            <a:r>
              <a:rPr lang="en-US" altLang="ja-JP" sz="1100" dirty="0" smtClean="0"/>
              <a:t>Maximum </a:t>
            </a:r>
            <a:r>
              <a:rPr lang="en-US" altLang="ja-JP" sz="1100" dirty="0"/>
              <a:t>wind speed </a:t>
            </a:r>
            <a:r>
              <a:rPr lang="en-US" altLang="ja-JP" sz="1100" dirty="0" smtClean="0"/>
              <a:t>expected within </a:t>
            </a:r>
            <a:r>
              <a:rPr lang="en-US" altLang="ja-JP" sz="1100" dirty="0"/>
              <a:t>the next 24 </a:t>
            </a:r>
            <a:r>
              <a:rPr lang="en-US" altLang="ja-JP" sz="1100" dirty="0" smtClean="0"/>
              <a:t>hours</a:t>
            </a:r>
          </a:p>
          <a:p>
            <a:pPr marL="228600" indent="-228600">
              <a:buAutoNum type="arabicPeriod"/>
            </a:pPr>
            <a:r>
              <a:rPr lang="en-US" altLang="ja-JP" sz="1100" dirty="0" smtClean="0"/>
              <a:t>Maximum </a:t>
            </a:r>
            <a:r>
              <a:rPr lang="en-US" altLang="ja-JP" sz="1100" dirty="0"/>
              <a:t>30-kt wind radius </a:t>
            </a:r>
            <a:r>
              <a:rPr lang="en-US" altLang="ja-JP" sz="1100" dirty="0" smtClean="0"/>
              <a:t>expected within </a:t>
            </a:r>
            <a:r>
              <a:rPr lang="en-US" altLang="ja-JP" sz="1100" dirty="0"/>
              <a:t>the next 24 </a:t>
            </a:r>
            <a:r>
              <a:rPr lang="en-US" altLang="ja-JP" sz="1100" dirty="0" smtClean="0"/>
              <a:t>hours</a:t>
            </a:r>
          </a:p>
          <a:p>
            <a:r>
              <a:rPr kumimoji="1" lang="ja-JP" altLang="en-US" sz="1100" dirty="0" smtClean="0">
                <a:solidFill>
                  <a:srgbClr val="C00000"/>
                </a:solidFill>
              </a:rPr>
              <a:t>⇒ 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Detailed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information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 </a:t>
            </a:r>
            <a:r>
              <a:rPr lang="en-US" altLang="ja-JP" sz="1100" dirty="0" smtClean="0">
                <a:solidFill>
                  <a:srgbClr val="C00000"/>
                </a:solidFill>
              </a:rPr>
              <a:t>to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be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 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provided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4994592"/>
            <a:ext cx="8788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2.</a:t>
            </a:r>
            <a:r>
              <a:rPr lang="ja-JP" altLang="en-US" sz="1400" dirty="0" smtClean="0"/>
              <a:t> </a:t>
            </a:r>
            <a:r>
              <a:rPr lang="en-US" altLang="ja-JP" sz="1400" dirty="0"/>
              <a:t>Information on the expected formation of low-pressure areas will be provided (except for tropical depressions (typhoons</a:t>
            </a:r>
            <a:r>
              <a:rPr lang="en-US" altLang="ja-JP" sz="1400" dirty="0" smtClean="0"/>
              <a:t>)).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(</a:t>
            </a:r>
            <a:r>
              <a:rPr lang="en-US" altLang="ja-JP" sz="1400" dirty="0"/>
              <a:t>In cases when a storm/gale warning is necessary for an expected low-pressure area (i.e., where the maximum wind speed is expected to exceed 34 </a:t>
            </a:r>
            <a:r>
              <a:rPr lang="en-US" altLang="ja-JP" sz="1400" dirty="0" err="1"/>
              <a:t>kt</a:t>
            </a:r>
            <a:r>
              <a:rPr lang="en-US" altLang="ja-JP" sz="1400" dirty="0"/>
              <a:t> within the next 24 hours))</a:t>
            </a:r>
            <a:endParaRPr kumimoji="1" lang="en-US" altLang="ja-JP" sz="1400" dirty="0" smtClean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9552" y="5733256"/>
            <a:ext cx="396044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altLang="ja-JP" sz="1200" dirty="0">
                <a:solidFill>
                  <a:srgbClr val="0000FF"/>
                </a:solidFill>
              </a:rPr>
              <a:t>Information in current warnings:</a:t>
            </a:r>
          </a:p>
          <a:p>
            <a:pPr marL="228600" indent="-228600">
              <a:buAutoNum type="arabicPeriod"/>
            </a:pPr>
            <a:r>
              <a:rPr lang="en-US" altLang="ja-JP" sz="1200" dirty="0" smtClean="0"/>
              <a:t>Wind </a:t>
            </a:r>
            <a:r>
              <a:rPr lang="en-US" altLang="ja-JP" sz="1200" dirty="0"/>
              <a:t>speed/direction over ocean areas denoted with latitudes and longitudes or geographical names such as “the Sea of Japan</a:t>
            </a:r>
            <a:r>
              <a:rPr lang="en-US" altLang="ja-JP" sz="1200" dirty="0" smtClean="0"/>
              <a:t>”</a:t>
            </a:r>
            <a:endParaRPr lang="en-US" altLang="ja-JP" sz="1200" dirty="0"/>
          </a:p>
          <a:p>
            <a:pPr marL="228600" indent="-228600">
              <a:buAutoNum type="arabicPeriod"/>
            </a:pPr>
            <a:endParaRPr lang="ja-JP" altLang="ja-JP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76056" y="5733256"/>
            <a:ext cx="3819618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Ins="0" rtlCol="0">
            <a:spAutoFit/>
          </a:bodyPr>
          <a:lstStyle/>
          <a:p>
            <a:pPr algn="ctr"/>
            <a:r>
              <a:rPr lang="en-US" altLang="ja-JP" sz="1200" dirty="0">
                <a:solidFill>
                  <a:srgbClr val="FF0000"/>
                </a:solidFill>
              </a:rPr>
              <a:t>Information in new warnings:</a:t>
            </a:r>
          </a:p>
          <a:p>
            <a:pPr marL="144000" indent="-144000">
              <a:buAutoNum type="arabicPeriod"/>
            </a:pPr>
            <a:r>
              <a:rPr lang="en-US" altLang="ja-JP" sz="1200" dirty="0"/>
              <a:t>Warnings on expected winds caused by new low-pressure areas with information on position and </a:t>
            </a:r>
            <a:r>
              <a:rPr lang="en-US" altLang="ja-JP" sz="1200" dirty="0" smtClean="0"/>
              <a:t>movement</a:t>
            </a:r>
          </a:p>
          <a:p>
            <a:r>
              <a:rPr lang="ja-JP" altLang="en-US" sz="1200" dirty="0" smtClean="0">
                <a:solidFill>
                  <a:srgbClr val="C00000"/>
                </a:solidFill>
              </a:rPr>
              <a:t>⇒</a:t>
            </a:r>
            <a:r>
              <a:rPr lang="en-US" altLang="ja-JP" sz="1200" dirty="0">
                <a:solidFill>
                  <a:srgbClr val="C00000"/>
                </a:solidFill>
              </a:rPr>
              <a:t>This improvement will support </a:t>
            </a:r>
            <a:r>
              <a:rPr lang="en-US" altLang="ja-JP" sz="1200" dirty="0" smtClean="0">
                <a:solidFill>
                  <a:srgbClr val="C00000"/>
                </a:solidFill>
              </a:rPr>
              <a:t>decisions </a:t>
            </a:r>
            <a:r>
              <a:rPr lang="en-US" altLang="ja-JP" sz="1200" dirty="0">
                <a:solidFill>
                  <a:srgbClr val="C00000"/>
                </a:solidFill>
              </a:rPr>
              <a:t>on routing and contribute to maritime </a:t>
            </a:r>
            <a:r>
              <a:rPr lang="en-US" altLang="ja-JP" sz="1200" dirty="0" smtClean="0">
                <a:solidFill>
                  <a:srgbClr val="C00000"/>
                </a:solidFill>
              </a:rPr>
              <a:t>safety.</a:t>
            </a:r>
            <a:endParaRPr kumimoji="1" lang="en-US" altLang="ja-JP" sz="1200" dirty="0" smtClean="0">
              <a:solidFill>
                <a:srgbClr val="C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4161274"/>
            <a:ext cx="8356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altLang="ja-JP" sz="1000" dirty="0"/>
              <a:t> </a:t>
            </a:r>
            <a:r>
              <a:rPr lang="ja-JP" altLang="en-US" sz="1000" dirty="0" smtClean="0"/>
              <a:t>*</a:t>
            </a:r>
            <a:r>
              <a:rPr lang="en-US" altLang="ja-JP" sz="1000" dirty="0" smtClean="0"/>
              <a:t>1:</a:t>
            </a:r>
            <a:r>
              <a:rPr lang="ja-JP" altLang="en-US" sz="1000" dirty="0" smtClean="0"/>
              <a:t> </a:t>
            </a:r>
            <a:r>
              <a:rPr lang="en-US" altLang="ja-JP" sz="1000" dirty="0"/>
              <a:t>Information on current wind speed is provided when: 1. the current value is 34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 or more and the expected maximum is less than 48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; 2. the current value is 48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 or more and the expected maximum is less than 64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; and 3. the current value is 64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 or more. Otherwise, information on the maximum wind speed expected within the next 24 hours is </a:t>
            </a:r>
            <a:r>
              <a:rPr lang="en-US" altLang="ja-JP" sz="1000" dirty="0" smtClean="0"/>
              <a:t>provided.</a:t>
            </a:r>
            <a:endParaRPr lang="en-US" altLang="ja-JP" sz="1000" dirty="0"/>
          </a:p>
          <a:p>
            <a:pPr marL="266700" indent="-266700"/>
            <a:r>
              <a:rPr lang="en-US" altLang="ja-JP" sz="1000" dirty="0" smtClean="0"/>
              <a:t>  </a:t>
            </a:r>
            <a:r>
              <a:rPr lang="ja-JP" altLang="en-US" sz="1000" dirty="0" smtClean="0"/>
              <a:t>*</a:t>
            </a:r>
            <a:r>
              <a:rPr lang="en-US" altLang="ja-JP" sz="1000" dirty="0" smtClean="0"/>
              <a:t>2:</a:t>
            </a:r>
            <a:r>
              <a:rPr lang="ja-JP" altLang="en-US" sz="1000" dirty="0" smtClean="0"/>
              <a:t> </a:t>
            </a:r>
            <a:r>
              <a:rPr lang="en-US" altLang="ja-JP" sz="1000" dirty="0"/>
              <a:t>The 30-kt wind radius is that of the area affected by winds with speeds of 30 </a:t>
            </a:r>
            <a:r>
              <a:rPr lang="en-US" altLang="ja-JP" sz="1000" dirty="0" err="1"/>
              <a:t>kt</a:t>
            </a:r>
            <a:r>
              <a:rPr lang="en-US" altLang="ja-JP" sz="1000" dirty="0"/>
              <a:t> or more around a low-pressure </a:t>
            </a:r>
            <a:r>
              <a:rPr lang="en-US" altLang="ja-JP" sz="1000" dirty="0" smtClean="0"/>
              <a:t>area.</a:t>
            </a:r>
            <a:endParaRPr lang="en-US" altLang="ja-JP" sz="1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9552" y="3211235"/>
            <a:ext cx="3852000" cy="78483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>
                <a:solidFill>
                  <a:srgbClr val="0000FF"/>
                </a:solidFill>
              </a:rPr>
              <a:t>Information </a:t>
            </a:r>
            <a:r>
              <a:rPr lang="en-US" altLang="ja-JP" sz="1100" dirty="0">
                <a:solidFill>
                  <a:srgbClr val="0000FF"/>
                </a:solidFill>
              </a:rPr>
              <a:t>in current warnings:</a:t>
            </a:r>
            <a:endParaRPr kumimoji="1" lang="en-US" altLang="ja-JP" sz="1100" dirty="0" smtClean="0">
              <a:solidFill>
                <a:srgbClr val="0000FF"/>
              </a:solidFill>
            </a:endParaRPr>
          </a:p>
          <a:p>
            <a:pPr marL="228600" indent="-228600">
              <a:buAutoNum type="arabicPeriod"/>
            </a:pPr>
            <a:r>
              <a:rPr lang="en-US" altLang="ja-JP" sz="1100" dirty="0"/>
              <a:t>Current wind speed or maximum wind speed expected within the next 24 hours</a:t>
            </a:r>
            <a:r>
              <a:rPr lang="ja-JP" altLang="en-US" sz="1100" baseline="30000" dirty="0" smtClean="0"/>
              <a:t>*</a:t>
            </a:r>
            <a:r>
              <a:rPr lang="en-US" altLang="ja-JP" sz="1100" baseline="30000" dirty="0" smtClean="0"/>
              <a:t>1</a:t>
            </a:r>
          </a:p>
          <a:p>
            <a:endParaRPr lang="en-US" altLang="ja-JP" sz="1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76056" y="3211235"/>
            <a:ext cx="385200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>
                <a:solidFill>
                  <a:srgbClr val="FF0000"/>
                </a:solidFill>
              </a:rPr>
              <a:t>Information in new warnings:</a:t>
            </a:r>
            <a:endParaRPr kumimoji="1" lang="en-US" altLang="ja-JP" sz="1100" dirty="0" smtClean="0">
              <a:solidFill>
                <a:srgbClr val="FF0000"/>
              </a:solidFill>
            </a:endParaRPr>
          </a:p>
          <a:p>
            <a:pPr marL="228600" indent="-228600">
              <a:buAutoNum type="arabicPeriod"/>
            </a:pPr>
            <a:r>
              <a:rPr lang="en-US" altLang="ja-JP" sz="1100" dirty="0" smtClean="0"/>
              <a:t>Current </a:t>
            </a:r>
            <a:r>
              <a:rPr lang="en-US" altLang="ja-JP" sz="1100" dirty="0"/>
              <a:t>wind </a:t>
            </a:r>
            <a:r>
              <a:rPr lang="en-US" altLang="ja-JP" sz="1100" dirty="0" smtClean="0"/>
              <a:t>speed</a:t>
            </a:r>
          </a:p>
          <a:p>
            <a:pPr marL="228600" indent="-228600">
              <a:buFontTx/>
              <a:buAutoNum type="arabicPeriod"/>
            </a:pPr>
            <a:r>
              <a:rPr lang="en-US" altLang="ja-JP" sz="1100" dirty="0" smtClean="0"/>
              <a:t>Maximum </a:t>
            </a:r>
            <a:r>
              <a:rPr lang="en-US" altLang="ja-JP" sz="1100" dirty="0"/>
              <a:t>wind speed </a:t>
            </a:r>
            <a:r>
              <a:rPr lang="en-US" altLang="ja-JP" sz="1100" dirty="0" smtClean="0"/>
              <a:t>expected within </a:t>
            </a:r>
            <a:r>
              <a:rPr lang="en-US" altLang="ja-JP" sz="1100" dirty="0"/>
              <a:t>the next 24 </a:t>
            </a:r>
            <a:r>
              <a:rPr lang="en-US" altLang="ja-JP" sz="1100" dirty="0" smtClean="0"/>
              <a:t>hours.</a:t>
            </a:r>
            <a:endParaRPr lang="en-US" altLang="ja-JP" sz="1100" dirty="0"/>
          </a:p>
          <a:p>
            <a:r>
              <a:rPr kumimoji="1" lang="ja-JP" altLang="en-US" sz="1100" dirty="0" smtClean="0">
                <a:solidFill>
                  <a:srgbClr val="C00000"/>
                </a:solidFill>
              </a:rPr>
              <a:t>⇒ 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D</a:t>
            </a:r>
            <a:r>
              <a:rPr lang="en-US" altLang="ja-JP" sz="1100" dirty="0" smtClean="0">
                <a:solidFill>
                  <a:srgbClr val="C00000"/>
                </a:solidFill>
              </a:rPr>
              <a:t>etailed</a:t>
            </a:r>
            <a:r>
              <a:rPr lang="ja-JP" altLang="en-US" sz="1100" dirty="0" smtClean="0">
                <a:solidFill>
                  <a:srgbClr val="C00000"/>
                </a:solidFill>
              </a:rPr>
              <a:t> </a:t>
            </a:r>
            <a:r>
              <a:rPr lang="en-US" altLang="ja-JP" sz="1100" dirty="0">
                <a:solidFill>
                  <a:srgbClr val="C00000"/>
                </a:solidFill>
              </a:rPr>
              <a:t>information</a:t>
            </a:r>
            <a:r>
              <a:rPr lang="ja-JP" altLang="en-US" sz="1100" dirty="0">
                <a:solidFill>
                  <a:srgbClr val="C00000"/>
                </a:solidFill>
              </a:rPr>
              <a:t> </a:t>
            </a:r>
            <a:r>
              <a:rPr lang="en-US" altLang="ja-JP" sz="1100" dirty="0" smtClean="0">
                <a:solidFill>
                  <a:srgbClr val="C00000"/>
                </a:solidFill>
              </a:rPr>
              <a:t>to</a:t>
            </a:r>
            <a:r>
              <a:rPr lang="ja-JP" altLang="en-US" sz="1100" dirty="0" smtClean="0">
                <a:solidFill>
                  <a:srgbClr val="C00000"/>
                </a:solidFill>
              </a:rPr>
              <a:t> </a:t>
            </a:r>
            <a:r>
              <a:rPr lang="en-US" altLang="ja-JP" sz="1100" dirty="0">
                <a:solidFill>
                  <a:srgbClr val="C00000"/>
                </a:solidFill>
              </a:rPr>
              <a:t>be</a:t>
            </a:r>
            <a:r>
              <a:rPr lang="ja-JP" altLang="en-US" sz="1100" dirty="0">
                <a:solidFill>
                  <a:srgbClr val="C00000"/>
                </a:solidFill>
              </a:rPr>
              <a:t> </a:t>
            </a:r>
            <a:r>
              <a:rPr lang="en-US" altLang="ja-JP" sz="1100" dirty="0" smtClean="0">
                <a:solidFill>
                  <a:srgbClr val="C00000"/>
                </a:solidFill>
              </a:rPr>
              <a:t>provided</a:t>
            </a:r>
            <a:endParaRPr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4476" y="1052736"/>
            <a:ext cx="3594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(a)</a:t>
            </a:r>
            <a:r>
              <a:rPr lang="ja-JP" altLang="en-US" sz="1100" dirty="0" smtClean="0"/>
              <a:t> </a:t>
            </a:r>
            <a:r>
              <a:rPr lang="en-US" altLang="ja-JP" sz="1100" dirty="0"/>
              <a:t>Storm/gale warnings associated with low-pressure areas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4896" y="2749570"/>
            <a:ext cx="8500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(b</a:t>
            </a:r>
            <a:r>
              <a:rPr lang="en-US" altLang="ja-JP" sz="1100" dirty="0"/>
              <a:t>) Storm/gale warnings for ocean areas denoted with latitudes and longitudes or geographical names such as “the Sea of Japan” (30-kt wind radius not included in current or new warnings</a:t>
            </a:r>
            <a:r>
              <a:rPr lang="en-US" altLang="ja-JP" sz="1100" dirty="0" smtClean="0"/>
              <a:t>)</a:t>
            </a:r>
            <a:endParaRPr kumimoji="1" lang="ja-JP" altLang="en-US" sz="1100" dirty="0"/>
          </a:p>
        </p:txBody>
      </p:sp>
      <p:sp>
        <p:nvSpPr>
          <p:cNvPr id="21" name="右矢印 20"/>
          <p:cNvSpPr/>
          <p:nvPr/>
        </p:nvSpPr>
        <p:spPr>
          <a:xfrm>
            <a:off x="4533534" y="3355251"/>
            <a:ext cx="518871" cy="54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22" name="右矢印 21"/>
          <p:cNvSpPr/>
          <p:nvPr/>
        </p:nvSpPr>
        <p:spPr>
          <a:xfrm>
            <a:off x="4533534" y="5969605"/>
            <a:ext cx="518871" cy="5429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10400" y="647192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z="1600" smtClean="0"/>
              <a:t>4</a:t>
            </a:fld>
            <a:endParaRPr kumimoji="1" lang="ja-JP" altLang="en-US" sz="1600" dirty="0"/>
          </a:p>
        </p:txBody>
      </p:sp>
      <p:sp>
        <p:nvSpPr>
          <p:cNvPr id="23" name="四角形吹き出し 22"/>
          <p:cNvSpPr/>
          <p:nvPr/>
        </p:nvSpPr>
        <p:spPr>
          <a:xfrm>
            <a:off x="3347864" y="7100942"/>
            <a:ext cx="4320480" cy="1152128"/>
          </a:xfrm>
          <a:prstGeom prst="wedgeRectCallout">
            <a:avLst>
              <a:gd name="adj1" fmla="val 39362"/>
              <a:gd name="adj2" fmla="val -97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 smtClean="0"/>
              <a:t>naval</a:t>
            </a:r>
            <a:r>
              <a:rPr kumimoji="1" lang="ja-JP" altLang="en-US" dirty="0" smtClean="0"/>
              <a:t>（海軍の）は削除。</a:t>
            </a:r>
            <a:r>
              <a:rPr kumimoji="1" lang="en-US" altLang="ja-JP" dirty="0" smtClean="0"/>
              <a:t>Officer’s decision </a:t>
            </a:r>
            <a:r>
              <a:rPr kumimoji="1" lang="ja-JP" altLang="en-US" dirty="0" smtClean="0"/>
              <a:t>と書いたのが誤解されたのだろう。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15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New or planned service-related activities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NEW</a:t>
            </a:r>
          </a:p>
          <a:p>
            <a:pPr lvl="1"/>
            <a:r>
              <a:rPr kumimoji="1" lang="en-US" altLang="ja-JP" u="sng" dirty="0" smtClean="0"/>
              <a:t>10th-generation supercomputer system</a:t>
            </a:r>
          </a:p>
          <a:p>
            <a:pPr lvl="1"/>
            <a:r>
              <a:rPr kumimoji="1" lang="en-US" altLang="ja-JP" dirty="0" smtClean="0"/>
              <a:t>The </a:t>
            </a:r>
            <a:r>
              <a:rPr kumimoji="1" lang="en-US" altLang="ja-JP" dirty="0"/>
              <a:t>Japan Meteorological Agency (JMA) began the operation of its new supercomputer system on 5 June 2018. 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The </a:t>
            </a:r>
            <a:r>
              <a:rPr kumimoji="1" lang="en-US" altLang="ja-JP" dirty="0"/>
              <a:t>system has 10 times more capacity in terms of meteorological numerical calculation than its predecessor, and can also process larger amounts of data at higher </a:t>
            </a:r>
            <a:r>
              <a:rPr kumimoji="1" lang="en-US" altLang="ja-JP" dirty="0" smtClean="0"/>
              <a:t>speeds.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6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/>
              <a:t>10th-generation supercomputer system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Four </a:t>
            </a:r>
            <a:r>
              <a:rPr kumimoji="1" lang="en-US" altLang="ja-JP" sz="2400" dirty="0"/>
              <a:t>Forecast information planning to improve</a:t>
            </a:r>
            <a:r>
              <a:rPr kumimoji="1" lang="ja-JP" altLang="en-US" sz="2400" dirty="0"/>
              <a:t> </a:t>
            </a:r>
            <a:r>
              <a:rPr kumimoji="1" lang="en-US" altLang="ja-JP" sz="2400" dirty="0"/>
              <a:t>with new super computer.</a:t>
            </a: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2400" u="sng" dirty="0"/>
              <a:t>Extension of typhoon intensity forecast range</a:t>
            </a: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2400" dirty="0"/>
              <a:t>Improvement of precipitation prediction information</a:t>
            </a: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2400" dirty="0"/>
              <a:t>Launch of fortnight forecasts on five day-average temperatures</a:t>
            </a:r>
          </a:p>
          <a:p>
            <a:pPr marL="914400" lvl="1" indent="-514350">
              <a:buFont typeface="+mj-lt"/>
              <a:buAutoNum type="arabicPeriod"/>
            </a:pPr>
            <a:r>
              <a:rPr kumimoji="1" lang="en-US" altLang="ja-JP" sz="2400" dirty="0"/>
              <a:t>Improvement of Aeolian dust prediction</a:t>
            </a:r>
            <a:endParaRPr kumimoji="1" lang="ja-JP" altLang="en-US" sz="2400" dirty="0"/>
          </a:p>
        </p:txBody>
      </p:sp>
      <p:pic>
        <p:nvPicPr>
          <p:cNvPr id="4" name="Picture 2" descr="NAPS10 Sub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73" y="4571999"/>
            <a:ext cx="3008327" cy="214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5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or planned service-related activities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Planed</a:t>
            </a:r>
          </a:p>
          <a:p>
            <a:pPr lvl="1"/>
            <a:r>
              <a:rPr lang="en-US" altLang="ja-JP" u="sng" dirty="0" smtClean="0"/>
              <a:t>Improvement Typhoon forecast</a:t>
            </a:r>
          </a:p>
          <a:p>
            <a:pPr lvl="1"/>
            <a:r>
              <a:rPr lang="en-US" dirty="0" smtClean="0"/>
              <a:t>JMA </a:t>
            </a:r>
            <a:r>
              <a:rPr lang="en-US" dirty="0"/>
              <a:t>plans to extend the forecast period from the current 3 </a:t>
            </a:r>
            <a:r>
              <a:rPr lang="en-US" dirty="0" smtClean="0"/>
              <a:t>days-ahead </a:t>
            </a:r>
            <a:r>
              <a:rPr lang="en-US" dirty="0"/>
              <a:t>to 5 </a:t>
            </a:r>
            <a:r>
              <a:rPr lang="en-US" dirty="0" smtClean="0"/>
              <a:t>days-ahead </a:t>
            </a:r>
            <a:r>
              <a:rPr lang="en-US" dirty="0"/>
              <a:t>for typhoon intensity (central pressure, maximum wind speed,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Scheduled </a:t>
            </a:r>
            <a:r>
              <a:rPr lang="en-US" dirty="0"/>
              <a:t>implementation by late March </a:t>
            </a:r>
            <a:r>
              <a:rPr lang="en-US" dirty="0" smtClean="0"/>
              <a:t>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Improvement Typhoon </a:t>
            </a:r>
            <a:r>
              <a:rPr kumimoji="1" lang="en-US" altLang="ja-JP" dirty="0" smtClean="0"/>
              <a:t>forecast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Current Forecast</a:t>
            </a:r>
          </a:p>
          <a:p>
            <a:pPr lvl="1"/>
            <a:r>
              <a:rPr kumimoji="1" lang="en-US" altLang="ja-JP" dirty="0"/>
              <a:t>3-Day Track and Intensity Forecast</a:t>
            </a:r>
          </a:p>
          <a:p>
            <a:pPr lvl="1"/>
            <a:r>
              <a:rPr kumimoji="1" lang="en-US" altLang="ja-JP" dirty="0"/>
              <a:t>5-Day Track Forecast</a:t>
            </a:r>
          </a:p>
          <a:p>
            <a:pPr lvl="1"/>
            <a:r>
              <a:rPr kumimoji="1" lang="en-US" altLang="ja-JP" dirty="0"/>
              <a:t>50kt wind </a:t>
            </a:r>
            <a:r>
              <a:rPr kumimoji="1" lang="en-US" altLang="ja-JP" dirty="0" smtClean="0"/>
              <a:t>probability</a:t>
            </a:r>
          </a:p>
          <a:p>
            <a:r>
              <a:rPr kumimoji="1" lang="en-US" altLang="ja-JP" dirty="0"/>
              <a:t>Improvement</a:t>
            </a:r>
          </a:p>
          <a:p>
            <a:pPr lvl="1"/>
            <a:r>
              <a:rPr kumimoji="1" lang="en-US" altLang="ja-JP" b="1" u="sng" dirty="0"/>
              <a:t>5-Day</a:t>
            </a:r>
            <a:r>
              <a:rPr kumimoji="1" lang="en-US" altLang="ja-JP" dirty="0"/>
              <a:t> Track and Intensity Forecast</a:t>
            </a:r>
          </a:p>
          <a:p>
            <a:pPr lvl="1"/>
            <a:r>
              <a:rPr kumimoji="1" lang="en-US" altLang="ja-JP" dirty="0"/>
              <a:t>50kt wind probability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33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Improvement Typhoon </a:t>
            </a:r>
            <a:r>
              <a:rPr kumimoji="1" lang="en-US" altLang="ja-JP" dirty="0" smtClean="0"/>
              <a:t>forecast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JMH </a:t>
            </a:r>
            <a:r>
              <a:rPr kumimoji="1" lang="en-US" altLang="ja-JP" sz="2800" dirty="0" smtClean="0"/>
              <a:t>BROADCAST</a:t>
            </a:r>
          </a:p>
          <a:p>
            <a:pPr lvl="1"/>
            <a:r>
              <a:rPr kumimoji="1" lang="en-US" altLang="ja-JP" dirty="0" smtClean="0"/>
              <a:t>WTAS07 (discontinue) </a:t>
            </a:r>
            <a:r>
              <a:rPr kumimoji="1" lang="en-US" altLang="ja-JP" dirty="0"/>
              <a:t>-&gt; </a:t>
            </a:r>
            <a:r>
              <a:rPr kumimoji="1" lang="en-US" altLang="ja-JP" dirty="0" smtClean="0"/>
              <a:t>WTAS12 (new)</a:t>
            </a:r>
          </a:p>
          <a:p>
            <a:pPr lvl="1"/>
            <a:r>
              <a:rPr kumimoji="1" lang="en-US" altLang="ja-JP" dirty="0" smtClean="0"/>
              <a:t>WMO No.9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“WEATHER REPORTING”</a:t>
            </a:r>
          </a:p>
          <a:p>
            <a:pPr lvl="2"/>
            <a:r>
              <a:rPr kumimoji="1" lang="en-US" altLang="ja-JP" sz="2800" dirty="0" smtClean="0"/>
              <a:t>Volume D “INFORMATION FOR SHIPPING”</a:t>
            </a:r>
            <a:endParaRPr kumimoji="1" lang="ja-JP" altLang="en-US" sz="2800" dirty="0" smtClean="0"/>
          </a:p>
          <a:p>
            <a:pPr lvl="3"/>
            <a:r>
              <a:rPr kumimoji="1" lang="en-US" altLang="ja-JP" sz="2800" dirty="0" smtClean="0"/>
              <a:t>CONTENTS OF BROADCAST SCHEDULES</a:t>
            </a:r>
            <a:endParaRPr kumimoji="1" lang="ja-JP" altLang="en-US" sz="2800" dirty="0"/>
          </a:p>
        </p:txBody>
      </p:sp>
      <p:pic>
        <p:nvPicPr>
          <p:cNvPr id="5122" name="Picture 2" descr="「WTAS07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150451"/>
            <a:ext cx="2794000" cy="239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1620</TotalTime>
  <Words>1117</Words>
  <Application>Microsoft Office PowerPoint</Application>
  <PresentationFormat>画面に合わせる (4:3)</PresentationFormat>
  <Paragraphs>156</Paragraphs>
  <Slides>18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WMO_BLUE_Powerpoint_en_fr</vt:lpstr>
      <vt:lpstr>PowerPoint プレゼンテーション</vt:lpstr>
      <vt:lpstr>METAREA XI</vt:lpstr>
      <vt:lpstr>New or planned service-related activities</vt:lpstr>
      <vt:lpstr>Improvement of maritime safety information Major changes (scheduled implementation: 19 June 2018)</vt:lpstr>
      <vt:lpstr>New or planned service-related activities</vt:lpstr>
      <vt:lpstr>10th-generation supercomputer system</vt:lpstr>
      <vt:lpstr>New or planned service-related activities</vt:lpstr>
      <vt:lpstr>Improvement Typhoon forecast</vt:lpstr>
      <vt:lpstr>Improvement Typhoon forecast</vt:lpstr>
      <vt:lpstr>Recent challenges encountered with MSI provision or coordination</vt:lpstr>
      <vt:lpstr>WIS Metadata (WWJP25 vs WWJP27)</vt:lpstr>
      <vt:lpstr>Actual Data (WWJP25 vs WWJP27)</vt:lpstr>
      <vt:lpstr>GISC Tokyo</vt:lpstr>
      <vt:lpstr>GISC A</vt:lpstr>
      <vt:lpstr>GISC B</vt:lpstr>
      <vt:lpstr>Actual Data (WWJP25 vs WWJP27)</vt:lpstr>
      <vt:lpstr>Significant examples of stakeholder interactions or education activities</vt:lpstr>
      <vt:lpstr>PowerPoint プレゼンテーション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Neal Moodie</dc:creator>
  <cp:lastModifiedBy>気象庁JMA</cp:lastModifiedBy>
  <cp:revision>175</cp:revision>
  <dcterms:created xsi:type="dcterms:W3CDTF">2018-07-04T08:55:30Z</dcterms:created>
  <dcterms:modified xsi:type="dcterms:W3CDTF">2018-08-23T06:52:08Z</dcterms:modified>
</cp:coreProperties>
</file>