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8" r:id="rId3"/>
    <p:sldId id="281" r:id="rId4"/>
    <p:sldId id="264" r:id="rId5"/>
    <p:sldId id="289" r:id="rId6"/>
    <p:sldId id="267" r:id="rId7"/>
    <p:sldId id="270" r:id="rId8"/>
    <p:sldId id="278" r:id="rId9"/>
    <p:sldId id="295" r:id="rId10"/>
    <p:sldId id="291" r:id="rId11"/>
    <p:sldId id="283" r:id="rId12"/>
    <p:sldId id="282" r:id="rId13"/>
    <p:sldId id="271" r:id="rId14"/>
    <p:sldId id="280" r:id="rId15"/>
    <p:sldId id="292" r:id="rId16"/>
    <p:sldId id="299" r:id="rId17"/>
    <p:sldId id="285" r:id="rId18"/>
    <p:sldId id="293" r:id="rId19"/>
    <p:sldId id="287" r:id="rId20"/>
    <p:sldId id="279" r:id="rId21"/>
    <p:sldId id="298" r:id="rId22"/>
    <p:sldId id="300" r:id="rId23"/>
    <p:sldId id="301" r:id="rId24"/>
    <p:sldId id="284" r:id="rId25"/>
    <p:sldId id="297" r:id="rId26"/>
    <p:sldId id="269" r:id="rId27"/>
    <p:sldId id="296" r:id="rId28"/>
    <p:sldId id="275" r:id="rId29"/>
    <p:sldId id="260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552" autoAdjust="0"/>
    <p:restoredTop sz="94660"/>
  </p:normalViewPr>
  <p:slideViewPr>
    <p:cSldViewPr snapToGrid="0">
      <p:cViewPr>
        <p:scale>
          <a:sx n="75" d="100"/>
          <a:sy n="75" d="100"/>
        </p:scale>
        <p:origin x="-106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3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2291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51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14338" name="Google Shape;52;p1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75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fr-FR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76;p5:notes"/>
          <p:cNvSpPr>
            <a:spLocks noGrp="1" noRo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9B41-02E4-4C2C-AA86-2C1F78E8FA74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5D0B6-3B68-4A9F-AF36-18D3A6DF497E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;p3" descr="wmo2016_powerpoint_standard_v2-2.jpg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51438"/>
            <a:ext cx="1989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1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8868-75E3-44A3-8B04-8BDD92FCE268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92CEA-DB66-4F2C-A998-B232F681466F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8080C-BAAC-495E-9338-31A04629FD4C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E37AB-BB73-4411-9347-B9B5465BFE10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6FEBA-1302-4D51-93AC-144B65FC5328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D437-1ED5-417D-9C46-BEC0C6CABDC3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8EC2E-B733-41F5-8FCA-566998CAF50D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9538-49EC-4181-9154-AF191F25AB5D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014C2C4-3195-426F-904D-A878668C7D7E}" type="slidenum">
              <a:rPr lang="en-US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29" name="Google Shape;9;p1" descr="wmo2016_powerpoint_standard_v2-2.jpg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5151438"/>
            <a:ext cx="19891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eather.gmdss.org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Google Shape;54;p11" descr="wmo2016_powerpoint_standard_v2_dark-1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5"/>
            <a:ext cx="918051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Google Shape;55;p11"/>
          <p:cNvSpPr txBox="1">
            <a:spLocks noChangeArrowheads="1"/>
          </p:cNvSpPr>
          <p:nvPr/>
        </p:nvSpPr>
        <p:spPr bwMode="auto">
          <a:xfrm>
            <a:off x="471488" y="1765300"/>
            <a:ext cx="8229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WWMIWS web portal</a:t>
            </a: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update</a:t>
            </a: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endParaRPr lang="en-US" sz="24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Mireille Mayoka, France</a:t>
            </a: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Thanks to Neal Moodie and </a:t>
            </a:r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24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Daniel Peixoto de Carvalho</a:t>
            </a:r>
            <a:endParaRPr lang="fr-FR" sz="24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  <a:ln/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Metarea page displaying on small screens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4488" y="1441450"/>
            <a:ext cx="309562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1498600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</a:rPr>
              <a:t>Access to the vertical menu on the left</a:t>
            </a: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1993900" y="1676400"/>
            <a:ext cx="8509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413500" y="1498600"/>
            <a:ext cx="207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F0000"/>
                </a:solidFill>
              </a:rPr>
              <a:t>Direct access to the next Metarea page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 flipV="1">
            <a:off x="5537200" y="1803400"/>
            <a:ext cx="8001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Example of Metarea VI page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1507" name="Picture 4" descr="WWMIWS_screenshot_08_metarea6_warnings-inclu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336675"/>
            <a:ext cx="877252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Example of Metarea XVII page</a:t>
            </a:r>
          </a:p>
        </p:txBody>
      </p:sp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2531" name="Picture 5" descr="WWMIWS_screenshot_06_metarea17_iceforecast"/>
          <p:cNvPicPr>
            <a:picLocks noChangeAspect="1" noChangeArrowheads="1"/>
          </p:cNvPicPr>
          <p:nvPr/>
        </p:nvPicPr>
        <p:blipFill>
          <a:blip r:embed="rId2"/>
          <a:srcRect r="2472"/>
          <a:stretch>
            <a:fillRect/>
          </a:stretch>
        </p:blipFill>
        <p:spPr bwMode="auto">
          <a:xfrm>
            <a:off x="0" y="946150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2800" smtClean="0">
                <a:latin typeface="Calibri" pitchFamily="34" charset="0"/>
                <a:cs typeface="Arial" charset="0"/>
              </a:rPr>
              <a:t>More information when messages are not available</a:t>
            </a:r>
          </a:p>
        </p:txBody>
      </p:sp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3555" name="Picture 4" descr="WWMIWS_screenshot_07_metarea13_missing"/>
          <p:cNvPicPr>
            <a:picLocks noChangeAspect="1" noChangeArrowheads="1"/>
          </p:cNvPicPr>
          <p:nvPr/>
        </p:nvPicPr>
        <p:blipFill>
          <a:blip r:embed="rId2"/>
          <a:srcRect l="6616" r="19897" b="17636"/>
          <a:stretch>
            <a:fillRect/>
          </a:stretch>
        </p:blipFill>
        <p:spPr bwMode="auto">
          <a:xfrm>
            <a:off x="207963" y="1184275"/>
            <a:ext cx="8793162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Metarea page : access to all Navtex messages</a:t>
            </a:r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4579" name="Picture 4" descr="WWMIWS_screenshot_04_metarea2_navtex"/>
          <p:cNvPicPr>
            <a:picLocks noChangeAspect="1" noChangeArrowheads="1"/>
          </p:cNvPicPr>
          <p:nvPr/>
        </p:nvPicPr>
        <p:blipFill>
          <a:blip r:embed="rId2"/>
          <a:srcRect t="-166" r="6889"/>
          <a:stretch>
            <a:fillRect/>
          </a:stretch>
        </p:blipFill>
        <p:spPr bwMode="auto">
          <a:xfrm>
            <a:off x="0" y="885825"/>
            <a:ext cx="914400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5"/>
          <p:cNvSpPr>
            <a:spLocks noChangeArrowheads="1"/>
          </p:cNvSpPr>
          <p:nvPr/>
        </p:nvSpPr>
        <p:spPr bwMode="auto">
          <a:xfrm>
            <a:off x="4810125" y="4619625"/>
            <a:ext cx="2952750" cy="533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C7C255B-BBF2-47DF-BF1C-3F5CC5DF9AAD}" type="slidenum">
              <a:rPr lang="fr-FR" sz="1200">
                <a:solidFill>
                  <a:schemeClr val="tx1"/>
                </a:solidFill>
              </a:rPr>
              <a:pPr algn="r"/>
              <a:t>15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3011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  <a:ln/>
        </p:spPr>
        <p:txBody>
          <a:bodyPr lIns="91440" tIns="45720" rIns="91440" bIns="45720"/>
          <a:lstStyle/>
          <a:p>
            <a:pPr>
              <a:buFont typeface="Arial" charset="0"/>
              <a:buNone/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Need to finalise specifications and content of the new web portal</a:t>
            </a:r>
            <a:endParaRPr lang="en-AU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General structure and presentation of the web portal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Home page :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precise content to be defined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fr-FR" sz="200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Label policy and application for each Metarea web page :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Label policy for SAFETYNET bulletins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Label policy for NAVTEX bulletins</a:t>
            </a: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Bulletin sets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We need to define lists of bulletins for all METAREAs, with precise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conditions of retention</a:t>
            </a:r>
            <a:endParaRPr lang="en-US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Links for websites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Do we need more than one link for each country ?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3013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ln/>
        </p:spPr>
        <p:txBody>
          <a:bodyPr lIns="91440" tIns="45720" rIns="91440" bIns="45720"/>
          <a:lstStyle/>
          <a:p>
            <a:r>
              <a:rPr lang="en-US" altLang="zh-CN" sz="36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WWMIWS web portal to-do list</a:t>
            </a:r>
            <a:r>
              <a:rPr lang="fr-FR" altLang="zh-CN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937814B-03E1-4096-8EFF-30F66409E247}" type="slidenum">
              <a:rPr lang="fr-FR" sz="1200">
                <a:solidFill>
                  <a:schemeClr val="tx1"/>
                </a:solidFill>
              </a:rPr>
              <a:pPr algn="r"/>
              <a:t>16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4810125"/>
          </a:xfrm>
          <a:ln/>
        </p:spPr>
        <p:txBody>
          <a:bodyPr lIns="91440" tIns="45720" rIns="91440" bIns="45720"/>
          <a:lstStyle/>
          <a:p>
            <a:r>
              <a:rPr lang="en-US" altLang="zh-CN" sz="2400" b="1" smtClean="0">
                <a:latin typeface="Calibri" pitchFamily="34" charset="0"/>
                <a:ea typeface="宋体" pitchFamily="2" charset="-122"/>
                <a:cs typeface="Arial" charset="0"/>
              </a:rPr>
              <a:t>Aim : </a:t>
            </a:r>
            <a:r>
              <a:rPr lang="en-US" altLang="zh-CN" sz="2400" smtClean="0">
                <a:latin typeface="Calibri" pitchFamily="34" charset="0"/>
                <a:ea typeface="宋体" pitchFamily="2" charset="-122"/>
                <a:cs typeface="Arial" charset="0"/>
              </a:rPr>
              <a:t>to provide guidance on the consistency of labels used for SafetyNET bulletins displayed on the WWMIWS website</a:t>
            </a:r>
          </a:p>
          <a:p>
            <a:r>
              <a:rPr lang="en-US" altLang="zh-CN" sz="2400" smtClean="0">
                <a:latin typeface="Calibri" pitchFamily="34" charset="0"/>
                <a:ea typeface="宋体" pitchFamily="2" charset="-122"/>
                <a:cs typeface="Arial" charset="0"/>
              </a:rPr>
              <a:t>Purpose of the webpage portal</a:t>
            </a:r>
            <a:endParaRPr lang="en-GB" altLang="zh-CN" sz="24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The WWMIWS portal is used by ship masters to plan their journey, or as backup onboard the vessel.  It is also used by fleet managers overseeing ocean basins. 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The portal provides access to the range of products to view the detail. Some colour is used to help users to identify forecasts vs warnings. 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The list of product links is generally short and a reader can locate any product within a single screen – reducing the need to be concerned about ordering the list of products.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0181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solidFill>
            <a:schemeClr val="bg1"/>
          </a:solidFill>
          <a:ln/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Policy on label naming for bulletins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BE2391B-50E3-4914-98F3-2C819BF5CDD8}" type="slidenum">
              <a:rPr lang="fr-FR" sz="1200">
                <a:solidFill>
                  <a:schemeClr val="tx1"/>
                </a:solidFill>
              </a:rPr>
              <a:pPr algn="r"/>
              <a:t>17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26626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4810125"/>
          </a:xfrm>
        </p:spPr>
        <p:txBody>
          <a:bodyPr lIns="91440" tIns="45720" rIns="91440" bIns="45720"/>
          <a:lstStyle/>
          <a:p>
            <a:r>
              <a:rPr lang="en-US" altLang="zh-CN" sz="2000" b="1" smtClean="0">
                <a:latin typeface="Calibri" pitchFamily="34" charset="0"/>
                <a:ea typeface="宋体" pitchFamily="2" charset="-122"/>
                <a:cs typeface="Arial" charset="0"/>
              </a:rPr>
              <a:t>Principles for label naming of SafetyNET bulletins</a:t>
            </a:r>
            <a:endParaRPr lang="en-GB" altLang="zh-CN" sz="20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Character constraints restricted to 40 characters for labels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Keep labels consistent to assist users to understand bulletins in different METAREA’s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Need to encourage users to click into the bulletin to read the detail, rather than interpret the label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Terminology should be consistent with what is used in IMO Resolution A.1051 governing the WWMIWS and Met-Ocean Maritime Safety Information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Abbreviations should be avoided, but suitable abbreviations may be used to fit within the 40 character label limit.</a:t>
            </a:r>
          </a:p>
          <a:p>
            <a:r>
              <a:rPr lang="en-US" altLang="zh-CN" sz="2000" b="1" smtClean="0">
                <a:latin typeface="Calibri" pitchFamily="34" charset="0"/>
                <a:ea typeface="宋体" pitchFamily="2" charset="-122"/>
                <a:cs typeface="Arial" charset="0"/>
              </a:rPr>
              <a:t>Policy on label naming of SafetyNET bulletins</a:t>
            </a:r>
            <a:endParaRPr lang="en-GB" altLang="zh-CN" sz="20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Geographical or multiple issuing sources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An additional label should be added for forecasts or warnings that relate to a sub-region of a METAREA. E.g. High Seas Forecast South 25S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If the domain of a neighbouring METAREA’s forecast or warning product partially covers a METAREA, these products should be included in the list.</a:t>
            </a:r>
            <a:endParaRPr lang="en-US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6628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solidFill>
            <a:schemeClr val="bg1"/>
          </a:solidFill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Policy on label naming for SafetyNET bulletins (1)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F8C59BD-2DF5-46F7-9C7A-E2CFC5077732}" type="slidenum">
              <a:rPr lang="fr-FR" sz="1200">
                <a:solidFill>
                  <a:schemeClr val="tx1"/>
                </a:solidFill>
              </a:rPr>
              <a:pPr algn="r"/>
              <a:t>18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  <a:ln/>
        </p:spPr>
        <p:txBody>
          <a:bodyPr lIns="91440" tIns="45720" rIns="91440" bIns="45720"/>
          <a:lstStyle/>
          <a:p>
            <a:r>
              <a:rPr lang="en-US" altLang="zh-CN" sz="1800" b="1" smtClean="0">
                <a:latin typeface="Calibri" pitchFamily="34" charset="0"/>
                <a:ea typeface="宋体" pitchFamily="2" charset="-122"/>
                <a:cs typeface="Arial" charset="0"/>
              </a:rPr>
              <a:t>Policy on label naming of SafetyNET bulletins</a:t>
            </a:r>
            <a:endParaRPr lang="en-GB" altLang="zh-CN" sz="18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Geographical or multiple issuing sources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An additional label should be added for forecasts or warnings that relate to a sub-region of a METAREA. E.g. High Seas Forecast South 25S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If the domain of a neighbouring METAREA’s forecast or warning product partially covers a METAREA, these products should be included in the list.</a:t>
            </a: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Warnings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for warnings will include reference to the phenomena. E.g. Wind Warning, Tropical Cyclone Warning, Ice Accretion Warning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will not include reference to severity of the phenomena. E.g. Not include Gale, Storm, or Severe.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for two warning typesof High Seas and Coastal wind warnings, then we will include the regional variations. E.g. High Seas Wind Warning, Coastal Wind Warning.</a:t>
            </a:r>
            <a:endParaRPr lang="en-US" altLang="zh-CN" sz="1800" u="sng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Forecasts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for forecast types will use consistent terminology, and regional variations can be applied. E.g. High Seas, Ice, Coastal </a:t>
            </a:r>
          </a:p>
          <a:p>
            <a:pPr lvl="1">
              <a:buFont typeface="Arial" charset="0"/>
              <a:buNone/>
            </a:pPr>
            <a:endParaRPr lang="en-AU" sz="1800" smtClean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4037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solidFill>
            <a:schemeClr val="bg1"/>
          </a:solidFill>
          <a:ln/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Policy on label naming for SafetyNET bulletins (2)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A6B2CB0-E9EC-491E-9216-BC5C8BEEABD9}" type="slidenum">
              <a:rPr lang="fr-FR" sz="1200">
                <a:solidFill>
                  <a:schemeClr val="tx1"/>
                </a:solidFill>
              </a:rPr>
              <a:pPr algn="r"/>
              <a:t>19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27650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4719637"/>
          </a:xfrm>
        </p:spPr>
        <p:txBody>
          <a:bodyPr lIns="91440" tIns="45720" rIns="91440" bIns="45720"/>
          <a:lstStyle/>
          <a:p>
            <a:r>
              <a:rPr lang="en-US" altLang="zh-CN" sz="2400" b="1" smtClean="0">
                <a:latin typeface="Calibri" pitchFamily="34" charset="0"/>
                <a:ea typeface="宋体" pitchFamily="2" charset="-122"/>
                <a:cs typeface="Arial" charset="0"/>
              </a:rPr>
              <a:t>Application of naming policy for each product</a:t>
            </a:r>
            <a:endParaRPr lang="en-GB" altLang="zh-CN" sz="24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2000" u="sng" smtClean="0">
                <a:latin typeface="Calibri" pitchFamily="34" charset="0"/>
                <a:ea typeface="宋体" pitchFamily="2" charset="-122"/>
                <a:cs typeface="Arial" charset="0"/>
              </a:rPr>
              <a:t>Forecasts</a:t>
            </a:r>
            <a:endParaRPr lang="en-GB" altLang="zh-CN" sz="2000" u="sng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High Seas Forecast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Ice Forecast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Coastal Forecast, Offshore Forecast</a:t>
            </a:r>
            <a:endParaRPr lang="en-US" altLang="zh-CN" sz="20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2000" u="sng" smtClean="0">
                <a:latin typeface="Calibri" pitchFamily="34" charset="0"/>
                <a:ea typeface="宋体" pitchFamily="2" charset="-122"/>
                <a:cs typeface="Arial" charset="0"/>
              </a:rPr>
              <a:t>Warnings</a:t>
            </a:r>
            <a:endParaRPr lang="en-GB" altLang="zh-CN" sz="2000" u="sng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Wind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Tropical Cyclone Warning, Typhoon Warning, Hurricane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Ice Accretion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Coastal Wind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Offshore Wind Warning</a:t>
            </a:r>
            <a:endParaRPr lang="en-AU" sz="2000" smtClean="0">
              <a:latin typeface="Calibri" pitchFamily="34" charset="0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27652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solidFill>
            <a:schemeClr val="bg1"/>
          </a:solidFill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Policy on label naming for SafetyNET bulletins (3)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11B80F8-D8EB-4A04-98A6-7DF51CBD32D3}" type="slidenum">
              <a:rPr lang="fr-FR" sz="1200">
                <a:solidFill>
                  <a:schemeClr val="tx1"/>
                </a:solidFill>
              </a:rPr>
              <a:pPr algn="r"/>
              <a:t>2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  <a:ln/>
        </p:spPr>
        <p:txBody>
          <a:bodyPr lIns="91440" tIns="45720" rIns="91440" bIns="45720"/>
          <a:lstStyle/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Presentation of the current website :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WWMIWS (GMDSS) website is hosted by Météo-France, in partnership with JCOMM and WMO: </a:t>
            </a:r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  <a:hlinkClick r:id="rId2"/>
              </a:rPr>
              <a:t>http://weather.gmdss.org/</a:t>
            </a:r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. 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It has been operational since June 2003 and has gradually evolved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This website displays the marine forecast and warning products that are provided to mariners via SafetyNet and Navtex, as part of the WWMIWS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website displays products that are shared on the WMO Information System (WIS, formerly known as the GTS).</a:t>
            </a:r>
          </a:p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A new WWMIWS web portal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Météo-France suggested to the ETMSS (JCOMM’s Expert Team on Maritime Safety Services) to plan a complete redesign of this website, including technical improvements, ergonomic improvements and new features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main lines were adopted at the ETMSS-5 meeting in Helsinki (2017). 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Since JCOMM-5, the new WWMIWS Committee shall “plan and coordinate the redesign of WWWMIS website scheduled for 2018 and its regular updates.”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Meteo-France are planning to update the WWMIWS web portal in late 2018.</a:t>
            </a:r>
          </a:p>
          <a:p>
            <a:pPr lvl="1"/>
            <a:r>
              <a:rPr lang="en-US" altLang="zh-CN" sz="18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Need to finalise specifications and content to continue the development process</a:t>
            </a:r>
            <a:endParaRPr lang="en-AU" sz="1800" smtClean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7893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ln/>
        </p:spPr>
        <p:txBody>
          <a:bodyPr lIns="91440" tIns="45720" rIns="91440" bIns="45720"/>
          <a:lstStyle/>
          <a:p>
            <a:r>
              <a:rPr lang="en-US" altLang="zh-CN" sz="36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WWMIWS web portal redevelopment</a:t>
            </a:r>
            <a:r>
              <a:rPr lang="fr-FR" altLang="zh-CN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7" descr="WWMIWS_screenshot_09_metarea10_similar-names"/>
          <p:cNvPicPr>
            <a:picLocks noChangeAspect="1" noChangeArrowheads="1"/>
          </p:cNvPicPr>
          <p:nvPr/>
        </p:nvPicPr>
        <p:blipFill>
          <a:blip r:embed="rId2"/>
          <a:srcRect r="3854"/>
          <a:stretch>
            <a:fillRect/>
          </a:stretch>
        </p:blipFill>
        <p:spPr bwMode="auto">
          <a:xfrm>
            <a:off x="152400" y="842963"/>
            <a:ext cx="87915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SafetyNET bulletins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4530725" y="3368675"/>
            <a:ext cx="306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Labels of SafetyNET messages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7A826FA-47AD-4111-8762-C9E71ADCD7A8}" type="slidenum">
              <a:rPr lang="fr-FR" sz="1200">
                <a:solidFill>
                  <a:schemeClr val="tx1"/>
                </a:solidFill>
              </a:rPr>
              <a:pPr algn="r"/>
              <a:t>21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26025"/>
          </a:xfrm>
          <a:ln/>
        </p:spPr>
        <p:txBody>
          <a:bodyPr lIns="91440" tIns="45720" rIns="91440" bIns="45720"/>
          <a:lstStyle/>
          <a:p>
            <a:r>
              <a:rPr lang="en-US" altLang="zh-CN" sz="2000" b="1" smtClean="0">
                <a:latin typeface="Calibri" pitchFamily="34" charset="0"/>
                <a:ea typeface="宋体" pitchFamily="2" charset="-122"/>
                <a:cs typeface="Arial" charset="0"/>
              </a:rPr>
              <a:t>Characteristics of Navtex bulletin display on the new upgraded web portal</a:t>
            </a:r>
            <a:endParaRPr lang="en-GB" altLang="zh-CN" sz="20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NAVTEX bulletins will be displayed under a sub-heading for an area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sub-heading could include a country designation, NAVTEX transmitter number, and area description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Colours may be used to distinguish different bulletin types.</a:t>
            </a:r>
          </a:p>
          <a:p>
            <a:r>
              <a:rPr lang="en-US" altLang="zh-CN" sz="2000" b="1" smtClean="0">
                <a:latin typeface="Calibri" pitchFamily="34" charset="0"/>
                <a:ea typeface="宋体" pitchFamily="2" charset="-122"/>
                <a:cs typeface="Arial" charset="0"/>
              </a:rPr>
              <a:t>Principles for label naming of Navtex bulletins</a:t>
            </a:r>
            <a:endParaRPr lang="en-GB" altLang="zh-CN" sz="20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Character constraints restricted to 40 characters for labels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Avoid duplication of area information on the label for the bulletin (because the sub-heading has this detail)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Keep labels consistent to assist users to understand bulletins in different METAREA’s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Need to encourage users to click into the bulletin to read the detail, rather than interpret the label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Terminology should be consistent with what is used in IMO Resolution A.1051 governing the WWMIWS and Met-Ocean Maritime Safety Information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Abbreviations should be avoided, but suitable abbreviations may be used to fit within the 40 character label limit.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9157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solidFill>
            <a:schemeClr val="bg1"/>
          </a:solidFill>
          <a:ln/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Policy on label naming for Navtex bulletins (1)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303E06-B650-49E5-BA55-3E7E00B6E735}" type="slidenum">
              <a:rPr lang="fr-FR" sz="1200">
                <a:solidFill>
                  <a:schemeClr val="tx1"/>
                </a:solidFill>
              </a:rPr>
              <a:pPr algn="r"/>
              <a:t>22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26025"/>
          </a:xfrm>
          <a:ln/>
        </p:spPr>
        <p:txBody>
          <a:bodyPr lIns="91440" tIns="45720" rIns="91440" bIns="45720"/>
          <a:lstStyle/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Policy on label naming of NAVTEX bulletins</a:t>
            </a:r>
            <a:endParaRPr lang="en-GB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Warnings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for warnings will include reference to the phenomena. E.g. Wind Warning, Tropical Cyclone Warning, Ice Accretion Warning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will not include reference to severity of the phenomena. E.g. Not include Gale, Storm, or Severe.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for two warning typesof High Seas and Coastal wind warnings, then we will include the regional variations. E.g. High Seas Wind Warning, Coastal Wind Warning.</a:t>
            </a:r>
            <a:endParaRPr lang="en-US" altLang="zh-CN" sz="1800" u="sng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Forecasts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Labels for forecast types will use consistent terminology, and regional variations can be applied. E.g. High Seas, Ice, Coastal </a:t>
            </a:r>
            <a:endParaRPr lang="en-US" altLang="zh-CN" sz="1800" u="sng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en-US" altLang="zh-CN" sz="1800" u="sng" smtClean="0">
                <a:latin typeface="Calibri" pitchFamily="34" charset="0"/>
                <a:ea typeface="宋体" pitchFamily="2" charset="-122"/>
                <a:cs typeface="Arial" charset="0"/>
              </a:rPr>
              <a:t>Geographical or multiple issuing sources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An additional label should be added for forecasts or warnings that relate to a sub-region of a METAREA. E.g. High Seas Forecast South 25S</a:t>
            </a:r>
          </a:p>
          <a:p>
            <a:pPr lvl="1"/>
            <a:r>
              <a:rPr lang="en-US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If the domain of a neighbouring METAREA’s forecast or warning product partially covers a METAREA, these products should be included in the list.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51205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solidFill>
            <a:schemeClr val="bg1"/>
          </a:solidFill>
          <a:ln/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Policy on label naming for Navtex bulletins (2)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1F6D3A8-8E9F-463E-9E48-215028A1AA96}" type="slidenum">
              <a:rPr lang="fr-FR" sz="1200">
                <a:solidFill>
                  <a:schemeClr val="tx1"/>
                </a:solidFill>
              </a:rPr>
              <a:pPr algn="r"/>
              <a:t>23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26025"/>
          </a:xfrm>
          <a:ln/>
        </p:spPr>
        <p:txBody>
          <a:bodyPr lIns="91440" tIns="45720" rIns="91440" bIns="45720"/>
          <a:lstStyle/>
          <a:p>
            <a:r>
              <a:rPr lang="en-US" altLang="zh-CN" sz="2400" b="1" smtClean="0">
                <a:latin typeface="Calibri" pitchFamily="34" charset="0"/>
                <a:ea typeface="宋体" pitchFamily="2" charset="-122"/>
                <a:cs typeface="Arial" charset="0"/>
              </a:rPr>
              <a:t>Forecasts</a:t>
            </a:r>
            <a:endParaRPr lang="en-GB" altLang="zh-CN" sz="24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High Seas Forecast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Ice Forecast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Coastal Forecast, Offshore Forecast</a:t>
            </a:r>
            <a:endParaRPr lang="en-US" altLang="zh-CN" sz="2000" b="1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r>
              <a:rPr lang="en-US" altLang="zh-CN" sz="2400" b="1" smtClean="0">
                <a:latin typeface="Calibri" pitchFamily="34" charset="0"/>
                <a:ea typeface="宋体" pitchFamily="2" charset="-122"/>
                <a:cs typeface="Arial" charset="0"/>
              </a:rPr>
              <a:t>Warnings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Wind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Tropical Cyclone Warning, Typhoon Warning, Hurricane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Ice Accretion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Coastal Wind Warning</a:t>
            </a:r>
          </a:p>
          <a:p>
            <a:pPr lvl="1"/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Offshore Wind Warning</a:t>
            </a:r>
            <a:endParaRPr lang="en-GB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52229" name="Titre 5"/>
          <p:cNvSpPr txBox="1">
            <a:spLocks noGrp="1"/>
          </p:cNvSpPr>
          <p:nvPr>
            <p:ph type="title" idx="4294967295"/>
          </p:nvPr>
        </p:nvSpPr>
        <p:spPr>
          <a:xfrm>
            <a:off x="711200" y="265113"/>
            <a:ext cx="8113713" cy="1143000"/>
          </a:xfrm>
          <a:solidFill>
            <a:schemeClr val="bg1"/>
          </a:solidFill>
          <a:ln/>
        </p:spPr>
        <p:txBody>
          <a:bodyPr lIns="91440" tIns="45720" rIns="91440" bIns="45720"/>
          <a:lstStyle/>
          <a:p>
            <a:r>
              <a:rPr lang="en-US" altLang="zh-CN" sz="28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Application of naming policy for each Navtex product</a:t>
            </a:r>
            <a:endParaRPr lang="fr-FR" sz="1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Labels of Navtex bulletins (Metarea IV)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0723" name="Picture 4" descr="WWMIWS_screenshot_10_metarea4_long-na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3775"/>
            <a:ext cx="8982075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12FB576-1A70-4C45-A0F2-6B881BBDF319}" type="slidenum">
              <a:rPr lang="fr-FR" sz="1200">
                <a:solidFill>
                  <a:schemeClr val="tx1"/>
                </a:solidFill>
              </a:rPr>
              <a:pPr algn="r"/>
              <a:t>25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8131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  <a:ln/>
        </p:spPr>
        <p:txBody>
          <a:bodyPr lIns="91440" tIns="45720" rIns="91440" bIns="45720"/>
          <a:lstStyle/>
          <a:p>
            <a:pPr>
              <a:buFont typeface="Arial" charset="0"/>
              <a:buNone/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Need to finalise specifications and content of the new web portal</a:t>
            </a:r>
            <a:endParaRPr lang="en-AU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General structure and presentation of the web portal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Home page :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precise content to be defined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fr-FR" sz="2000" smtClean="0">
                <a:latin typeface="Calibri" pitchFamily="34" charset="0"/>
                <a:cs typeface="Arial" charset="0"/>
              </a:rPr>
              <a:t>Label policy and application for each Metarea web page :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SAFETYNET bulletins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NAVTEX bulletins</a:t>
            </a: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Bulletin sets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We need to define lists of bulletins for all METAREAs, with precise </a:t>
            </a:r>
            <a:r>
              <a:rPr lang="fr-FR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conditions of retention</a:t>
            </a:r>
            <a:endParaRPr lang="en-US" altLang="zh-CN" sz="2000" smtClean="0">
              <a:solidFill>
                <a:srgbClr val="FF0000"/>
              </a:solidFill>
              <a:latin typeface="Calibri" pitchFamily="34" charset="0"/>
              <a:ea typeface="宋体" pitchFamily="2" charset="-122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Links for websites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Do we need more than one link for each country ?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133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ln/>
        </p:spPr>
        <p:txBody>
          <a:bodyPr lIns="91440" tIns="45720" rIns="91440" bIns="45720"/>
          <a:lstStyle/>
          <a:p>
            <a:r>
              <a:rPr lang="en-US" altLang="zh-CN" sz="36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WWMIWS web portal to-do list</a:t>
            </a:r>
            <a:r>
              <a:rPr lang="fr-FR" altLang="zh-CN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Bulletin sets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1747" name="Picture 6" descr="WWMIWS_screenshot_02_bulletinsets_links"/>
          <p:cNvPicPr>
            <a:picLocks noChangeAspect="1" noChangeArrowheads="1"/>
          </p:cNvPicPr>
          <p:nvPr/>
        </p:nvPicPr>
        <p:blipFill>
          <a:blip r:embed="rId2"/>
          <a:srcRect r="4288"/>
          <a:stretch>
            <a:fillRect/>
          </a:stretch>
        </p:blipFill>
        <p:spPr bwMode="auto">
          <a:xfrm>
            <a:off x="165100" y="10795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889500" y="3136900"/>
            <a:ext cx="3263900" cy="25749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>
                <a:solidFill>
                  <a:schemeClr val="tx1"/>
                </a:solidFill>
                <a:latin typeface="Calibri" pitchFamily="34" charset="0"/>
              </a:rPr>
              <a:t>What is a « bulletin set » ?</a:t>
            </a:r>
          </a:p>
          <a:p>
            <a:pPr algn="just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Calibri" pitchFamily="34" charset="0"/>
              </a:rPr>
              <a:t>A predefined set of bulletins grouped together in a single message</a:t>
            </a:r>
          </a:p>
          <a:p>
            <a:pPr algn="just"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Calibri" pitchFamily="34" charset="0"/>
              </a:rPr>
              <a:t>For example high seas forecasts and warnings for a given Metarea, accessible through specific links</a:t>
            </a:r>
            <a:endParaRPr lang="fr-FR" sz="180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86018B9-EDAB-44BB-9DC4-A248A2BD89A6}" type="slidenum">
              <a:rPr lang="fr-FR" sz="1200">
                <a:solidFill>
                  <a:schemeClr val="tx1"/>
                </a:solidFill>
              </a:rPr>
              <a:pPr algn="r"/>
              <a:t>27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  <a:ln/>
        </p:spPr>
        <p:txBody>
          <a:bodyPr lIns="91440" tIns="45720" rIns="91440" bIns="45720"/>
          <a:lstStyle/>
          <a:p>
            <a:pPr>
              <a:buFont typeface="Arial" charset="0"/>
              <a:buNone/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Need to finalise specifications and content of the new web portal</a:t>
            </a:r>
            <a:endParaRPr lang="en-AU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General structure and presentation of the web portal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Home page :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precise content to be defined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fr-FR" sz="2000" smtClean="0">
                <a:latin typeface="Calibri" pitchFamily="34" charset="0"/>
                <a:cs typeface="Arial" charset="0"/>
              </a:rPr>
              <a:t>Label policy and application for each Metarea web page :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SAFETYNET bulletins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NAVTEX bulletins</a:t>
            </a: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Bulletin sets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We need to define lists of bulletins for all METAREAs, with precise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conditions of retention</a:t>
            </a:r>
            <a:endParaRPr lang="en-US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Links for websites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Do we need more than one link for each country ?</a:t>
            </a:r>
            <a:r>
              <a:rPr lang="fr-FR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7109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ln/>
        </p:spPr>
        <p:txBody>
          <a:bodyPr lIns="91440" tIns="45720" rIns="91440" bIns="45720"/>
          <a:lstStyle/>
          <a:p>
            <a:r>
              <a:rPr lang="en-US" altLang="zh-CN" sz="36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WWMIWS web portal to-do list</a:t>
            </a:r>
            <a:r>
              <a:rPr lang="fr-FR" altLang="zh-CN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13B2D6-627F-4742-BD31-1CB4BFD95858}" type="slidenum">
              <a:rPr lang="fr-FR" sz="1200">
                <a:solidFill>
                  <a:schemeClr val="tx1"/>
                </a:solidFill>
              </a:rPr>
              <a:pPr algn="r"/>
              <a:t>28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33794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266700" y="1349375"/>
            <a:ext cx="8607425" cy="5089525"/>
          </a:xfrm>
        </p:spPr>
        <p:txBody>
          <a:bodyPr lIns="91440" tIns="45720" rIns="91440" bIns="45720"/>
          <a:lstStyle/>
          <a:p>
            <a:r>
              <a:rPr lang="en-GB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METAREA Coordinators are responsible :</a:t>
            </a:r>
          </a:p>
          <a:p>
            <a:pPr lvl="1"/>
            <a:r>
              <a:rPr lang="en-GB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For getting their bulletins onto the WIS, and ensuring the product headers are correct</a:t>
            </a:r>
          </a:p>
          <a:p>
            <a:pPr lvl="1"/>
            <a:r>
              <a:rPr lang="en-GB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To inform Meteo-France in case of new messages or changes in WIS headers in order to update the website – configuration changes have to be made if there are new products and/or new WIS headers</a:t>
            </a:r>
          </a:p>
          <a:p>
            <a:pPr lvl="1"/>
            <a:r>
              <a:rPr lang="en-GB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To check the products displayed on their METAREA webpage(s) regularly, at least every 6 months, and to send updates to Météo-France if necessary.</a:t>
            </a: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To-do list for the new WWMIWS web portal :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Precise content of each Metarea page : Issuing and preparation services, Geographic situation, Meatarea information if needed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List of messages to display : Headers, Labels and category, Retention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Bulletin sets : Lists of bulletins with conditions of retention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  <a:cs typeface="Arial" charset="0"/>
              </a:rPr>
              <a:t>Link(s) for website(s)</a:t>
            </a:r>
          </a:p>
        </p:txBody>
      </p:sp>
      <p:sp>
        <p:nvSpPr>
          <p:cNvPr id="33796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</p:spPr>
        <p:txBody>
          <a:bodyPr lIns="91440" tIns="45720" rIns="91440" bIns="45720"/>
          <a:lstStyle/>
          <a:p>
            <a:r>
              <a:rPr lang="en-US" altLang="zh-CN" sz="32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List of actions for Metarea coordinators</a:t>
            </a:r>
            <a:r>
              <a:rPr lang="fr-FR" altLang="zh-CN" sz="1200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Google Shape;78;p15" descr="wmo2016_powerpoint_standard_v2_dark-3.jp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Google Shape;79;p15"/>
          <p:cNvSpPr txBox="1">
            <a:spLocks noChangeArrowheads="1"/>
          </p:cNvSpPr>
          <p:nvPr/>
        </p:nvSpPr>
        <p:spPr bwMode="auto">
          <a:xfrm>
            <a:off x="457200" y="2001838"/>
            <a:ext cx="8229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Thank you</a:t>
            </a:r>
            <a:endParaRPr lang="fr-FR"/>
          </a:p>
          <a:p>
            <a:pPr algn="ctr">
              <a:buClr>
                <a:srgbClr val="FFFFFF"/>
              </a:buClr>
              <a:buSzPts val="4800"/>
              <a:buFont typeface="Calibri" pitchFamily="34" charset="0"/>
              <a:buNone/>
            </a:pPr>
            <a:r>
              <a:rPr lang="en-US" sz="48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Merci</a:t>
            </a:r>
            <a:endParaRPr lang="fr-FR" sz="4800">
              <a:solidFill>
                <a:srgbClr val="FFFFFF"/>
              </a:solidFill>
              <a:latin typeface="Calibri" pitchFamily="34" charset="0"/>
              <a:sym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65E5ED1-CDB4-4D39-9CE6-BEFDC86AA540}" type="slidenum">
              <a:rPr lang="fr-FR" sz="1200">
                <a:solidFill>
                  <a:schemeClr val="tx1"/>
                </a:solidFill>
              </a:rPr>
              <a:pPr algn="r"/>
              <a:t>3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8434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4956175"/>
          </a:xfrm>
        </p:spPr>
        <p:txBody>
          <a:bodyPr lIns="91440" tIns="45720" rIns="91440" bIns="45720"/>
          <a:lstStyle/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Technical improvements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website will be hosted on a new server, and data will be stored in a data base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However there won’t be any archive of the messages, as in the current website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source code will be separated from the configuration in order to facilitate future changes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 web development framework is used, to permit more efficiency and provide reusable tools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Ergonomis improvements and new features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new website will remain light, with a reduced data volume, adapted to low flows - no video or heavy pictures or animations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 new domain and a new URL - with wwmiws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new website will be responsive : it will be adapted to all screens (large or small)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 new page with all links to bulletin sets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 new page with links to national meteorological services involved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 new administration tool will be associated, in order to allow the administrators of the website to manage all metadata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8436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</p:spPr>
        <p:txBody>
          <a:bodyPr lIns="91440" tIns="45720" rIns="91440" bIns="45720"/>
          <a:lstStyle/>
          <a:p>
            <a:r>
              <a:rPr lang="en-US" altLang="zh-CN" sz="32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A new WWMIWS web portal</a:t>
            </a:r>
            <a:r>
              <a:rPr lang="fr-FR" altLang="zh-CN" sz="1200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D144B80-DC18-49EB-A207-3D6CD0ACC783}" type="slidenum">
              <a:rPr lang="fr-FR" sz="1200">
                <a:solidFill>
                  <a:schemeClr val="tx1"/>
                </a:solidFill>
              </a:rPr>
              <a:pPr algn="r"/>
              <a:t>4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15362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</p:spPr>
        <p:txBody>
          <a:bodyPr lIns="91440" tIns="45720" rIns="91440" bIns="45720"/>
          <a:lstStyle/>
          <a:p>
            <a:pPr>
              <a:buFont typeface="Arial" charset="0"/>
              <a:buNone/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Need to finalise specifications and content of the new web portal</a:t>
            </a:r>
            <a:endParaRPr lang="en-AU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General structure and presentation of the web portal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Home page :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precise content to be defined </a:t>
            </a:r>
            <a:endParaRPr lang="fr-FR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fr-FR" sz="2000" smtClean="0">
                <a:latin typeface="Calibri" pitchFamily="34" charset="0"/>
                <a:cs typeface="Arial" charset="0"/>
              </a:rPr>
              <a:t>Label policy and application for each Metarea web page :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SAFETYNET bulletins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NAVTEX bulletins</a:t>
            </a: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Bulletin sets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We need to define lists of bulletins for all METAREAs, with precise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conditions of retention</a:t>
            </a:r>
            <a:endParaRPr lang="en-US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Links for websites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Do we need more than one link for each country ?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364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</p:spPr>
        <p:txBody>
          <a:bodyPr lIns="91440" tIns="45720" rIns="91440" bIns="45720"/>
          <a:lstStyle/>
          <a:p>
            <a:r>
              <a:rPr lang="en-US" altLang="zh-CN" sz="36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WWMIWS web portal to-do list</a:t>
            </a:r>
            <a:r>
              <a:rPr lang="fr-FR" altLang="zh-CN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4DB36C5-797F-4805-A84A-5611F47F49B7}" type="slidenum">
              <a:rPr lang="fr-FR" sz="1200">
                <a:solidFill>
                  <a:schemeClr val="tx1"/>
                </a:solidFill>
              </a:rPr>
              <a:pPr algn="r"/>
              <a:t>5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395288" y="1350963"/>
            <a:ext cx="8607425" cy="5089525"/>
          </a:xfrm>
          <a:ln/>
        </p:spPr>
        <p:txBody>
          <a:bodyPr lIns="91440" tIns="45720" rIns="91440" bIns="45720"/>
          <a:lstStyle/>
          <a:p>
            <a:pPr>
              <a:buFont typeface="Arial" charset="0"/>
              <a:buNone/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Need to finalise specifications and content of the new web portal</a:t>
            </a:r>
            <a:endParaRPr lang="en-AU" sz="2000" smtClean="0"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General structure and presentation of the web portal </a:t>
            </a:r>
            <a:endParaRPr lang="fr-FR" sz="2000" smtClean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Home page : </a:t>
            </a:r>
            <a:r>
              <a:rPr lang="fr-FR" altLang="zh-CN" sz="20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Arial" charset="0"/>
              </a:rPr>
              <a:t>precise content to be defined </a:t>
            </a:r>
            <a:endParaRPr lang="fr-FR" sz="2000" smtClean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fr-FR" sz="2000" smtClean="0">
                <a:latin typeface="Calibri" pitchFamily="34" charset="0"/>
                <a:cs typeface="Arial" charset="0"/>
              </a:rPr>
              <a:t>Label policy and application for each Metarea web page :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SAFETYNET bulletins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AU" sz="2000" smtClean="0">
                <a:latin typeface="Calibri" pitchFamily="34" charset="0"/>
                <a:cs typeface="Arial" charset="0"/>
              </a:rPr>
              <a:t>Label policy for NAVTEX bulletins</a:t>
            </a: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Bulletin sets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We need to define lists of bulletins for all METAREAs, with precise 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conditions of retention</a:t>
            </a:r>
            <a:endParaRPr lang="en-US" altLang="zh-CN" sz="20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pPr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Links for websites : </a:t>
            </a:r>
          </a:p>
          <a:p>
            <a:pPr lvl="1">
              <a:spcBef>
                <a:spcPct val="10000"/>
              </a:spcBef>
              <a:spcAft>
                <a:spcPct val="15000"/>
              </a:spcAft>
            </a:pPr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Do we need more than one link for each country ?</a:t>
            </a:r>
            <a:r>
              <a:rPr lang="fr-FR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913" y="765175"/>
            <a:ext cx="686435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CA" sz="2000" kern="0" dirty="0"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38917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ln/>
        </p:spPr>
        <p:txBody>
          <a:bodyPr lIns="91440" tIns="45720" rIns="91440" bIns="45720"/>
          <a:lstStyle/>
          <a:p>
            <a:r>
              <a:rPr lang="en-US" altLang="zh-CN" sz="36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WWMIWS web portal to-do list</a:t>
            </a:r>
            <a:r>
              <a:rPr lang="fr-FR" altLang="zh-CN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charset="0"/>
              <a:buNone/>
            </a:pPr>
            <a:r>
              <a:rPr lang="fr-FR" sz="3200" smtClean="0">
                <a:solidFill>
                  <a:srgbClr val="000000"/>
                </a:solidFill>
                <a:latin typeface="Calibri" pitchFamily="34" charset="0"/>
                <a:cs typeface="Arial" charset="0"/>
                <a:sym typeface="Arial" charset="0"/>
              </a:rPr>
              <a:t>Home page : header, content and menus</a:t>
            </a:r>
          </a:p>
        </p:txBody>
      </p:sp>
      <p:pic>
        <p:nvPicPr>
          <p:cNvPr id="17410" name="Picture 5" descr="WWMIWS_screenshot_01_homepage"/>
          <p:cNvPicPr>
            <a:picLocks noChangeAspect="1" noChangeArrowheads="1"/>
          </p:cNvPicPr>
          <p:nvPr/>
        </p:nvPicPr>
        <p:blipFill>
          <a:blip r:embed="rId2"/>
          <a:srcRect r="11584"/>
          <a:stretch>
            <a:fillRect/>
          </a:stretch>
        </p:blipFill>
        <p:spPr bwMode="auto">
          <a:xfrm>
            <a:off x="0" y="1241425"/>
            <a:ext cx="914400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3605213" y="985838"/>
            <a:ext cx="1389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1">
                <a:solidFill>
                  <a:srgbClr val="FF0000"/>
                </a:solidFill>
              </a:rPr>
              <a:t>Header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478463" y="2687638"/>
            <a:ext cx="3427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i="1">
                <a:solidFill>
                  <a:srgbClr val="FF0000"/>
                </a:solidFill>
              </a:rPr>
              <a:t>Information on WWMIWS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0" y="5180013"/>
            <a:ext cx="1476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>
                <a:solidFill>
                  <a:srgbClr val="FF0000"/>
                </a:solidFill>
              </a:rPr>
              <a:t>Metareas’ map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Structure and content of a Metarea page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9459" name="Picture 4" descr="WWMIWS_screenshot_05_metarea5_safetynetonly"/>
          <p:cNvPicPr>
            <a:picLocks noChangeAspect="1" noChangeArrowheads="1"/>
          </p:cNvPicPr>
          <p:nvPr/>
        </p:nvPicPr>
        <p:blipFill>
          <a:blip r:embed="rId2"/>
          <a:srcRect r="15990"/>
          <a:stretch>
            <a:fillRect/>
          </a:stretch>
        </p:blipFill>
        <p:spPr bwMode="auto">
          <a:xfrm>
            <a:off x="0" y="1211263"/>
            <a:ext cx="91440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724400" y="2266950"/>
            <a:ext cx="421957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Presentation of the Metarea</a:t>
            </a:r>
          </a:p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Issuing service – link to the website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787900" y="3444875"/>
            <a:ext cx="306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SafetyNET bulletins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WWMIWS_screenshot_03_metarea1_page"/>
          <p:cNvPicPr>
            <a:picLocks noChangeAspect="1" noChangeArrowheads="1"/>
          </p:cNvPicPr>
          <p:nvPr/>
        </p:nvPicPr>
        <p:blipFill>
          <a:blip r:embed="rId2"/>
          <a:srcRect r="2432"/>
          <a:stretch>
            <a:fillRect/>
          </a:stretch>
        </p:blipFill>
        <p:spPr bwMode="auto">
          <a:xfrm>
            <a:off x="138113" y="1152525"/>
            <a:ext cx="9005887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4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687387"/>
          </a:xfrm>
        </p:spPr>
        <p:txBody>
          <a:bodyPr/>
          <a:lstStyle/>
          <a:p>
            <a:r>
              <a:rPr lang="fr-FR" sz="3200" smtClean="0">
                <a:latin typeface="Calibri" pitchFamily="34" charset="0"/>
                <a:cs typeface="Arial" charset="0"/>
              </a:rPr>
              <a:t>Structure and content of a Metarea page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683000" y="1177925"/>
            <a:ext cx="1223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829050" y="2286000"/>
            <a:ext cx="3962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Presentation of the Metarea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721225" y="3844925"/>
            <a:ext cx="306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SafetyNET bulletins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4737100" y="5622925"/>
            <a:ext cx="3067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rgbClr val="FF0000"/>
                </a:solidFill>
              </a:rPr>
              <a:t>Navtex bulletins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numéro de diapositive 5"/>
          <p:cNvSpPr txBox="1">
            <a:spLocks noGrp="1"/>
          </p:cNvSpPr>
          <p:nvPr/>
        </p:nvSpPr>
        <p:spPr bwMode="auto">
          <a:xfrm>
            <a:off x="8748713" y="0"/>
            <a:ext cx="3952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C95E416-715E-41A2-8F98-A837A12D4961}" type="slidenum">
              <a:rPr lang="fr-FR" sz="1200">
                <a:solidFill>
                  <a:schemeClr val="tx1"/>
                </a:solidFill>
              </a:rPr>
              <a:pPr algn="r"/>
              <a:t>9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6083" name="Rectangle 3"/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217488" y="1350963"/>
            <a:ext cx="8607425" cy="5507037"/>
          </a:xfrm>
          <a:solidFill>
            <a:schemeClr val="bg1"/>
          </a:solidFill>
          <a:ln/>
        </p:spPr>
        <p:txBody>
          <a:bodyPr lIns="91440" tIns="45720" rIns="91440" bIns="45720"/>
          <a:lstStyle/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Metarea information area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Metarea’s name : links to the WMO website “general information” for the Metarea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Issuing service(s) : names of countries with links to the NMHS website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Preparation service(s): if any, same display as issuing service(s)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Metarea information: complementary information about Metarea, displayed if any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Geographic situation: description of the area; displayed for every Metarea</a:t>
            </a:r>
            <a:endParaRPr lang="en-US" altLang="zh-CN" sz="1800" smtClean="0">
              <a:latin typeface="Calibri" pitchFamily="34" charset="0"/>
              <a:ea typeface="宋体" pitchFamily="2" charset="-122"/>
              <a:cs typeface="Arial" charset="0"/>
            </a:endParaRPr>
          </a:p>
          <a:p>
            <a:r>
              <a:rPr lang="en-US" altLang="zh-CN" sz="2000" smtClean="0">
                <a:latin typeface="Calibri" pitchFamily="34" charset="0"/>
                <a:ea typeface="宋体" pitchFamily="2" charset="-122"/>
                <a:cs typeface="Arial" charset="0"/>
              </a:rPr>
              <a:t>Bulletins area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Bulletins are distinguished into 3 categories with specific colours for each :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“FORECAST”:  scheduled messages, including all forecasts (high seas, offshore, coastal, ice) ==&gt; Green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“WARNING”: Warning messages ==&gt; yellow orange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“CYCLONE”: Tropical cyclones warnings (hurricane, typhoon, etc.) ==&gt; red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A new colour for forecast messages related to ICE FORECAST ==&gt; light blue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Bulletins are ordered by gravity category (1 Cyclone, 2 Warning, 3 Forecast)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Inside a category, an order can be set with the administration tool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The date displayed is reception date on the website system</a:t>
            </a:r>
          </a:p>
          <a:p>
            <a:pPr lvl="1"/>
            <a:r>
              <a:rPr lang="en-GB" altLang="zh-CN" sz="1800" smtClean="0">
                <a:latin typeface="Calibri" pitchFamily="34" charset="0"/>
                <a:ea typeface="宋体" pitchFamily="2" charset="-122"/>
                <a:cs typeface="Arial" charset="0"/>
              </a:rPr>
              <a:t>Each bulletin can also be downloaded</a:t>
            </a:r>
          </a:p>
        </p:txBody>
      </p:sp>
      <p:sp>
        <p:nvSpPr>
          <p:cNvPr id="46085" name="Titre 5"/>
          <p:cNvSpPr txBox="1">
            <a:spLocks noGrp="1"/>
          </p:cNvSpPr>
          <p:nvPr>
            <p:ph type="title" idx="4294967295"/>
          </p:nvPr>
        </p:nvSpPr>
        <p:spPr>
          <a:xfrm>
            <a:off x="914400" y="265113"/>
            <a:ext cx="7580313" cy="1143000"/>
          </a:xfrm>
          <a:ln/>
        </p:spPr>
        <p:txBody>
          <a:bodyPr lIns="91440" tIns="45720" rIns="91440" bIns="45720"/>
          <a:lstStyle/>
          <a:p>
            <a:r>
              <a:rPr lang="en-US" altLang="zh-CN" sz="3200" b="1" smtClean="0">
                <a:solidFill>
                  <a:schemeClr val="accent1"/>
                </a:solidFill>
                <a:latin typeface="Calibri" pitchFamily="34" charset="0"/>
                <a:ea typeface="宋体" pitchFamily="2" charset="-122"/>
                <a:cs typeface="Arial" charset="0"/>
              </a:rPr>
              <a:t>Structure of a Metarea page</a:t>
            </a:r>
            <a:r>
              <a:rPr lang="fr-FR" altLang="zh-CN" sz="1200" smtClean="0">
                <a:latin typeface="Arial" charset="0"/>
                <a:ea typeface="宋体" pitchFamily="2" charset="-122"/>
                <a:cs typeface="Arial" charset="0"/>
              </a:rPr>
              <a:t> </a:t>
            </a:r>
            <a:endParaRPr lang="fr-FR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1967</Words>
  <PresentationFormat>Affichage à l'écran (4:3)</PresentationFormat>
  <Paragraphs>231</Paragraphs>
  <Slides>29</Slides>
  <Notes>2</Notes>
  <HiddenSlides>5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宋体</vt:lpstr>
      <vt:lpstr>Times New Roman</vt:lpstr>
      <vt:lpstr>WMO_BLUE_Powerpoint_en_fr</vt:lpstr>
      <vt:lpstr>WMO_BLUE_Powerpoint_en_fr</vt:lpstr>
      <vt:lpstr>Diapositive 1</vt:lpstr>
      <vt:lpstr>WWMIWS web portal redevelopment </vt:lpstr>
      <vt:lpstr>A new WWMIWS web portal </vt:lpstr>
      <vt:lpstr>WWMIWS web portal to-do list </vt:lpstr>
      <vt:lpstr>WWMIWS web portal to-do list </vt:lpstr>
      <vt:lpstr>Home page : header, content and menus</vt:lpstr>
      <vt:lpstr>Structure and content of a Metarea page</vt:lpstr>
      <vt:lpstr>Structure and content of a Metarea page</vt:lpstr>
      <vt:lpstr>Structure of a Metarea page </vt:lpstr>
      <vt:lpstr>Metarea page displaying on small screens</vt:lpstr>
      <vt:lpstr>Example of Metarea VI page</vt:lpstr>
      <vt:lpstr>Example of Metarea XVII page</vt:lpstr>
      <vt:lpstr>More information when messages are not available</vt:lpstr>
      <vt:lpstr>Metarea page : access to all Navtex messages</vt:lpstr>
      <vt:lpstr>WWMIWS web portal to-do list </vt:lpstr>
      <vt:lpstr>Policy on label naming for bulletins</vt:lpstr>
      <vt:lpstr>Policy on label naming for SafetyNET bulletins (1)</vt:lpstr>
      <vt:lpstr>Policy on label naming for SafetyNET bulletins (2)</vt:lpstr>
      <vt:lpstr>Policy on label naming for SafetyNET bulletins (3)</vt:lpstr>
      <vt:lpstr>SafetyNET bulletins</vt:lpstr>
      <vt:lpstr>Policy on label naming for Navtex bulletins (1)</vt:lpstr>
      <vt:lpstr>Policy on label naming for Navtex bulletins (2)</vt:lpstr>
      <vt:lpstr>Application of naming policy for each Navtex product</vt:lpstr>
      <vt:lpstr>Labels of Navtex bulletins (Metarea IV)</vt:lpstr>
      <vt:lpstr>WWMIWS web portal to-do list </vt:lpstr>
      <vt:lpstr>Bulletin sets</vt:lpstr>
      <vt:lpstr>WWMIWS web portal to-do list </vt:lpstr>
      <vt:lpstr>List of actions for Metarea coordinators 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mireille.mayoka</cp:lastModifiedBy>
  <cp:revision>33</cp:revision>
  <dcterms:modified xsi:type="dcterms:W3CDTF">2018-08-27T21:27:49Z</dcterms:modified>
</cp:coreProperties>
</file>