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>
  <p:cSld name="Titre et contenu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-2.jpg"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151438"/>
            <a:ext cx="1989138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mo2016_powerpoint_standard_v2-2.jp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151438"/>
            <a:ext cx="1989138" cy="1714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eather.gmdss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_dark-1.jpg" id="58" name="Google Shape;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8575"/>
            <a:ext cx="9180513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/>
        </p:nvSpPr>
        <p:spPr>
          <a:xfrm>
            <a:off x="471488" y="1765300"/>
            <a:ext cx="8229600" cy="1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WWMIWS web portal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Mireille Mayoka, France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Thanks to Neal Moodie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Daniel Peixoto de Carvalho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page displaying on small screens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4488" y="1441450"/>
            <a:ext cx="3095625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04800" y="1498600"/>
            <a:ext cx="16764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Access to the vertical menu on the left</a:t>
            </a:r>
            <a:endParaRPr/>
          </a:p>
        </p:txBody>
      </p:sp>
      <p:cxnSp>
        <p:nvCxnSpPr>
          <p:cNvPr id="135" name="Google Shape;135;p21"/>
          <p:cNvCxnSpPr/>
          <p:nvPr/>
        </p:nvCxnSpPr>
        <p:spPr>
          <a:xfrm>
            <a:off x="1993900" y="1676400"/>
            <a:ext cx="8509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1"/>
          <p:cNvSpPr txBox="1"/>
          <p:nvPr/>
        </p:nvSpPr>
        <p:spPr>
          <a:xfrm>
            <a:off x="6413500" y="1498600"/>
            <a:ext cx="20701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 access to the next Metarea page</a:t>
            </a:r>
            <a:endParaRPr/>
          </a:p>
        </p:txBody>
      </p:sp>
      <p:cxnSp>
        <p:nvCxnSpPr>
          <p:cNvPr id="137" name="Google Shape;137;p21"/>
          <p:cNvCxnSpPr/>
          <p:nvPr/>
        </p:nvCxnSpPr>
        <p:spPr>
          <a:xfrm rot="10800000">
            <a:off x="5537200" y="1803400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 of Metarea VI page</a:t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MIWS_screenshot_08_metarea6_warnings-included"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1336675"/>
            <a:ext cx="8772525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 of Metarea XVII page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MIWS_screenshot_06_metarea17_iceforecast"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2472" t="0"/>
          <a:stretch/>
        </p:blipFill>
        <p:spPr>
          <a:xfrm>
            <a:off x="0" y="946150"/>
            <a:ext cx="9144000" cy="52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information when messages are not available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MIWS_screenshot_07_metarea13_missing" id="158" name="Google Shape;158;p24"/>
          <p:cNvPicPr preferRelativeResize="0"/>
          <p:nvPr/>
        </p:nvPicPr>
        <p:blipFill rotWithShape="1">
          <a:blip r:embed="rId3">
            <a:alphaModFix/>
          </a:blip>
          <a:srcRect b="17635" l="6616" r="19897" t="0"/>
          <a:stretch/>
        </p:blipFill>
        <p:spPr>
          <a:xfrm>
            <a:off x="207963" y="1184275"/>
            <a:ext cx="8793162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page : access to all Navtex messages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MIWS_screenshot_04_metarea2_navtex"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6888" t="-166"/>
          <a:stretch/>
        </p:blipFill>
        <p:spPr>
          <a:xfrm>
            <a:off x="0" y="885825"/>
            <a:ext cx="9144000" cy="59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>
            <a:off x="4810125" y="4619625"/>
            <a:ext cx="2952750" cy="533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>
            <p:ph idx="4294967295" type="body"/>
          </p:nvPr>
        </p:nvSpPr>
        <p:spPr>
          <a:xfrm>
            <a:off x="395288" y="1350963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finalise specifications and content of the new web portal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structure and presentation of the web portal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page : precise content to be defined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 policy and application for each Metarea web page :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 policy for SAFETYNET bulletins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 policy for NAVTEX bulletins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 sets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to define lists of bulletins for all METAREAs, with precise conditions of retention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for websites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we need more than one link for each country ? 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WWMIWS web portal to-do list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>
            <p:ph idx="4294967295" type="body"/>
          </p:nvPr>
        </p:nvSpPr>
        <p:spPr>
          <a:xfrm>
            <a:off x="395288" y="1350963"/>
            <a:ext cx="8607425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 :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provide guidance on the consistency of labels used for SafetyNET bulletins displayed on the WWMIWS website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Purpose of the webpage portal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WWMIWS portal is used by ship masters to plan their journey, or as backup onboard the vessel.  It is also used by fleet managers overseeing ocean basins.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portal provides access to the range of products to view the detail. Some colour is used to help users to identify forecasts vs warnings.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list of product links is generally short and a reader can locate any product within a single screen – reducing the need to be concerned about ordering the list of products.</a:t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Policy on label naming for bulletins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8"/>
          <p:cNvSpPr txBox="1"/>
          <p:nvPr>
            <p:ph idx="4294967295" type="body"/>
          </p:nvPr>
        </p:nvSpPr>
        <p:spPr>
          <a:xfrm>
            <a:off x="395288" y="1350963"/>
            <a:ext cx="8607425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Principles for label naming of SafetyNET bulletins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 constraints restricted to 40 characters for labels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 labels consistent to assist users to understand bulletins in different METAREA’s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encourage users to click into the bulletin to read the detail, rather than interpret the label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Terminology should be consistent with what is used in IMO Resolution A.1051 governing the WWMIWS and Met-Ocean Maritime Safety Information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Abbreviations should be avoided, but suitable abbreviations may be used to fit within the 40 character label limit.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on label naming of SafetyNET bulletins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Geographical or multiple issuing sources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additional label should be added for forecasts or warnings that relate to a sub-region of a METAREA. E.g. High Seas Forecast South 25S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domain of a neighbouring METAREA’s forecast or warning product partially covers a METAREA, these products should be included in the list.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Policy on label naming for SafetyNET bulletins (1)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 txBox="1"/>
          <p:nvPr>
            <p:ph idx="4294967295" type="body"/>
          </p:nvPr>
        </p:nvSpPr>
        <p:spPr>
          <a:xfrm>
            <a:off x="395288" y="1350963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on label naming of SafetyNET bulletins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Geographical or multiple issuing sources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additional label should be added for forecasts or warnings that relate to a sub-region of a METAREA. E.g. High Seas Forecast South 25S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domain of a neighbouring METAREA’s forecast or warning product partially covers a METAREA, these products should be included in the list.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Warnings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for warnings will include reference to the phenomena. E.g. Wind Warning, Tropical Cyclone Warning, Ice Accretion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will not include reference to severity of the phenomena. E.g. Not include Gale, Storm, or Severe.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for two warning typesof High Seas and Coastal wind warnings, then we will include the regional variations. E.g. High Seas Wind Warning, Coastal Wind Warning.</a:t>
            </a:r>
            <a:endParaRPr b="0" i="0" sz="1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for forecast types will use consistent terminology, and regional variations can be applied. E.g. High Seas, Ice, Coastal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Policy on label naming for SafetyNET bulletins (2)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 txBox="1"/>
          <p:nvPr>
            <p:ph idx="4294967295" type="body"/>
          </p:nvPr>
        </p:nvSpPr>
        <p:spPr>
          <a:xfrm>
            <a:off x="395288" y="1350963"/>
            <a:ext cx="8607425" cy="471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of naming policy for each product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Forecasts</a:t>
            </a:r>
            <a:endParaRPr b="0" i="0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Seas Forecast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Ice Forecast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Coastal Forecast, Offshore Forecast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Warnings</a:t>
            </a:r>
            <a:endParaRPr b="0" i="0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Tropical Cyclone Warning, Typhoon Warning, Hurricane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Ice Accretion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Coastal Wind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Offshore Wind Warning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Policy on label naming for SafetyNET bulletins (3)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>
            <p:ph idx="4294967295" type="body"/>
          </p:nvPr>
        </p:nvSpPr>
        <p:spPr>
          <a:xfrm>
            <a:off x="395288" y="1350963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 of the current website 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WWMIWS (GMDSS) website is hosted by Météo-France, in partnership with JCOMM and WMO: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http://weather.gmdss.org/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has been operational since June 2003 and has gradually evolved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website displays the marine forecast and warning products that are provided to mariners via SafetyNet and Navtex, as part of the WWMIWS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website displays products that are shared on the WMO Information System (WIS, formerly known as the GTS).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WWMIWS web portal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Météo-France suggested to the ETMSS (JCOMM’s Expert Team on Maritime Safety Services) to plan a complete redesign of this website, including technical improvements, ergonomic improvements and new features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main lines were adopted at the ETMSS-5 meeting in Helsinki (2017).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Since JCOMM-5, the new WWMIWS Committee shall “plan and coordinate the redesign of WWWMIS website scheduled for 2018 and its regular updates.”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Meteo-France are planning to update the WWMIWS web portal in late 2018.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Need to finalise specifications and content to continue the development process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WWMIWS web portal redevelopment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WMIWS_screenshot_09_metarea10_similar-names"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3853" t="0"/>
          <a:stretch/>
        </p:blipFill>
        <p:spPr>
          <a:xfrm>
            <a:off x="152400" y="842963"/>
            <a:ext cx="8791575" cy="55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SafetyNET bulletins</a:t>
            </a: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4530725" y="3368675"/>
            <a:ext cx="3067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Labels of SafetyNET messages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 txBox="1"/>
          <p:nvPr>
            <p:ph idx="4294967295" type="body"/>
          </p:nvPr>
        </p:nvSpPr>
        <p:spPr>
          <a:xfrm>
            <a:off x="395288" y="1350963"/>
            <a:ext cx="8607425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Characteristics of Navtex bulletin display on the new upgraded web portal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NAVTEX bulletins will be displayed under a sub-heading for an area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sub-heading could include a country designation, NAVTEX transmitter number, and area description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Colours may be used to distinguish different bulletin types.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Principles for label naming of Navtex bulletins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 constraints restricted to 40 characters for labels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Avoid duplication of area information on the label for the bulletin (because the sub-heading has this detail)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 labels consistent to assist users to understand bulletins in different METAREA’s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encourage users to click into the bulletin to read the detail, rather than interpret the label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Terminology should be consistent with what is used in IMO Resolution A.1051 governing the WWMIWS and Met-Ocean Maritime Safety Information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Abbreviations should be avoided, but suitable abbreviations may be used to fit within the 40 character label limit.</a:t>
            </a:r>
            <a:endParaRPr/>
          </a:p>
        </p:txBody>
      </p:sp>
      <p:sp>
        <p:nvSpPr>
          <p:cNvPr id="221" name="Google Shape;221;p32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Policy on label naming for Navtex bulletins (1)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 txBox="1"/>
          <p:nvPr>
            <p:ph idx="4294967295" type="body"/>
          </p:nvPr>
        </p:nvSpPr>
        <p:spPr>
          <a:xfrm>
            <a:off x="395288" y="1350963"/>
            <a:ext cx="8607425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on label naming of NAVTEX bulletins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Warnings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for warnings will include reference to the phenomena. E.g. Wind Warning, Tropical Cyclone Warning, Ice Accretion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will not include reference to severity of the phenomena. E.g. Not include Gale, Storm, or Severe.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for two warning typesof High Seas and Coastal wind warnings, then we will include the regional variations. E.g. High Seas Wind Warning, Coastal Wind Warning.</a:t>
            </a:r>
            <a:endParaRPr b="0" i="0" sz="1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for forecast types will use consistent terminology, and regional variations can be applied. E.g. High Seas, Ice, Coastal </a:t>
            </a:r>
            <a:endParaRPr b="0" i="0" sz="1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Geographical or multiple issuing sources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additional label should be added for forecasts or warnings that relate to a sub-region of a METAREA. E.g. High Seas Forecast South 25S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domain of a neighbouring METAREA’s forecast or warning product partially covers a METAREA, these products should be included in the list.</a:t>
            </a:r>
            <a:endParaRPr/>
          </a:p>
        </p:txBody>
      </p:sp>
      <p:sp>
        <p:nvSpPr>
          <p:cNvPr id="229" name="Google Shape;229;p33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Policy on label naming for Navtex bulletins (2)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4"/>
          <p:cNvSpPr txBox="1"/>
          <p:nvPr>
            <p:ph idx="4294967295" type="body"/>
          </p:nvPr>
        </p:nvSpPr>
        <p:spPr>
          <a:xfrm>
            <a:off x="395288" y="1350963"/>
            <a:ext cx="8607425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Seas Forecast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Ice Forecast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Coastal Forecast, Offshore Forecast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Warnings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Tropical Cyclone Warning, Typhoon Warning, Hurricane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Ice Accretion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Coastal Wind Warning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Offshore Wind Warning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4"/>
          <p:cNvSpPr txBox="1"/>
          <p:nvPr>
            <p:ph idx="4294967295" type="title"/>
          </p:nvPr>
        </p:nvSpPr>
        <p:spPr>
          <a:xfrm>
            <a:off x="711200" y="265113"/>
            <a:ext cx="8113713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Application of naming policy for each Navtex product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Labels of Navtex bulletins (Metarea IV)</a:t>
            </a:r>
            <a:endParaRPr/>
          </a:p>
        </p:txBody>
      </p:sp>
      <p:sp>
        <p:nvSpPr>
          <p:cNvPr id="243" name="Google Shape;243;p35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MIWS_screenshot_10_metarea4_long-names" id="244" name="Google Shape;2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3775"/>
            <a:ext cx="8982075" cy="58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6"/>
          <p:cNvSpPr txBox="1"/>
          <p:nvPr>
            <p:ph idx="4294967295" type="body"/>
          </p:nvPr>
        </p:nvSpPr>
        <p:spPr>
          <a:xfrm>
            <a:off x="395288" y="1350963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finalise specifications and content of the new web portal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structure and presentation of the web portal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page : precise content to be defined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and application for each Metarea web page :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SAFETYNET bulletins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NAVTEX bulletins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Bulletin sets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to define lists of bulletins for all METAREAs, with precise conditions of retention</a:t>
            </a:r>
            <a:endParaRPr b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for websites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we need more than one link for each country ? </a:t>
            </a:r>
            <a:endParaRPr/>
          </a:p>
        </p:txBody>
      </p:sp>
      <p:sp>
        <p:nvSpPr>
          <p:cNvPr id="251" name="Google Shape;251;p36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6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WWMIWS web portal to-do list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 sets</a:t>
            </a:r>
            <a:endParaRPr/>
          </a:p>
        </p:txBody>
      </p:sp>
      <p:sp>
        <p:nvSpPr>
          <p:cNvPr id="258" name="Google Shape;258;p37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MIWS_screenshot_02_bulletinsets_links" id="259" name="Google Shape;259;p37"/>
          <p:cNvPicPr preferRelativeResize="0"/>
          <p:nvPr/>
        </p:nvPicPr>
        <p:blipFill rotWithShape="1">
          <a:blip r:embed="rId3">
            <a:alphaModFix/>
          </a:blip>
          <a:srcRect b="0" l="0" r="4288" t="0"/>
          <a:stretch/>
        </p:blipFill>
        <p:spPr>
          <a:xfrm>
            <a:off x="165100" y="1079500"/>
            <a:ext cx="91440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4889500" y="3136900"/>
            <a:ext cx="3263900" cy="2574925"/>
          </a:xfrm>
          <a:prstGeom prst="rect">
            <a:avLst/>
          </a:prstGeom>
          <a:noFill/>
          <a:ln cap="flat" cmpd="sng" w="9525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« bulletin set » ?</a:t>
            </a:r>
            <a:endParaRPr/>
          </a:p>
          <a:p>
            <a:pPr indent="0" lvl="0" marL="0" marR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predefined set of bulletins grouped together in a single message</a:t>
            </a:r>
            <a:endParaRPr/>
          </a:p>
          <a:p>
            <a:pPr indent="0" lvl="0" marL="0" marR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 high seas forecasts and warnings for a given Metarea, accessible through specific links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8"/>
          <p:cNvSpPr txBox="1"/>
          <p:nvPr>
            <p:ph idx="4294967295" type="body"/>
          </p:nvPr>
        </p:nvSpPr>
        <p:spPr>
          <a:xfrm>
            <a:off x="395288" y="1350963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finalise specifications and content of the new web portal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structure and presentation of the web portal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page : precise content to be defined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and application for each Metarea web page :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SAFETYNET bulletins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NAVTEX bulletins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 sets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to define lists of bulletins for all METAREAs, with precise conditions of retention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Links for websites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we need more than one link for each country ? 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8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WWMIWS web portal to-do list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9"/>
          <p:cNvSpPr txBox="1"/>
          <p:nvPr>
            <p:ph idx="4294967295" type="body"/>
          </p:nvPr>
        </p:nvSpPr>
        <p:spPr>
          <a:xfrm>
            <a:off x="266700" y="1349375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Coordinators are responsible 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getting their bulletins onto the WIS, and ensuring the product headers are correct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inform Meteo-France in case of new messages or changes in WIS headers in order to update the website – configuration changes have to be made if there are new products and/or new WIS headers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check the products displayed on their METAREA webpage(s) regularly, at least every 6 months, and to send updates to Météo-France if necessary.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To-do list for the new WWMIWS web portal :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Precise content of each Metarea page : Issuing and preparation services, Geographic situation, Meatarea information if needed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messages to display : Headers, Labels and category, Retention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 sets : Lists of bulletins with conditions of retention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Link(s) for website(s)</a:t>
            </a:r>
            <a:endParaRPr/>
          </a:p>
        </p:txBody>
      </p:sp>
      <p:sp>
        <p:nvSpPr>
          <p:cNvPr id="275" name="Google Shape;275;p39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List of actions for Metarea coordinators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_dark-3.jpg" id="280" name="Google Shape;2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/>
          <p:nvPr/>
        </p:nvSpPr>
        <p:spPr>
          <a:xfrm>
            <a:off x="457200" y="2001838"/>
            <a:ext cx="8229600" cy="1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/>
          <p:nvPr>
            <p:ph idx="4294967295" type="body"/>
          </p:nvPr>
        </p:nvSpPr>
        <p:spPr>
          <a:xfrm>
            <a:off x="395288" y="1350963"/>
            <a:ext cx="8607425" cy="4956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Technical improvements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website will be hosted on a new server, and data will be stored in a data base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 there won’t be any archive of the messages, as in the current website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source code will be separated from the configuration in order to facilitate future changes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web development framework is used, to permit more efficiency and provide reusable tools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Ergonomis improvements and new features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new website will remain light, with a reduced data volume, adapted to low flows - no video or heavy pictures or animations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domain and a new URL - with wwmiws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new website will be responsive : it will be adapted to all screens (large or small)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page with all links to bulletin sets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page with links to national meteorological services involved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administration tool will be associated, in order to allow the administrators of the website to manage all metadata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new WWMIWS web portal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>
            <p:ph idx="4294967295" type="body"/>
          </p:nvPr>
        </p:nvSpPr>
        <p:spPr>
          <a:xfrm>
            <a:off x="395288" y="1350963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finalise specifications and content of the new web portal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structure and presentation of the web portal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page : precise content to be defined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and application for each Metarea web page :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SAFETYNET bulletins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NAVTEX bulletins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 sets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to define lists of bulletins for all METAREAs, with precise conditions of retention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for websites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we need more than one link for each country ? 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WWMIWS web portal to-do list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>
            <p:ph idx="4294967295" type="body"/>
          </p:nvPr>
        </p:nvSpPr>
        <p:spPr>
          <a:xfrm>
            <a:off x="395288" y="1350963"/>
            <a:ext cx="860742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finalise specifications and content of the new web portal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General structure and presentation of the web portal </a:t>
            </a:r>
            <a:endParaRPr b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 page : precise content to be defined </a:t>
            </a:r>
            <a:endParaRPr b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and application for each Metarea web page :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SAFETYNET bulletins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policy for NAVTEX bulletins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 sets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to define lists of bulletins for all METAREAs, with precise conditions of retention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for websites : </a:t>
            </a:r>
            <a:endParaRPr/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we need more than one link for each country ? 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1331913" y="765175"/>
            <a:ext cx="6864350" cy="86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WWMIWS web portal to-do list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page : header, content and menus</a:t>
            </a:r>
            <a:endParaRPr/>
          </a:p>
        </p:txBody>
      </p:sp>
      <p:pic>
        <p:nvPicPr>
          <p:cNvPr descr="WWMIWS_screenshot_01_homepage" id="96" name="Google Shape;96;p17"/>
          <p:cNvPicPr preferRelativeResize="0"/>
          <p:nvPr/>
        </p:nvPicPr>
        <p:blipFill rotWithShape="1">
          <a:blip r:embed="rId3">
            <a:alphaModFix/>
          </a:blip>
          <a:srcRect b="0" l="0" r="11584" t="0"/>
          <a:stretch/>
        </p:blipFill>
        <p:spPr>
          <a:xfrm>
            <a:off x="0" y="1241425"/>
            <a:ext cx="9144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605213" y="985838"/>
            <a:ext cx="13890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478463" y="2687638"/>
            <a:ext cx="34274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Information on WWMIWS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0" y="5180013"/>
            <a:ext cx="147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Metareas’ map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 and content of a Metarea page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MIWS_screenshot_05_metarea5_safetynetonly" id="107" name="Google Shape;107;p18"/>
          <p:cNvPicPr preferRelativeResize="0"/>
          <p:nvPr/>
        </p:nvPicPr>
        <p:blipFill rotWithShape="1">
          <a:blip r:embed="rId3">
            <a:alphaModFix/>
          </a:blip>
          <a:srcRect b="0" l="0" r="15989" t="0"/>
          <a:stretch/>
        </p:blipFill>
        <p:spPr>
          <a:xfrm>
            <a:off x="0" y="1211263"/>
            <a:ext cx="9144000" cy="502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724400" y="2266950"/>
            <a:ext cx="4219575" cy="62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Presentation of the Metarea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Issuing service – link to the website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4787900" y="3444875"/>
            <a:ext cx="3067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SafetyNET bulletins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WMIWS_screenshot_03_metarea1_page"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2431" t="0"/>
          <a:stretch/>
        </p:blipFill>
        <p:spPr>
          <a:xfrm>
            <a:off x="138113" y="1152525"/>
            <a:ext cx="9005887" cy="55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idx="4294967295" type="title"/>
          </p:nvPr>
        </p:nvSpPr>
        <p:spPr>
          <a:xfrm>
            <a:off x="457200" y="274638"/>
            <a:ext cx="82296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 and content of a Metarea page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3683000" y="1177925"/>
            <a:ext cx="12239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829050" y="2286000"/>
            <a:ext cx="396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Presentation of the Metarea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4721225" y="3844925"/>
            <a:ext cx="3067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SafetyNET bulletins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4737100" y="5622925"/>
            <a:ext cx="3067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Navtex bulletins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8748713" y="0"/>
            <a:ext cx="3952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 txBox="1"/>
          <p:nvPr>
            <p:ph idx="4294967295" type="body"/>
          </p:nvPr>
        </p:nvSpPr>
        <p:spPr>
          <a:xfrm>
            <a:off x="217488" y="1350963"/>
            <a:ext cx="8607425" cy="5507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information area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Metarea’s name : links to the WMO website “general information” for the Metarea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Issuing service(s) : names of countries with links to the NMHS website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Preparation service(s): if any, same display as issuing service(s)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Metarea information: complementary information about Metarea, displayed if any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Geographic situation: description of the area; displayed for every Metarea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Bulletins area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Bulletins are distinguished into 3 categories with specific colours for each 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“FORECAST”:  scheduled messages, including all forecasts (high seas, offshore, coastal, ice) ==&gt; Green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“WARNING”: Warning messages ==&gt; yellow orange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“CYCLONE”: Tropical cyclones warnings (hurricane, typhoon, etc.) ==&gt; red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colour for forecast messages related to ICE FORECAST ==&gt; light blue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Bulletins are ordered by gravity category (1 Cyclone, 2 Warning, 3 Forecast)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Inside a category, an order can be set with the administration tool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date displayed is reception date on the website system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bulletin can also be downloaded</a:t>
            </a:r>
            <a:endParaRPr/>
          </a:p>
        </p:txBody>
      </p:sp>
      <p:sp>
        <p:nvSpPr>
          <p:cNvPr id="126" name="Google Shape;126;p20"/>
          <p:cNvSpPr txBox="1"/>
          <p:nvPr>
            <p:ph idx="4294967295" type="title"/>
          </p:nvPr>
        </p:nvSpPr>
        <p:spPr>
          <a:xfrm>
            <a:off x="914400" y="265113"/>
            <a:ext cx="7580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Structure of a Metarea page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MO_BLU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