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Readinger_01042016_Polar Star.jpg" id="55" name="Shape 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 txBox="1"/>
          <p:nvPr>
            <p:ph type="ctrTitle"/>
          </p:nvPr>
        </p:nvSpPr>
        <p:spPr>
          <a:xfrm>
            <a:off x="397033" y="3090900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marR="2921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50000"/>
              <a:buFont typeface="Arial"/>
              <a:buNone/>
            </a:pPr>
            <a:r>
              <a:rPr b="1" lang="en" sz="2200">
                <a:solidFill>
                  <a:srgbClr val="336699"/>
                </a:solidFill>
              </a:rPr>
              <a:t>5</a:t>
            </a:r>
            <a:r>
              <a:rPr b="1" baseline="30000" lang="en" sz="2200">
                <a:solidFill>
                  <a:srgbClr val="336699"/>
                </a:solidFill>
              </a:rPr>
              <a:t>th</a:t>
            </a:r>
            <a:r>
              <a:rPr b="1" lang="en" sz="2200">
                <a:solidFill>
                  <a:srgbClr val="336699"/>
                </a:solidFill>
              </a:rPr>
              <a:t> </a:t>
            </a:r>
            <a:r>
              <a:rPr b="1" lang="en" sz="2200" cap="small">
                <a:solidFill>
                  <a:srgbClr val="336699"/>
                </a:solidFill>
              </a:rPr>
              <a:t>I</a:t>
            </a:r>
            <a:r>
              <a:rPr lang="en" sz="2200" cap="small">
                <a:solidFill>
                  <a:srgbClr val="336699"/>
                </a:solidFill>
              </a:rPr>
              <a:t>nternational </a:t>
            </a:r>
            <a:r>
              <a:rPr b="1" lang="en" sz="2200" cap="small">
                <a:solidFill>
                  <a:srgbClr val="336699"/>
                </a:solidFill>
              </a:rPr>
              <a:t>I</a:t>
            </a:r>
            <a:r>
              <a:rPr lang="en" sz="2200" cap="small">
                <a:solidFill>
                  <a:srgbClr val="336699"/>
                </a:solidFill>
              </a:rPr>
              <a:t>ce</a:t>
            </a:r>
            <a:r>
              <a:rPr b="1" lang="en" sz="2200" cap="small">
                <a:solidFill>
                  <a:srgbClr val="336699"/>
                </a:solidFill>
              </a:rPr>
              <a:t> A</a:t>
            </a:r>
            <a:r>
              <a:rPr lang="en" sz="2200" cap="small">
                <a:solidFill>
                  <a:srgbClr val="336699"/>
                </a:solidFill>
              </a:rPr>
              <a:t>nalyst </a:t>
            </a:r>
            <a:r>
              <a:rPr b="1" lang="en" sz="2200" cap="small">
                <a:solidFill>
                  <a:srgbClr val="336699"/>
                </a:solidFill>
              </a:rPr>
              <a:t>W</a:t>
            </a:r>
            <a:r>
              <a:rPr lang="en" sz="2200" cap="small">
                <a:solidFill>
                  <a:srgbClr val="336699"/>
                </a:solidFill>
              </a:rPr>
              <a:t>orkshop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200">
                <a:solidFill>
                  <a:srgbClr val="365F91"/>
                </a:solidFill>
                <a:latin typeface="Cambria"/>
                <a:ea typeface="Cambria"/>
                <a:cs typeface="Cambria"/>
                <a:sym typeface="Cambria"/>
              </a:rPr>
              <a:t>May 16-20, 2016 – US National Ice Center, Suitland, MD</a:t>
            </a:r>
          </a:p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i="1" lang="en" sz="1800"/>
              <a:t>“</a:t>
            </a:r>
            <a:r>
              <a:rPr i="1" lang="en" sz="1800">
                <a:solidFill>
                  <a:srgbClr val="1F497D"/>
                </a:solidFill>
              </a:rPr>
              <a:t>Ice Analysis and Forecasting in the Southern Hemisphere”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7" name="Shape 57"/>
          <p:cNvSpPr txBox="1"/>
          <p:nvPr/>
        </p:nvSpPr>
        <p:spPr>
          <a:xfrm>
            <a:off x="4370925" y="0"/>
            <a:ext cx="4058700" cy="39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i="1" lang="en" sz="1000">
                <a:solidFill>
                  <a:srgbClr val="D9D9D9"/>
                </a:solidFill>
              </a:rPr>
              <a:t>Photo Credit: Chris Readinger, U.S. National Ice Center,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