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6858000" type="screen4x3"/>
  <p:notesSz cx="7019925" cy="9305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>
        <p:scale>
          <a:sx n="100" d="100"/>
          <a:sy n="100" d="100"/>
        </p:scale>
        <p:origin x="3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89EE2D-2907-4A77-9B40-4B415241E632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212F20-0E93-4CF2-806C-DD3124F7F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52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711F3A-F27F-44DA-9EC7-7858D23D3FA7}" type="slidenum">
              <a:rPr lang="ru-RU" altLang="ru-RU" smtClean="0">
                <a:latin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998B20-2B96-4EE8-B322-AD21F2326B42}" type="slidenum">
              <a:rPr lang="ru-RU" altLang="ru-RU" smtClean="0">
                <a:latin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91A552-8C84-4E47-8649-502FFFC18FD7}" type="slidenum">
              <a:rPr lang="ru-RU" altLang="ru-RU" smtClean="0">
                <a:latin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45283-5F96-42E7-BB91-666E45C56C41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C95D-9067-4EA6-837E-96221E62E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43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1549D-D2AA-4651-9AE7-49019E9AC429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1C71-377D-40A5-86E9-1628C0E52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44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D2ED-3990-4376-9C62-ECE6A1B037D2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CDE80-76B6-4BBD-9AB6-7FDFEB4B5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01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52F4-FC1B-43C0-8726-E78B82914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720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C79C1-DFC6-4D12-95A3-1EA161F59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99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A437B-AE1C-4B88-8B8A-7FF6640479FD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A620-3CE5-41C0-9DBC-DB2775646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4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15C4-7582-4E60-A01B-BBB7C4478F8C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FB2E-DED0-43B1-9B70-F5F55F876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60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733A5-EDDA-49BD-B13B-6E92B8B811F0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C17BF-87E4-4F1E-BB42-F0DDCEC34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56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3B6A-42FB-4B5A-8B5E-A7495B7E45C8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2ED12-8017-41E5-B2DB-84D4218F7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16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4B1E-36D1-4627-8E5A-D03F4C50E3AD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8523-8F96-4BB4-9DD8-DE4DF12B0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BC66-5628-45DF-9C6A-571817013DC2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64C1-8A68-4707-85FB-FE648D787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25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33E7-E2C6-4606-912F-71351C9548CF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7EC2-6CF7-4539-B1D5-617208014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31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2F5F-C79A-4E6E-9B10-2C5D0AC5C417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1F1B-FE31-413B-BFFC-74512D6F6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78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474AFE-C579-4B46-B202-BE5774264E95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698762-038E-4590-9668-8A4E674AA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51520" y="836712"/>
            <a:ext cx="8540750" cy="1143000"/>
          </a:xfrm>
        </p:spPr>
        <p:txBody>
          <a:bodyPr/>
          <a:lstStyle/>
          <a:p>
            <a:r>
              <a:rPr lang="en-US" dirty="0" smtClean="0"/>
              <a:t>Experience and sample products of AARI icebergs monitoring for the NSR routes, summer 2015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5536" y="3068960"/>
            <a:ext cx="8568952" cy="316835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1) Depicting icebergs as a point objects on an ice chart</a:t>
            </a:r>
          </a:p>
          <a:p>
            <a:pPr marL="0" indent="0">
              <a:buNone/>
            </a:pPr>
            <a:r>
              <a:rPr lang="en-US" sz="2800" b="1" dirty="0" smtClean="0"/>
              <a:t>2) Depicting icebergs as polygons with icebergs density</a:t>
            </a:r>
          </a:p>
          <a:p>
            <a:pPr marL="0" indent="0">
              <a:buNone/>
            </a:pPr>
            <a:r>
              <a:rPr lang="en-US" sz="2800" b="1" dirty="0" smtClean="0"/>
              <a:t>3) Example of icebergs warning for the NSR routes</a:t>
            </a: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endPara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939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Rectangle 9"/>
          <p:cNvSpPr>
            <a:spLocks noRot="1" noChangeArrowheads="1"/>
          </p:cNvSpPr>
          <p:nvPr/>
        </p:nvSpPr>
        <p:spPr bwMode="auto">
          <a:xfrm>
            <a:off x="323528" y="1844824"/>
            <a:ext cx="3600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Icebergs in Laptev Sea, September 2015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99" name="Picture 10" descr="2015_09_22-23Лап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24300" y="115888"/>
            <a:ext cx="5111750" cy="3616325"/>
          </a:xfrm>
          <a:noFill/>
        </p:spPr>
      </p:pic>
      <p:pic>
        <p:nvPicPr>
          <p:cNvPr id="4100" name="Picture 11" descr="240915_Айсб_ВаренцовМ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950" y="3789363"/>
            <a:ext cx="4679950" cy="26320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12" descr="Айсб_240915_МВаренцов_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59338" y="3789363"/>
            <a:ext cx="4197350" cy="262413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35074" y="6400799"/>
            <a:ext cx="47564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100" dirty="0" smtClean="0">
                <a:latin typeface="Tahoma" pitchFamily="34" charset="0"/>
              </a:rPr>
              <a:t>Icebergs, </a:t>
            </a:r>
            <a:r>
              <a:rPr lang="en-US" altLang="ru-RU" sz="1100" dirty="0" err="1" smtClean="0">
                <a:latin typeface="Tahoma" pitchFamily="34" charset="0"/>
              </a:rPr>
              <a:t>bergy</a:t>
            </a:r>
            <a:r>
              <a:rPr lang="en-US" altLang="ru-RU" sz="1100" dirty="0" smtClean="0">
                <a:latin typeface="Tahoma" pitchFamily="34" charset="0"/>
              </a:rPr>
              <a:t> bits and growlers with a total number more than 100</a:t>
            </a:r>
            <a:r>
              <a:rPr lang="ru-RU" altLang="ru-RU" sz="1100" dirty="0" smtClean="0">
                <a:latin typeface="Tahoma" pitchFamily="34" charset="0"/>
              </a:rPr>
              <a:t>  </a:t>
            </a:r>
            <a:r>
              <a:rPr lang="en-US" altLang="ru-RU" sz="1100" dirty="0" smtClean="0">
                <a:latin typeface="Tahoma" pitchFamily="34" charset="0"/>
              </a:rPr>
              <a:t>in </a:t>
            </a:r>
          </a:p>
          <a:p>
            <a:pPr algn="ctr" eaLnBrk="1" hangingPunct="1"/>
            <a:r>
              <a:rPr lang="en-US" altLang="ru-RU" sz="1100" dirty="0" smtClean="0">
                <a:latin typeface="Tahoma" pitchFamily="34" charset="0"/>
              </a:rPr>
              <a:t>the vicinity of Cape </a:t>
            </a:r>
            <a:r>
              <a:rPr lang="en-US" altLang="ru-RU" sz="1100" dirty="0" err="1" smtClean="0">
                <a:latin typeface="Tahoma" pitchFamily="34" charset="0"/>
              </a:rPr>
              <a:t>Roza</a:t>
            </a:r>
            <a:r>
              <a:rPr lang="en-US" altLang="ru-RU" sz="1100" dirty="0" smtClean="0">
                <a:latin typeface="Tahoma" pitchFamily="34" charset="0"/>
              </a:rPr>
              <a:t> </a:t>
            </a:r>
            <a:r>
              <a:rPr lang="en-US" altLang="ru-RU" sz="1100" dirty="0" err="1" smtClean="0">
                <a:latin typeface="Tahoma" pitchFamily="34" charset="0"/>
              </a:rPr>
              <a:t>Luksemburg</a:t>
            </a:r>
            <a:r>
              <a:rPr lang="en-US" altLang="ru-RU" sz="1100" dirty="0" smtClean="0">
                <a:latin typeface="Tahoma" pitchFamily="34" charset="0"/>
              </a:rPr>
              <a:t>, </a:t>
            </a:r>
            <a:r>
              <a:rPr lang="en-US" altLang="ru-RU" sz="1100" dirty="0" err="1" smtClean="0">
                <a:latin typeface="Tahoma" pitchFamily="34" charset="0"/>
              </a:rPr>
              <a:t>Komsomolets</a:t>
            </a:r>
            <a:r>
              <a:rPr lang="en-US" altLang="ru-RU" sz="1100" dirty="0" smtClean="0">
                <a:latin typeface="Tahoma" pitchFamily="34" charset="0"/>
              </a:rPr>
              <a:t> island</a:t>
            </a:r>
            <a:r>
              <a:rPr lang="ru-RU" altLang="ru-RU" sz="1100" dirty="0" smtClean="0">
                <a:latin typeface="Tahoma" pitchFamily="34" charset="0"/>
              </a:rPr>
              <a:t>, 24</a:t>
            </a:r>
            <a:r>
              <a:rPr lang="en-US" altLang="ru-RU" sz="1100" dirty="0" smtClean="0">
                <a:latin typeface="Tahoma" pitchFamily="34" charset="0"/>
              </a:rPr>
              <a:t>/09/</a:t>
            </a:r>
            <a:r>
              <a:rPr lang="ru-RU" altLang="ru-RU" sz="1100" dirty="0" smtClean="0">
                <a:latin typeface="Tahoma" pitchFamily="34" charset="0"/>
              </a:rPr>
              <a:t>2015</a:t>
            </a:r>
            <a:endParaRPr lang="ru-RU" altLang="ru-RU" sz="1100" dirty="0">
              <a:latin typeface="Tahoma" pitchFamily="34" charset="0"/>
            </a:endParaRPr>
          </a:p>
        </p:txBody>
      </p:sp>
      <p:sp>
        <p:nvSpPr>
          <p:cNvPr id="4103" name="Rectangle 14"/>
          <p:cNvSpPr>
            <a:spLocks noChangeArrowheads="1"/>
          </p:cNvSpPr>
          <p:nvPr/>
        </p:nvSpPr>
        <p:spPr bwMode="auto">
          <a:xfrm>
            <a:off x="4859338" y="6398568"/>
            <a:ext cx="417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200" dirty="0" smtClean="0"/>
              <a:t>Iceberg </a:t>
            </a:r>
            <a:r>
              <a:rPr lang="ru-RU" altLang="ru-RU" sz="1200" dirty="0" smtClean="0"/>
              <a:t>80х20х10 </a:t>
            </a:r>
            <a:r>
              <a:rPr lang="en-US" altLang="ru-RU" sz="1200" dirty="0" smtClean="0"/>
              <a:t>m</a:t>
            </a:r>
            <a:r>
              <a:rPr lang="ru-RU" altLang="ru-RU" sz="1200" dirty="0" smtClean="0"/>
              <a:t> </a:t>
            </a:r>
            <a:r>
              <a:rPr lang="en-US" altLang="ru-RU" sz="1200" dirty="0" smtClean="0"/>
              <a:t>within the area of Bolshevik island, </a:t>
            </a:r>
            <a:endParaRPr lang="ru-RU" altLang="ru-RU" sz="1200" dirty="0"/>
          </a:p>
          <a:p>
            <a:pPr algn="ctr" eaLnBrk="1" hangingPunct="1"/>
            <a:r>
              <a:rPr lang="ru-RU" altLang="ru-RU" sz="1200" dirty="0" smtClean="0"/>
              <a:t>24</a:t>
            </a:r>
            <a:r>
              <a:rPr lang="en-US" altLang="ru-RU" sz="1200" dirty="0" smtClean="0"/>
              <a:t>/09/2</a:t>
            </a:r>
            <a:r>
              <a:rPr lang="ru-RU" altLang="ru-RU" sz="1200" dirty="0" smtClean="0"/>
              <a:t>015</a:t>
            </a:r>
            <a:endParaRPr lang="ru-RU" altLang="ru-RU" sz="1200" dirty="0"/>
          </a:p>
        </p:txBody>
      </p:sp>
      <p:sp>
        <p:nvSpPr>
          <p:cNvPr id="8" name="Rectangle 9"/>
          <p:cNvSpPr>
            <a:spLocks noRot="1" noChangeArrowheads="1"/>
          </p:cNvSpPr>
          <p:nvPr/>
        </p:nvSpPr>
        <p:spPr bwMode="auto">
          <a:xfrm>
            <a:off x="295375" y="620688"/>
            <a:ext cx="3600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1) Depicting icebergs as a point objects on an ice chart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F:\Айсберги Роснефть Кара\снимок_280915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8612" y="162000"/>
            <a:ext cx="4606925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Rot="1" noChangeArrowheads="1"/>
          </p:cNvSpPr>
          <p:nvPr/>
        </p:nvSpPr>
        <p:spPr bwMode="auto">
          <a:xfrm>
            <a:off x="295375" y="620688"/>
            <a:ext cx="3600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) Depicting icebergs as polygons with icebergs density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404664"/>
            <a:ext cx="8540750" cy="3921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3) Example of icebergs warning for the NSR routes</a:t>
            </a:r>
            <a:endParaRPr lang="ru-RU" sz="2800" b="1" dirty="0" smtClean="0"/>
          </a:p>
        </p:txBody>
      </p:sp>
      <p:pic>
        <p:nvPicPr>
          <p:cNvPr id="6147" name="Picture 7" descr="Iseberg_0920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037"/>
          <a:stretch>
            <a:fillRect/>
          </a:stretch>
        </p:blipFill>
        <p:spPr>
          <a:xfrm>
            <a:off x="71437" y="796926"/>
            <a:ext cx="4392613" cy="2497137"/>
          </a:xfrm>
          <a:noFill/>
        </p:spPr>
      </p:pic>
      <p:sp>
        <p:nvSpPr>
          <p:cNvPr id="63498" name="Содержимое 2"/>
          <p:cNvSpPr>
            <a:spLocks/>
          </p:cNvSpPr>
          <p:nvPr/>
        </p:nvSpPr>
        <p:spPr bwMode="auto">
          <a:xfrm>
            <a:off x="4572000" y="1052513"/>
            <a:ext cx="4486275" cy="568960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КОМУ: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ФГУ ГП/СПб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ААНИИ / СПб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АСМП / Москва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КОПИЯ:МТФ НН / Мурманск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ОТ: т/к «Енисей»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16.09.15  13:100 МСК обнаружены айсберги: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1. ориентировочно в точке 77-45,2 N/101-33,5 Е айсберг с примерными размерами над водой: 15*10 метров, высотой до 5 метров, на радаре обнаруживается за 6 морских миль;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2. ориентировочно в точке 77-51,2 N / 101-00,2 E айсберг а примерными размерами над водой: 30*20 метров, высотой до 7 метров, на радаре обнаруживается за 8 морских миль.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16.09.15 14:05 МСК обнаружены айсберги: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3. ориентировочно в точке 77-42,5 </a:t>
            </a:r>
            <a:r>
              <a:rPr lang="en-US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</a:t>
            </a: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/ 100-42.3 Е айсберг с примерными размерами над водой: 90*80 метров, высотой до 20 метров, на радаре обнаруживается за 14 миль;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4. ориентировочно в точке 77-50,4 </a:t>
            </a:r>
            <a:r>
              <a:rPr lang="en-US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</a:t>
            </a: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/ 100-22,6 Е айсберг с примерными размерами над водой: 30*20 метров, высотой до 10 метров, на радаре обнаруживается с 8 миль;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5. ориентировочно в точке 77-45,8 </a:t>
            </a:r>
            <a:r>
              <a:rPr lang="en-US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</a:t>
            </a: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/ 100-26,1 Е айсберг с примерными размерами над водой: 15*10 метров, высотой до 7 метров, на радаре обнаруживается с 6 миль.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 указанном районе наблюдаются обломки айсбергов с размерами в поперечнике до 2-4 метров.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С уважением,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МТФ-202/1184 КМ Гусаревич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endParaRPr lang="ru-RU" sz="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63988" name="Group 500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xmlns="" val="2552778938"/>
              </p:ext>
            </p:extLst>
          </p:nvPr>
        </p:nvGraphicFramePr>
        <p:xfrm>
          <a:off x="395536" y="3573016"/>
          <a:ext cx="3529212" cy="3184918"/>
        </p:xfrm>
        <a:graphic>
          <a:graphicData uri="http://schemas.openxmlformats.org/drawingml/2006/table">
            <a:tbl>
              <a:tblPr/>
              <a:tblGrid>
                <a:gridCol w="504854"/>
                <a:gridCol w="1584414"/>
                <a:gridCol w="1439944"/>
              </a:tblGrid>
              <a:tr h="467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айсбергов в зоне радиусом 16 миль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расстояние между айсбергами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&gt;45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15-45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18-31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32-86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0.5-1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&lt;0.5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99" name="Text Box 501"/>
          <p:cNvSpPr txBox="1">
            <a:spLocks noChangeArrowheads="1"/>
          </p:cNvSpPr>
          <p:nvPr/>
        </p:nvSpPr>
        <p:spPr bwMode="auto">
          <a:xfrm>
            <a:off x="755650" y="3294063"/>
            <a:ext cx="302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ahoma" pitchFamily="34" charset="0"/>
              </a:rPr>
              <a:t>Шкала густоты айсбергов по ВМО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187</Words>
  <Application>Microsoft Office PowerPoint</Application>
  <PresentationFormat>On-screen Show (4:3)</PresentationFormat>
  <Paragraphs>71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Experience and sample products of AARI icebergs monitoring for the NSR routes, summer 2015 </vt:lpstr>
      <vt:lpstr>Slide 2</vt:lpstr>
      <vt:lpstr>Slide 3</vt:lpstr>
      <vt:lpstr>3) Example of icebergs warning for the NSR routes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Бельгесова</dc:creator>
  <cp:lastModifiedBy>GGMcGrath</cp:lastModifiedBy>
  <cp:revision>5</cp:revision>
  <dcterms:created xsi:type="dcterms:W3CDTF">2016-03-09T14:13:09Z</dcterms:created>
  <dcterms:modified xsi:type="dcterms:W3CDTF">2016-05-04T16:06:40Z</dcterms:modified>
</cp:coreProperties>
</file>