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1" r:id="rId9"/>
    <p:sldId id="265" r:id="rId10"/>
    <p:sldId id="266" r:id="rId11"/>
    <p:sldId id="268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9387D"/>
    <a:srgbClr val="C5C5FF"/>
    <a:srgbClr val="AB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7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5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9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2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2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1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8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5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7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7C990-47E7-4E31-8025-A0DAAB2A976A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8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Proposals for icebergs additional codes and symbols for further consideration by JCOMM ETSI and IICWG sub-committee on icebergs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Vasily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Smolyanitsky</a:t>
            </a:r>
            <a:r>
              <a:rPr lang="en-US" dirty="0" smtClean="0">
                <a:solidFill>
                  <a:schemeClr val="tx1"/>
                </a:solidFill>
              </a:rPr>
              <a:t>, ETSI chair / AARI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IAW-5, USNIC, 16-20 May 2016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0305" y="1196752"/>
            <a:ext cx="710984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Consider adding: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 smtClean="0"/>
              <a:t>IA_OBN (</a:t>
            </a:r>
            <a:r>
              <a:rPr lang="en-CA" altLang="ru-RU" sz="2400" dirty="0">
                <a:solidFill>
                  <a:srgbClr val="231F20"/>
                </a:solidFill>
                <a:ea typeface="Times New Roman" pitchFamily="18" charset="0"/>
              </a:rPr>
              <a:t>Number of icebergs within the </a:t>
            </a:r>
            <a:r>
              <a:rPr lang="en-CA" altLang="ru-RU" sz="2400" dirty="0" smtClean="0">
                <a:solidFill>
                  <a:srgbClr val="231F20"/>
                </a:solidFill>
                <a:ea typeface="Times New Roman" pitchFamily="18" charset="0"/>
              </a:rPr>
              <a:t>area</a:t>
            </a:r>
            <a:r>
              <a:rPr lang="en-US" sz="2400" dirty="0" smtClean="0"/>
              <a:t>)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IA_BCN (icebergs concentration within the area)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estimated boundary of IA_BCN or IA_OBN zone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RECDAT / T1 (Date and time of observation)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IA_BCN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Color		value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                         1(10)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………………………………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9 (90)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6443" y="116632"/>
            <a:ext cx="86868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WMO Sea Ice Nomenclature, vol. III</a:t>
            </a:r>
            <a:br>
              <a:rPr lang="en-US" sz="3200" dirty="0" smtClean="0"/>
            </a:br>
            <a:r>
              <a:rPr lang="en-US" sz="2400" dirty="0" smtClean="0"/>
              <a:t>(other concerned docs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standard, S-411 presentation schema)</a:t>
            </a:r>
            <a:endParaRPr lang="en-US" sz="24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4962" y="2996952"/>
            <a:ext cx="7200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9" y="1945539"/>
            <a:ext cx="472683" cy="86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6" y="1340768"/>
            <a:ext cx="363250" cy="667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930305" y="4725144"/>
            <a:ext cx="819301" cy="288032"/>
          </a:xfrm>
          <a:prstGeom prst="rect">
            <a:avLst/>
          </a:prstGeom>
          <a:solidFill>
            <a:srgbClr val="C5C5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96650" y="5319068"/>
            <a:ext cx="819301" cy="288032"/>
          </a:xfrm>
          <a:prstGeom prst="rect">
            <a:avLst/>
          </a:prstGeom>
          <a:solidFill>
            <a:srgbClr val="09387D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507076" y="3277417"/>
            <a:ext cx="354934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0" descr="2015_09_22-23Лап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9992" y="3637457"/>
            <a:ext cx="4387442" cy="3103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06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coding for the weekly US NIC </a:t>
            </a:r>
            <a:r>
              <a:rPr lang="en-US" dirty="0" err="1" smtClean="0"/>
              <a:t>antarctic</a:t>
            </a:r>
            <a:r>
              <a:rPr lang="en-US" dirty="0"/>
              <a:t> </a:t>
            </a:r>
            <a:r>
              <a:rPr lang="en-US" dirty="0" smtClean="0"/>
              <a:t>tabular iceberg analysis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nic_antarc_20160513_pt_a.XXX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Iceberg,Length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(NM),Width (NM),</a:t>
            </a:r>
            <a:r>
              <a:rPr lang="en-US" sz="2000" b="1" dirty="0" err="1" smtClean="0">
                <a:solidFill>
                  <a:srgbClr val="FF0000"/>
                </a:solidFill>
              </a:rPr>
              <a:t>Latitude,Longitude,Remarks,Last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Update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A23A,44,40,-75.88,-41.17,belle (grounded),05/13/16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A56,14,7,-49.52,-26.40,weddw,05/13/16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A57A,11,5,-70.12,-</a:t>
            </a:r>
            <a:r>
              <a:rPr lang="en-US" sz="2000" b="1" dirty="0" smtClean="0">
                <a:solidFill>
                  <a:srgbClr val="FF0000"/>
                </a:solidFill>
              </a:rPr>
              <a:t>59.12,belle,05/13/16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POINT_TYPE, OBJNAM, IA_BLN, IA_BWD, RECDAT, INFORM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ICEBRG, A23, 80000, 78000, 2016-05-13, belle (grounded)</a:t>
            </a: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ICEBRG </a:t>
            </a:r>
            <a:r>
              <a:rPr lang="en-US" sz="2000" b="1" dirty="0" smtClean="0">
                <a:solidFill>
                  <a:schemeClr val="tx2"/>
                </a:solidFill>
              </a:rPr>
              <a:t>, A56,27000, 12000,2016-05-13,weddw</a:t>
            </a: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ICEBRG </a:t>
            </a:r>
            <a:r>
              <a:rPr lang="en-US" sz="2000" b="1" dirty="0" smtClean="0">
                <a:solidFill>
                  <a:schemeClr val="tx2"/>
                </a:solidFill>
              </a:rPr>
              <a:t>, A57A,20000,8000, 2016-05-13, belle</a:t>
            </a: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635896" y="3789040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579296" cy="50691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harmonize ICEBSZ table (MANICE, SIN, SIGRID)</a:t>
            </a:r>
          </a:p>
          <a:p>
            <a:r>
              <a:rPr lang="fr-CA" dirty="0" smtClean="0"/>
              <a:t>consider adding polygone attibutes OBJNAM, INFORM, IA_BCN to SIGRID-3</a:t>
            </a:r>
          </a:p>
          <a:p>
            <a:r>
              <a:rPr lang="fr-CA" dirty="0" smtClean="0"/>
              <a:t>consider adding IA_BCN table to SIGRID-3 (2 digits or 1 digit ?)</a:t>
            </a:r>
          </a:p>
          <a:p>
            <a:r>
              <a:rPr lang="fr-CA" dirty="0" smtClean="0"/>
              <a:t>consider adding  point attributes IA_BLN, IA_BWD to IOC and SIGRID-3</a:t>
            </a:r>
          </a:p>
          <a:p>
            <a:r>
              <a:rPr lang="fr-CA" dirty="0" smtClean="0"/>
              <a:t>consider adding symbols for IA_BCN, IA_OBN(icebergs)</a:t>
            </a:r>
          </a:p>
          <a:p>
            <a:r>
              <a:rPr lang="fr-CA" dirty="0" smtClean="0"/>
              <a:t>consider rewording of standards (SIN, IOC, Colour standard) for </a:t>
            </a:r>
            <a:r>
              <a:rPr lang="en-US" dirty="0" smtClean="0"/>
              <a:t>unambiguous interpretation (e.g. ice of land origin in oval symbol or as a separate layer)</a:t>
            </a:r>
            <a:endParaRPr lang="fr-CA" dirty="0" smtClean="0"/>
          </a:p>
          <a:p>
            <a:r>
              <a:rPr lang="fr-CA" dirty="0" smtClean="0"/>
              <a:t>consider definitions of other pending terms (e.g.iceberg clusters)</a:t>
            </a:r>
            <a:endParaRPr lang="en-US" dirty="0" smtClean="0"/>
          </a:p>
          <a:p>
            <a:endParaRPr lang="fr-CA" b="1" dirty="0" smtClean="0"/>
          </a:p>
        </p:txBody>
      </p:sp>
    </p:spTree>
    <p:extLst>
      <p:ext uri="{BB962C8B-B14F-4D97-AF65-F5344CB8AC3E}">
        <p14:creationId xmlns:p14="http://schemas.microsoft.com/office/powerpoint/2010/main" val="5230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2" descr="Iip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725" y="22225"/>
            <a:ext cx="7699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998538" y="0"/>
            <a:ext cx="73025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Char char="•"/>
              <a:defRPr sz="3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–"/>
              <a:defRPr sz="28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Arial" charset="0"/>
              </a:rPr>
              <a:t>Subcommittee Recommendation to WMO JCOMM ETSI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12738" y="1082675"/>
          <a:ext cx="8626475" cy="5519736"/>
        </p:xfrm>
        <a:graphic>
          <a:graphicData uri="http://schemas.openxmlformats.org/drawingml/2006/table">
            <a:tbl>
              <a:tblPr/>
              <a:tblGrid>
                <a:gridCol w="2104442"/>
                <a:gridCol w="1180424"/>
                <a:gridCol w="1284676"/>
                <a:gridCol w="839397"/>
                <a:gridCol w="2434893"/>
                <a:gridCol w="782643"/>
              </a:tblGrid>
              <a:tr h="362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 (1</a:t>
                      </a:r>
                      <a:r>
                        <a:rPr lang="en-US" sz="1600" b="1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</a:t>
                      </a: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Character)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 (m)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Length (m)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Code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Shape (2</a:t>
                      </a:r>
                      <a:r>
                        <a:rPr lang="en-US" sz="1600" b="1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nd</a:t>
                      </a: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Character)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Code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Growler 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&lt;1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&lt;5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Tabular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Bergy Bit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1-&lt;5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5-&lt;15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Non-Tabular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Small Iceberg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5-15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15-60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Domed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Medium Iceberg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16-45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61-120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Pinnacled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Large Iceberg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46-75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121-200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Wedged 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Very Large Iceberg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75-?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201-400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Drydocked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TBD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401-800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Blocky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TBD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801-1600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Ice Island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TBD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1601-3200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Specified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TBD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3201-18520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Undetermined (Radar)</a:t>
                      </a: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TBD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&gt;18520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Specified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N/A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N/A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Radar Target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N/A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N/A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75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2" descr="Iip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725" y="22225"/>
            <a:ext cx="7699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038225" y="61913"/>
            <a:ext cx="73025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Char char="•"/>
              <a:defRPr sz="3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–"/>
              <a:defRPr sz="28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Arial" charset="0"/>
              </a:rPr>
              <a:t>Subcommittee Recommendation:</a:t>
            </a:r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Arial" charset="0"/>
              </a:rPr>
              <a:t>Length At The Waterline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5350" y="1085850"/>
          <a:ext cx="7445375" cy="5519736"/>
        </p:xfrm>
        <a:graphic>
          <a:graphicData uri="http://schemas.openxmlformats.org/drawingml/2006/table">
            <a:tbl>
              <a:tblPr/>
              <a:tblGrid>
                <a:gridCol w="2104251"/>
                <a:gridCol w="1284559"/>
                <a:gridCol w="839321"/>
                <a:gridCol w="2434672"/>
                <a:gridCol w="782572"/>
              </a:tblGrid>
              <a:tr h="362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 (1</a:t>
                      </a:r>
                      <a:r>
                        <a:rPr lang="en-US" sz="1600" b="1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</a:t>
                      </a: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Character)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Length (m)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Code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Shape (2</a:t>
                      </a:r>
                      <a:r>
                        <a:rPr lang="en-US" sz="1600" b="1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nd</a:t>
                      </a: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Character)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Code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Growler 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&lt;5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Tabular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Bergy Bit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5-&lt;15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Non-Tabular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Small Iceberg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15-60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Domed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Medium Iceberg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61-120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Pinnacled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Large Iceberg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121-200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Wedged 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Very Large Iceberg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201-400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Drydocked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401-800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Blocky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801-1600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Ice Island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1601-3200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In</a:t>
                      </a:r>
                      <a:r>
                        <a:rPr lang="en-US" sz="1600" i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Use</a:t>
                      </a:r>
                      <a:endParaRPr lang="en-US" sz="1600" i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1600" i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3201-18520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Specified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&gt;18520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Undetermined (Radar)</a:t>
                      </a: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Specified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N/A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Radar Target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N/A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8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2" descr="Iip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725" y="22225"/>
            <a:ext cx="7699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998538" y="0"/>
            <a:ext cx="73025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Char char="•"/>
              <a:defRPr sz="3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–"/>
              <a:defRPr sz="28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Arial" charset="0"/>
              </a:rPr>
              <a:t>Subcommittee Recommendation:</a:t>
            </a:r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Arial" charset="0"/>
              </a:rPr>
              <a:t>Height Above The Sea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58850" y="930275"/>
          <a:ext cx="7342187" cy="4725988"/>
        </p:xfrm>
        <a:graphic>
          <a:graphicData uri="http://schemas.openxmlformats.org/drawingml/2006/table">
            <a:tbl>
              <a:tblPr/>
              <a:tblGrid>
                <a:gridCol w="2167106"/>
                <a:gridCol w="1193433"/>
                <a:gridCol w="763942"/>
                <a:gridCol w="2435022"/>
                <a:gridCol w="782684"/>
              </a:tblGrid>
              <a:tr h="3622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 (1</a:t>
                      </a:r>
                      <a:r>
                        <a:rPr lang="en-US" sz="1600" b="1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</a:t>
                      </a: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Character)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 (m)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Code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Shape (2</a:t>
                      </a:r>
                      <a:r>
                        <a:rPr lang="en-US" sz="1600" b="1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nd</a:t>
                      </a: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Character)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Code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Growler 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&lt;1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Tabular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Bergy Bit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1-&lt;5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Non-Tabular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Small Iceberg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5-15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Domed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Medium Iceberg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16-45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Pinnacled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Large Iceberg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46-75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Wedged/Sloping 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Very Large Iceberg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75-100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Drydocked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101-125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Blocky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126-150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Ice Island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&gt;151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In</a:t>
                      </a:r>
                      <a:r>
                        <a:rPr lang="en-US" sz="1600" i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Use</a:t>
                      </a:r>
                      <a:endParaRPr lang="en-US" sz="1600" i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1600" i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Specified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N/A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Specified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  <a:tr h="3967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Undetermined (Radar)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N/A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Undetermined (Radar)</a:t>
                      </a:r>
                    </a:p>
                  </a:txBody>
                  <a:tcPr marL="68583" marR="6858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04"/>
                    </a:solidFill>
                  </a:tcPr>
                </a:tc>
              </a:tr>
            </a:tbl>
          </a:graphicData>
        </a:graphic>
      </p:graphicFrame>
      <p:sp>
        <p:nvSpPr>
          <p:cNvPr id="25684" name="TextBox 2"/>
          <p:cNvSpPr txBox="1">
            <a:spLocks noChangeArrowheads="1"/>
          </p:cNvSpPr>
          <p:nvPr/>
        </p:nvSpPr>
        <p:spPr bwMode="auto">
          <a:xfrm>
            <a:off x="998538" y="5659438"/>
            <a:ext cx="7342187" cy="12017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ru-RU" sz="1800">
                <a:latin typeface="Arial" charset="0"/>
              </a:rPr>
              <a:t>The terms “weathered” and “glacier” are not specified in this table because they do not describe the shape of the iceberg.</a:t>
            </a:r>
          </a:p>
          <a:p>
            <a:pPr eaLnBrk="1" hangingPunct="1">
              <a:buFontTx/>
              <a:buChar char="-"/>
            </a:pPr>
            <a:r>
              <a:rPr lang="en-US" altLang="ru-RU" sz="1800">
                <a:latin typeface="Arial" charset="0"/>
              </a:rPr>
              <a:t>“Non-Tabular” can describe Codes 3-7 or can be an iceberg that does not specifically fit into any of the other Non-Tabular categories.</a:t>
            </a:r>
          </a:p>
        </p:txBody>
      </p:sp>
    </p:spTree>
    <p:extLst>
      <p:ext uri="{BB962C8B-B14F-4D97-AF65-F5344CB8AC3E}">
        <p14:creationId xmlns:p14="http://schemas.microsoft.com/office/powerpoint/2010/main" val="285363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documents?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WMO Sea Ice Nomenclature, volume III (coding table, symbols)</a:t>
            </a:r>
          </a:p>
          <a:p>
            <a:r>
              <a:rPr lang="en-US" dirty="0" smtClean="0"/>
              <a:t>SIGRID-3 (additional field name, coding table)</a:t>
            </a:r>
          </a:p>
          <a:p>
            <a:r>
              <a:rPr lang="en-US" dirty="0" smtClean="0"/>
              <a:t>Ice Objects Catalogue (additional attributes)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NOBJNM: The individual name of an object in the national language</a:t>
            </a:r>
            <a:endParaRPr lang="ru-RU" dirty="0"/>
          </a:p>
          <a:p>
            <a:r>
              <a:rPr lang="en-US" dirty="0"/>
              <a:t>OBJNAM: The individual name of an object in English</a:t>
            </a:r>
            <a:endParaRPr lang="ru-RU" dirty="0"/>
          </a:p>
          <a:p>
            <a:r>
              <a:rPr lang="en-US" dirty="0"/>
              <a:t>INFORM: Information – Textual information about an object</a:t>
            </a:r>
            <a:endParaRPr lang="ru-RU" dirty="0"/>
          </a:p>
          <a:p>
            <a:r>
              <a:rPr lang="en-US" dirty="0"/>
              <a:t>NINFORM: Information – Textual information about an object in the national language</a:t>
            </a:r>
            <a:endParaRPr lang="ru-RU" dirty="0"/>
          </a:p>
          <a:p>
            <a:r>
              <a:rPr lang="en-US" dirty="0"/>
              <a:t>SCAMIN: Scale Minimum - The minimum scale at which the object may be used; e.g. for ECDIS presentation.</a:t>
            </a:r>
            <a:endParaRPr lang="ru-RU" dirty="0"/>
          </a:p>
          <a:p>
            <a:r>
              <a:rPr lang="en-US" dirty="0"/>
              <a:t>SCAMAX: Scale Maximum - The Maximum scale at which the object may be used; e.g. for ECDIS presentation.</a:t>
            </a:r>
            <a:endParaRPr lang="ru-RU" dirty="0"/>
          </a:p>
          <a:p>
            <a:r>
              <a:rPr lang="en-US" dirty="0"/>
              <a:t>TXTDSC: Textual Description - A string encoding the file name of an external text file that contains the text in English.</a:t>
            </a:r>
            <a:endParaRPr lang="ru-RU" dirty="0"/>
          </a:p>
          <a:p>
            <a:r>
              <a:rPr lang="en-US" dirty="0"/>
              <a:t>NTXTDS: Textual Description - A string encoding the file name of an external text file that contains the text in the national language.</a:t>
            </a:r>
            <a:endParaRPr lang="ru-RU" dirty="0"/>
          </a:p>
          <a:p>
            <a:r>
              <a:rPr lang="en-US" dirty="0"/>
              <a:t>PICREP: Pictorial Representation - A string encoding the file name of an external graphic file (pixel or vector).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Objects Catalogue, version 5.2</a:t>
            </a: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47911"/>
              </p:ext>
            </p:extLst>
          </p:nvPr>
        </p:nvGraphicFramePr>
        <p:xfrm>
          <a:off x="395536" y="5733256"/>
          <a:ext cx="8568953" cy="381000"/>
        </p:xfrm>
        <a:graphic>
          <a:graphicData uri="http://schemas.openxmlformats.org/drawingml/2006/table">
            <a:tbl>
              <a:tblPr firstRow="1" firstCol="1" bandRow="1"/>
              <a:tblGrid>
                <a:gridCol w="1136050"/>
                <a:gridCol w="842728"/>
                <a:gridCol w="885410"/>
                <a:gridCol w="1264094"/>
                <a:gridCol w="4440671"/>
              </a:tblGrid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RECDAT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Date/Time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10-22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ISO 8601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Date and time of observation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SORDAT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Date/Time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10-22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ISO 8601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Date and time of validity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9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430"/>
            <a:ext cx="8229600" cy="778098"/>
          </a:xfrm>
        </p:spPr>
        <p:txBody>
          <a:bodyPr/>
          <a:lstStyle/>
          <a:p>
            <a:r>
              <a:rPr lang="en-US" dirty="0" smtClean="0"/>
              <a:t>Ice Objects Catalogue, version 5.2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54897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Polygone</a:t>
            </a:r>
            <a:r>
              <a:rPr lang="en-US" sz="2400" b="1" dirty="0" smtClean="0">
                <a:solidFill>
                  <a:srgbClr val="FF0000"/>
                </a:solidFill>
              </a:rPr>
              <a:t> class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BRGARE </a:t>
            </a:r>
            <a:r>
              <a:rPr lang="en-US" sz="2400" dirty="0" smtClean="0"/>
              <a:t> 	iceberg area</a:t>
            </a:r>
            <a:r>
              <a:rPr lang="en-US" sz="1800" dirty="0" smtClean="0"/>
              <a:t>					In SIGRID-3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POLY_TYPE							</a:t>
            </a:r>
            <a:r>
              <a:rPr lang="en-US" sz="1800" b="1" dirty="0" smtClean="0"/>
              <a:t>I / </a:t>
            </a:r>
            <a:r>
              <a:rPr lang="en-US" sz="1800" dirty="0" smtClean="0"/>
              <a:t>.</a:t>
            </a:r>
            <a:r>
              <a:rPr lang="en-US" sz="1800" dirty="0" err="1" smtClean="0"/>
              <a:t>pl_x.shp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CA" sz="1800" u="sng" dirty="0" smtClean="0"/>
              <a:t>Attributes: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NOBJNM	The </a:t>
            </a:r>
            <a:r>
              <a:rPr lang="en-US" sz="1800" dirty="0"/>
              <a:t>individual name of an object in 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OBJNAM	The </a:t>
            </a:r>
            <a:r>
              <a:rPr lang="en-US" sz="1800" dirty="0"/>
              <a:t>individual name of an object in </a:t>
            </a:r>
            <a:r>
              <a:rPr lang="en-US" sz="1800" dirty="0" smtClean="0"/>
              <a:t>English	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INFORM	Information </a:t>
            </a:r>
            <a:r>
              <a:rPr lang="en-US" sz="1800" dirty="0"/>
              <a:t>– </a:t>
            </a:r>
            <a:r>
              <a:rPr lang="en-US" sz="1800" dirty="0" smtClean="0"/>
              <a:t>textual </a:t>
            </a:r>
            <a:r>
              <a:rPr lang="en-US" sz="1800" dirty="0"/>
              <a:t>information about an </a:t>
            </a:r>
            <a:r>
              <a:rPr lang="en-US" sz="1800" dirty="0" smtClean="0"/>
              <a:t>object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/>
              <a:t>NINFORM: </a:t>
            </a:r>
            <a:r>
              <a:rPr lang="en-US" sz="1800" dirty="0" smtClean="0"/>
              <a:t>	Information </a:t>
            </a:r>
            <a:r>
              <a:rPr lang="en-US" sz="1800" dirty="0"/>
              <a:t>–  </a:t>
            </a:r>
            <a:r>
              <a:rPr lang="en-US" sz="1800" dirty="0" smtClean="0"/>
              <a:t>…same in </a:t>
            </a:r>
            <a:r>
              <a:rPr lang="en-US" sz="1800" dirty="0"/>
              <a:t>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	</a:t>
            </a:r>
            <a:r>
              <a:rPr lang="en-US" sz="1800" b="1" dirty="0" smtClean="0"/>
              <a:t>no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1800" dirty="0" smtClean="0"/>
              <a:t>….</a:t>
            </a:r>
            <a:endParaRPr lang="fr-CA" sz="1800" dirty="0" smtClean="0"/>
          </a:p>
          <a:p>
            <a:pPr>
              <a:spcBef>
                <a:spcPts val="0"/>
              </a:spcBef>
            </a:pPr>
            <a:r>
              <a:rPr lang="fr-CA" sz="1800" dirty="0" smtClean="0"/>
              <a:t>ICEBNM 	</a:t>
            </a:r>
            <a:r>
              <a:rPr lang="en-US" sz="1800" dirty="0" smtClean="0"/>
              <a:t>Number </a:t>
            </a:r>
            <a:r>
              <a:rPr lang="en-US" sz="1800" dirty="0"/>
              <a:t>of Icebergs in </a:t>
            </a:r>
            <a:r>
              <a:rPr lang="en-US" sz="1800" dirty="0" smtClean="0"/>
              <a:t>Area		integer		yes</a:t>
            </a:r>
            <a:endParaRPr lang="fr-CA" sz="1800" dirty="0" smtClean="0"/>
          </a:p>
          <a:p>
            <a:pPr>
              <a:spcBef>
                <a:spcPts val="0"/>
              </a:spcBef>
            </a:pPr>
            <a:r>
              <a:rPr lang="fr-CA" sz="1800" dirty="0" smtClean="0"/>
              <a:t>ICEBSZ	Iceberg size			enumerated	BL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ICEDDR	Ice drift direction			enumerated	yes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ICEDSP	Ice drift speed			floating		yes</a:t>
            </a:r>
          </a:p>
          <a:p>
            <a:pPr>
              <a:spcBef>
                <a:spcPts val="0"/>
              </a:spcBef>
            </a:pPr>
            <a:r>
              <a:rPr lang="fr-CA" sz="1800" b="1" dirty="0" smtClean="0">
                <a:solidFill>
                  <a:srgbClr val="FF0000"/>
                </a:solidFill>
              </a:rPr>
              <a:t>IA_OBN</a:t>
            </a:r>
            <a:r>
              <a:rPr lang="fr-CA" sz="1800" dirty="0" smtClean="0"/>
              <a:t> 	Number of ice objects	   Integer/enumerated	BN</a:t>
            </a:r>
          </a:p>
          <a:p>
            <a:pPr>
              <a:spcBef>
                <a:spcPts val="0"/>
              </a:spcBef>
            </a:pPr>
            <a:r>
              <a:rPr lang="fr-CA" sz="1800" b="1" dirty="0" smtClean="0">
                <a:solidFill>
                  <a:srgbClr val="FF0000"/>
                </a:solidFill>
              </a:rPr>
              <a:t>IA_BCN</a:t>
            </a:r>
            <a:r>
              <a:rPr lang="fr-CA" sz="1800" dirty="0" smtClean="0"/>
              <a:t>	Iceberg concentration		enumerated	</a:t>
            </a:r>
            <a:r>
              <a:rPr lang="fr-CA" sz="1800" b="1" dirty="0" smtClean="0"/>
              <a:t>no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IA_BFM	Prevailing iceberg form		enumerated	BL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IA_BUH	</a:t>
            </a:r>
            <a:r>
              <a:rPr lang="en-CA" sz="1800" dirty="0"/>
              <a:t>Maximum Height of Above Water </a:t>
            </a:r>
            <a:r>
              <a:rPr lang="en-CA" sz="1800" dirty="0" smtClean="0"/>
              <a:t>	integer		yes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CA" sz="1800" dirty="0"/>
              <a:t>	</a:t>
            </a:r>
            <a:r>
              <a:rPr lang="en-CA" sz="1800" dirty="0" smtClean="0"/>
              <a:t>	Part </a:t>
            </a:r>
            <a:r>
              <a:rPr lang="en-CA" sz="1800" dirty="0"/>
              <a:t>(</a:t>
            </a:r>
            <a:r>
              <a:rPr lang="en-CA" sz="1800" dirty="0" smtClean="0"/>
              <a:t>iceberg/grounded hummock)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629690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b="1" dirty="0" smtClean="0"/>
              <a:t>Proposal: 	add OBJNAM, INFORM, IA_BCN to SIGRID-3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590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979468"/>
            <a:ext cx="864096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1" i="1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nBnB</a:t>
            </a:r>
            <a:r>
              <a:rPr kumimoji="0" lang="en-CA" altLang="ru-RU" sz="16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			Number of icebergs within the area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1" i="1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nGnG</a:t>
            </a:r>
            <a:r>
              <a:rPr kumimoji="0" lang="en-CA" altLang="ru-RU" sz="16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			Number of growlers and </a:t>
            </a:r>
            <a:r>
              <a:rPr kumimoji="0" lang="en-CA" altLang="ru-RU" sz="1600" b="1" i="1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bergy</a:t>
            </a:r>
            <a:r>
              <a:rPr kumimoji="0" lang="en-CA" altLang="ru-RU" sz="16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 bits within the area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eaLnBrk="0" hangingPunct="0"/>
            <a:endParaRPr kumimoji="0" lang="en-CA" altLang="ru-RU" sz="16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+mj-lt"/>
              <a:ea typeface="Times New Roman" pitchFamily="18" charset="0"/>
            </a:endParaRPr>
          </a:p>
          <a:p>
            <a:pPr lvl="0" eaLnBrk="0" hangingPunct="0"/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Code	Figure	Code	figure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00		None 	15 	15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01		1 	16 	16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02		2 	17 	17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03		3 	18 	18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04		4 	19 	19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05 		5 	20 	1– 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06 		6 	21 	10– 19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07 		7 	22 	20– 29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08 		8 	23 	30– 39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09 		9 	24 	40– 49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10 		10 	25 	50– 99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11 		11 	26 	100– 199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12 		12 	27 	200– 499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13 		13 	28 	500 or more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14 		14 	99 	No indication because counting has been impossible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N o t e s 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(1) If the exact number, 1 to 19, is known, code figures 01 to 19 shall be used.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(2) If the number is more than 19, or if the exact number can only be estimated, code figures 20 to 28 shall be used.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(3) Code figure 99 shall only be used when it is absolutely impossible to make a reasonable estimate of the number</a:t>
            </a:r>
            <a:r>
              <a:rPr kumimoji="0" lang="en-CA" altLang="ru-RU" sz="1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37913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b="1" dirty="0" smtClean="0"/>
              <a:t>Ice Attribute:		</a:t>
            </a:r>
            <a:r>
              <a:rPr lang="fr-CA" sz="2400" b="1" dirty="0" smtClean="0">
                <a:solidFill>
                  <a:srgbClr val="FF0000"/>
                </a:solidFill>
              </a:rPr>
              <a:t>Number </a:t>
            </a:r>
            <a:r>
              <a:rPr lang="fr-CA" sz="2400" b="1" dirty="0">
                <a:solidFill>
                  <a:srgbClr val="FF0000"/>
                </a:solidFill>
              </a:rPr>
              <a:t>of ice </a:t>
            </a:r>
            <a:r>
              <a:rPr lang="fr-CA" sz="2400" b="1" dirty="0" smtClean="0">
                <a:solidFill>
                  <a:srgbClr val="FF0000"/>
                </a:solidFill>
              </a:rPr>
              <a:t>objects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en-CA" sz="2400" dirty="0" smtClean="0"/>
              <a:t>Acronym:		</a:t>
            </a:r>
            <a:r>
              <a:rPr lang="en-CA" sz="2400" b="1" dirty="0" smtClean="0">
                <a:solidFill>
                  <a:srgbClr val="FF0000"/>
                </a:solidFill>
              </a:rPr>
              <a:t>IA_OBN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1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69890"/>
            <a:ext cx="54726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b="1" dirty="0"/>
              <a:t>Ice Attribute:	</a:t>
            </a:r>
            <a:r>
              <a:rPr lang="en-CA" sz="2400" b="1" dirty="0">
                <a:solidFill>
                  <a:srgbClr val="FF0000"/>
                </a:solidFill>
              </a:rPr>
              <a:t>Iceberg Concentration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en-CA" sz="2400" dirty="0"/>
              <a:t>Acronym:	</a:t>
            </a:r>
            <a:r>
              <a:rPr lang="en-CA" sz="2400" b="1" dirty="0">
                <a:solidFill>
                  <a:srgbClr val="FF0000"/>
                </a:solidFill>
              </a:rPr>
              <a:t>IA_BCN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en-CA" dirty="0"/>
              <a:t>Code:	30353</a:t>
            </a:r>
            <a:endParaRPr lang="ru-RU" dirty="0"/>
          </a:p>
          <a:p>
            <a:r>
              <a:rPr lang="en-CA" dirty="0"/>
              <a:t>Attribute Type:	Enumerated</a:t>
            </a:r>
            <a:endParaRPr lang="ru-RU" dirty="0"/>
          </a:p>
          <a:p>
            <a:r>
              <a:rPr lang="en-US" dirty="0"/>
              <a:t>Expected Input:</a:t>
            </a:r>
            <a:endParaRPr lang="ru-RU" dirty="0"/>
          </a:p>
          <a:p>
            <a:r>
              <a:rPr lang="en-US" dirty="0"/>
              <a:t>ID	Meaning</a:t>
            </a:r>
            <a:endParaRPr lang="ru-RU" dirty="0"/>
          </a:p>
          <a:p>
            <a:r>
              <a:rPr lang="en-US" dirty="0"/>
              <a:t>10	&gt;45 nm between bergs</a:t>
            </a:r>
            <a:endParaRPr lang="ru-RU" dirty="0"/>
          </a:p>
          <a:p>
            <a:r>
              <a:rPr lang="en-US" dirty="0"/>
              <a:t>12	&gt;15 nm between bergs</a:t>
            </a:r>
            <a:endParaRPr lang="ru-RU" dirty="0"/>
          </a:p>
          <a:p>
            <a:r>
              <a:rPr lang="en-US" dirty="0"/>
              <a:t>20	15 - 44 nm between bergs</a:t>
            </a:r>
            <a:endParaRPr lang="ru-RU" dirty="0"/>
          </a:p>
          <a:p>
            <a:r>
              <a:rPr lang="en-US" dirty="0"/>
              <a:t>23	10 - 44 nm between bergs</a:t>
            </a:r>
            <a:endParaRPr lang="ru-RU" dirty="0"/>
          </a:p>
          <a:p>
            <a:r>
              <a:rPr lang="en-US" dirty="0"/>
              <a:t>30	10 - 14 nm between bergs</a:t>
            </a:r>
            <a:endParaRPr lang="ru-RU" dirty="0"/>
          </a:p>
          <a:p>
            <a:r>
              <a:rPr lang="en-US" dirty="0"/>
              <a:t>34	7 - 14 nm between bergs</a:t>
            </a:r>
            <a:endParaRPr lang="ru-RU" dirty="0"/>
          </a:p>
          <a:p>
            <a:r>
              <a:rPr lang="en-US" dirty="0"/>
              <a:t>40	7 - 10 nm between bergs</a:t>
            </a:r>
            <a:endParaRPr lang="ru-RU" dirty="0"/>
          </a:p>
          <a:p>
            <a:r>
              <a:rPr lang="en-US" dirty="0"/>
              <a:t>45	5 - 10 nm between bergs</a:t>
            </a:r>
            <a:endParaRPr lang="ru-RU" dirty="0"/>
          </a:p>
          <a:p>
            <a:r>
              <a:rPr lang="en-US" dirty="0"/>
              <a:t>50	5 - 6 nm between </a:t>
            </a:r>
            <a:r>
              <a:rPr lang="en-US" dirty="0" smtClean="0"/>
              <a:t>bergs</a:t>
            </a:r>
          </a:p>
          <a:p>
            <a:r>
              <a:rPr lang="en-US" dirty="0" smtClean="0"/>
              <a:t>56	3 - 6 nm between bergs</a:t>
            </a: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306630" y="2204864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60</a:t>
            </a:r>
            <a:r>
              <a:rPr lang="en-US" dirty="0"/>
              <a:t>	3 - 4 nm between bergs</a:t>
            </a:r>
            <a:endParaRPr lang="ru-RU" dirty="0"/>
          </a:p>
          <a:p>
            <a:r>
              <a:rPr lang="en-US" dirty="0"/>
              <a:t>67	1 - 4 nm between bergs</a:t>
            </a:r>
            <a:endParaRPr lang="ru-RU" dirty="0"/>
          </a:p>
          <a:p>
            <a:r>
              <a:rPr lang="en-US" dirty="0"/>
              <a:t>70	1 - 2 nm between bergs</a:t>
            </a:r>
            <a:endParaRPr lang="ru-RU" dirty="0"/>
          </a:p>
          <a:p>
            <a:r>
              <a:rPr lang="en-US" dirty="0"/>
              <a:t>78	0.5 - 2.0 nm between bergs</a:t>
            </a:r>
            <a:endParaRPr lang="ru-RU" dirty="0"/>
          </a:p>
          <a:p>
            <a:r>
              <a:rPr lang="en-US" dirty="0"/>
              <a:t>80	0.5 - 1.0 nm between bergs</a:t>
            </a:r>
            <a:endParaRPr lang="ru-RU" dirty="0"/>
          </a:p>
          <a:p>
            <a:r>
              <a:rPr lang="en-US" dirty="0"/>
              <a:t>89	&lt;1.0 nm between bergs</a:t>
            </a:r>
            <a:endParaRPr lang="ru-RU" dirty="0"/>
          </a:p>
          <a:p>
            <a:r>
              <a:rPr lang="en-US" dirty="0"/>
              <a:t>90	&lt;0.5 nm between bergs</a:t>
            </a:r>
            <a:endParaRPr lang="ru-RU" dirty="0"/>
          </a:p>
          <a:p>
            <a:r>
              <a:rPr lang="en-US" dirty="0"/>
              <a:t>98	No Icebergs</a:t>
            </a:r>
            <a:endParaRPr lang="ru-RU" dirty="0"/>
          </a:p>
          <a:p>
            <a:r>
              <a:rPr lang="en-US" dirty="0"/>
              <a:t>99	Undetermined/Unknown</a:t>
            </a:r>
            <a:endParaRPr lang="ru-RU" dirty="0"/>
          </a:p>
          <a:p>
            <a:r>
              <a:rPr lang="en-US" dirty="0"/>
              <a:t>Definitions:	IA_BCN specifies the total concentration of icebergs in an area.</a:t>
            </a:r>
            <a:endParaRPr lang="ru-RU" dirty="0"/>
          </a:p>
          <a:p>
            <a:r>
              <a:rPr lang="en-US" dirty="0"/>
              <a:t>References:	“Manual on conducting ice air reconnaissance”	</a:t>
            </a:r>
            <a:endParaRPr lang="ru-RU" dirty="0"/>
          </a:p>
          <a:p>
            <a:r>
              <a:rPr lang="en-US" dirty="0"/>
              <a:t>Distinction:	ICEBNM</a:t>
            </a:r>
            <a:endParaRPr lang="ru-RU" dirty="0"/>
          </a:p>
          <a:p>
            <a:r>
              <a:rPr lang="en-US" dirty="0"/>
              <a:t>Remarks:	An alternative to </a:t>
            </a:r>
            <a:r>
              <a:rPr lang="en-US" dirty="0" smtClean="0"/>
              <a:t>ICEBNM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1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430"/>
            <a:ext cx="8229600" cy="778098"/>
          </a:xfrm>
        </p:spPr>
        <p:txBody>
          <a:bodyPr/>
          <a:lstStyle/>
          <a:p>
            <a:r>
              <a:rPr lang="en-US" dirty="0" smtClean="0"/>
              <a:t>Ice Objects Catalogue, version 5.2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54897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Line class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BRGLNE </a:t>
            </a:r>
            <a:r>
              <a:rPr lang="en-US" sz="2400" dirty="0" smtClean="0"/>
              <a:t> 	iceberg limit</a:t>
            </a:r>
            <a:r>
              <a:rPr lang="en-US" sz="1800" dirty="0" smtClean="0"/>
              <a:t>					In SIGRID-3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LINE_TYPE						</a:t>
            </a:r>
            <a:r>
              <a:rPr lang="en-US" sz="1800" b="1" dirty="0" smtClean="0"/>
              <a:t>BRGLNE / </a:t>
            </a:r>
            <a:r>
              <a:rPr lang="en-US" sz="1800" dirty="0" smtClean="0"/>
              <a:t>.</a:t>
            </a:r>
            <a:r>
              <a:rPr lang="en-US" sz="1800" dirty="0" err="1" smtClean="0"/>
              <a:t>ln_x.shp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CA" sz="1800" u="sng" dirty="0" smtClean="0"/>
              <a:t>Attributes: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NOBJNM	The </a:t>
            </a:r>
            <a:r>
              <a:rPr lang="en-US" sz="1800" dirty="0"/>
              <a:t>individual name of an object in 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OBJNAM	The </a:t>
            </a:r>
            <a:r>
              <a:rPr lang="en-US" sz="1800" dirty="0"/>
              <a:t>individual name of an object in </a:t>
            </a:r>
            <a:r>
              <a:rPr lang="en-US" sz="1800" dirty="0" smtClean="0"/>
              <a:t>English	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INFORM	Information </a:t>
            </a:r>
            <a:r>
              <a:rPr lang="en-US" sz="1800" dirty="0"/>
              <a:t>– </a:t>
            </a:r>
            <a:r>
              <a:rPr lang="en-US" sz="1800" dirty="0" smtClean="0"/>
              <a:t>textual </a:t>
            </a:r>
            <a:r>
              <a:rPr lang="en-US" sz="1800" dirty="0"/>
              <a:t>information about an </a:t>
            </a:r>
            <a:r>
              <a:rPr lang="en-US" sz="1800" dirty="0" smtClean="0"/>
              <a:t>object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/>
              <a:t>NINFORM: </a:t>
            </a:r>
            <a:r>
              <a:rPr lang="en-US" sz="1800" dirty="0" smtClean="0"/>
              <a:t>	Information </a:t>
            </a:r>
            <a:r>
              <a:rPr lang="en-US" sz="1800" dirty="0"/>
              <a:t>–  </a:t>
            </a:r>
            <a:r>
              <a:rPr lang="en-US" sz="1800" dirty="0" smtClean="0"/>
              <a:t>…same in </a:t>
            </a:r>
            <a:r>
              <a:rPr lang="en-US" sz="1800" dirty="0"/>
              <a:t>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	</a:t>
            </a:r>
            <a:r>
              <a:rPr lang="en-US" sz="1800" b="1" dirty="0" smtClean="0"/>
              <a:t>no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1800" dirty="0" smtClean="0"/>
              <a:t>….</a:t>
            </a:r>
            <a:endParaRPr lang="fr-CA" sz="1800" dirty="0" smtClean="0"/>
          </a:p>
          <a:p>
            <a:pPr>
              <a:spcBef>
                <a:spcPts val="0"/>
              </a:spcBef>
            </a:pPr>
            <a:r>
              <a:rPr lang="fr-CA" sz="1800" dirty="0" smtClean="0"/>
              <a:t>IA_LOC 	</a:t>
            </a:r>
            <a:r>
              <a:rPr lang="en-US" sz="1800" dirty="0"/>
              <a:t>Location of ice relative to line </a:t>
            </a:r>
            <a:r>
              <a:rPr lang="en-US" sz="1800" dirty="0" smtClean="0"/>
              <a:t>feature	enumerated    yes/ICE_LOC</a:t>
            </a:r>
            <a:endParaRPr lang="fr-CA" sz="1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629690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b="1" dirty="0" smtClean="0"/>
              <a:t>Proposal: 	Do we need additional line classes 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282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430"/>
            <a:ext cx="8229600" cy="778098"/>
          </a:xfrm>
        </p:spPr>
        <p:txBody>
          <a:bodyPr/>
          <a:lstStyle/>
          <a:p>
            <a:r>
              <a:rPr lang="en-US" dirty="0" smtClean="0"/>
              <a:t>Ice Objects Catalogue, version 5.2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54897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Point class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ICEBRG </a:t>
            </a:r>
            <a:r>
              <a:rPr lang="en-US" sz="2800" dirty="0" smtClean="0"/>
              <a:t> 	iceberg</a:t>
            </a:r>
            <a:r>
              <a:rPr lang="en-US" sz="2000" dirty="0" smtClean="0"/>
              <a:t>	</a:t>
            </a:r>
            <a:r>
              <a:rPr lang="en-US" sz="1800" dirty="0" smtClean="0"/>
              <a:t>		 		In SIGRID-3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POINT_TYPE						</a:t>
            </a:r>
            <a:r>
              <a:rPr lang="en-US" sz="1800" b="1" dirty="0" smtClean="0"/>
              <a:t>ICEBRG/ </a:t>
            </a:r>
            <a:r>
              <a:rPr lang="en-US" sz="1800" dirty="0" smtClean="0"/>
              <a:t>.</a:t>
            </a:r>
            <a:r>
              <a:rPr lang="en-US" sz="1800" dirty="0" err="1" smtClean="0"/>
              <a:t>pt_x.shp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CA" sz="1800" u="sng" dirty="0" smtClean="0"/>
              <a:t>Attributes: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NOBJNM	The </a:t>
            </a:r>
            <a:r>
              <a:rPr lang="en-US" sz="1800" dirty="0"/>
              <a:t>individual name of an object in 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no</a:t>
            </a:r>
            <a:endParaRPr lang="ru-RU" sz="18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OBJNAM	The </a:t>
            </a:r>
            <a:r>
              <a:rPr lang="en-US" sz="1800" dirty="0"/>
              <a:t>individual name of an object in </a:t>
            </a:r>
            <a:r>
              <a:rPr lang="en-US" sz="1800" dirty="0" smtClean="0"/>
              <a:t>English		no</a:t>
            </a:r>
            <a:endParaRPr lang="ru-RU" sz="18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INFORM	Information </a:t>
            </a:r>
            <a:r>
              <a:rPr lang="en-US" sz="1800" dirty="0"/>
              <a:t>– </a:t>
            </a:r>
            <a:r>
              <a:rPr lang="en-US" sz="1800" dirty="0" smtClean="0"/>
              <a:t>textual </a:t>
            </a:r>
            <a:r>
              <a:rPr lang="en-US" sz="1800" dirty="0"/>
              <a:t>information about an </a:t>
            </a:r>
            <a:r>
              <a:rPr lang="en-US" sz="1800" dirty="0" smtClean="0"/>
              <a:t>object	no</a:t>
            </a:r>
            <a:endParaRPr lang="ru-RU" sz="1800" dirty="0"/>
          </a:p>
          <a:p>
            <a:pPr>
              <a:spcBef>
                <a:spcPts val="0"/>
              </a:spcBef>
            </a:pPr>
            <a:r>
              <a:rPr lang="en-US" sz="1800" dirty="0"/>
              <a:t>NINFORM: </a:t>
            </a:r>
            <a:r>
              <a:rPr lang="en-US" sz="1800" dirty="0" smtClean="0"/>
              <a:t>	Information </a:t>
            </a:r>
            <a:r>
              <a:rPr lang="en-US" sz="1800" dirty="0"/>
              <a:t>–  </a:t>
            </a:r>
            <a:r>
              <a:rPr lang="en-US" sz="1800" dirty="0" smtClean="0"/>
              <a:t>…same in </a:t>
            </a:r>
            <a:r>
              <a:rPr lang="en-US" sz="1800" dirty="0"/>
              <a:t>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	no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1800" dirty="0" smtClean="0"/>
              <a:t>….</a:t>
            </a:r>
            <a:endParaRPr lang="fr-CA" sz="1800" dirty="0" smtClean="0"/>
          </a:p>
          <a:p>
            <a:pPr>
              <a:spcBef>
                <a:spcPts val="0"/>
              </a:spcBef>
            </a:pPr>
            <a:r>
              <a:rPr lang="fr-CA" sz="1800" dirty="0" smtClean="0"/>
              <a:t>ICEBSZ	Iceberg size			enumerated	BL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ICEDDR	Ice drift direction			enumerated	yes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ICEDSP	Ice drift speed			floating		yes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IA_OBN 	Number of ice objects		Integer		yes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IA_BFM	Prevailing iceberg form		enumerated	BL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IA_BUH	</a:t>
            </a:r>
            <a:r>
              <a:rPr lang="en-CA" sz="1800" dirty="0"/>
              <a:t>Maximum Height of Above Water </a:t>
            </a:r>
            <a:r>
              <a:rPr lang="en-CA" sz="1800" dirty="0" smtClean="0"/>
              <a:t>	integer		yes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CA" sz="1800" dirty="0"/>
              <a:t>	</a:t>
            </a:r>
            <a:r>
              <a:rPr lang="en-CA" sz="1800" dirty="0" smtClean="0"/>
              <a:t>	Part </a:t>
            </a:r>
            <a:r>
              <a:rPr lang="en-CA" sz="1800" dirty="0"/>
              <a:t>(</a:t>
            </a:r>
            <a:r>
              <a:rPr lang="en-CA" sz="1800" dirty="0" smtClean="0"/>
              <a:t>iceberg/grounded hummock)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CA" sz="1800" b="1" u="sng" dirty="0" smtClean="0">
                <a:solidFill>
                  <a:srgbClr val="FF0000"/>
                </a:solidFill>
              </a:rPr>
              <a:t>Consider</a:t>
            </a:r>
            <a:r>
              <a:rPr lang="en-CA" sz="1800" b="1" dirty="0" smtClean="0">
                <a:solidFill>
                  <a:srgbClr val="FF0000"/>
                </a:solidFill>
              </a:rPr>
              <a:t>:</a:t>
            </a:r>
          </a:p>
          <a:p>
            <a:pPr indent="-285750">
              <a:spcBef>
                <a:spcPts val="0"/>
              </a:spcBef>
            </a:pPr>
            <a:r>
              <a:rPr lang="en-CA" sz="1800" b="1" dirty="0" smtClean="0">
                <a:solidFill>
                  <a:srgbClr val="FF0000"/>
                </a:solidFill>
              </a:rPr>
              <a:t>IA_BLN	Maximum Length of iceberg, meters	integer</a:t>
            </a:r>
          </a:p>
          <a:p>
            <a:pPr indent="-285750">
              <a:spcBef>
                <a:spcPts val="0"/>
              </a:spcBef>
            </a:pPr>
            <a:r>
              <a:rPr lang="en-CA" sz="1800" b="1" dirty="0" smtClean="0">
                <a:solidFill>
                  <a:srgbClr val="FF0000"/>
                </a:solidFill>
              </a:rPr>
              <a:t>IA_BWD	Maximum Width of Iceberg, meters	integer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629690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b="1" dirty="0" smtClean="0"/>
              <a:t>Proposal: 	add IA_BLN, IA_BWD to IOC and SIGRID-3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036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WMO Sea Ice Nomenclature, vol. III</a:t>
            </a:r>
            <a:br>
              <a:rPr lang="en-US" dirty="0" smtClean="0"/>
            </a:br>
            <a:r>
              <a:rPr lang="en-US" sz="3600" dirty="0" smtClean="0"/>
              <a:t>(other concerned docs </a:t>
            </a:r>
            <a:r>
              <a:rPr lang="en-US" sz="3600" dirty="0" err="1" smtClean="0"/>
              <a:t>Colour</a:t>
            </a:r>
            <a:r>
              <a:rPr lang="en-US" sz="3600" dirty="0" smtClean="0"/>
              <a:t> standard, S-411 presentation schema)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903" y="1988659"/>
            <a:ext cx="3112839" cy="293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111" y="5008474"/>
            <a:ext cx="3816424" cy="161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269732" y="1628800"/>
            <a:ext cx="891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S-411</a:t>
            </a:r>
            <a:endParaRPr lang="en-US" sz="2400" b="1" dirty="0"/>
          </a:p>
        </p:txBody>
      </p:sp>
      <p:pic>
        <p:nvPicPr>
          <p:cNvPr id="3176" name="Picture 1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91957"/>
            <a:ext cx="5090664" cy="3174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" name="Прямоугольник 109"/>
          <p:cNvSpPr/>
          <p:nvPr/>
        </p:nvSpPr>
        <p:spPr>
          <a:xfrm>
            <a:off x="755576" y="1671191"/>
            <a:ext cx="2299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WMO SIN, </a:t>
            </a:r>
            <a:r>
              <a:rPr lang="en-US" sz="2400" b="1" dirty="0" err="1" smtClean="0"/>
              <a:t>vol.III</a:t>
            </a:r>
            <a:endParaRPr lang="en-US" sz="2400" b="1" dirty="0"/>
          </a:p>
        </p:txBody>
      </p:sp>
      <p:pic>
        <p:nvPicPr>
          <p:cNvPr id="3177" name="Picture 1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8925"/>
            <a:ext cx="456247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01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880</Words>
  <Application>Microsoft Office PowerPoint</Application>
  <PresentationFormat>Экран (4:3)</PresentationFormat>
  <Paragraphs>376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Proposals for icebergs additional codes and symbols for further consideration by JCOMM ETSI and IICWG sub-committee on icebergs</vt:lpstr>
      <vt:lpstr>What documents? </vt:lpstr>
      <vt:lpstr>Ice Objects Catalogue, version 5.2</vt:lpstr>
      <vt:lpstr>Ice Objects Catalogue, version 5.2</vt:lpstr>
      <vt:lpstr>Презентация PowerPoint</vt:lpstr>
      <vt:lpstr>Презентация PowerPoint</vt:lpstr>
      <vt:lpstr>Ice Objects Catalogue, version 5.2</vt:lpstr>
      <vt:lpstr>Ice Objects Catalogue, version 5.2</vt:lpstr>
      <vt:lpstr>WMO Sea Ice Nomenclature, vol. III (other concerned docs Colour standard, S-411 presentation schema)</vt:lpstr>
      <vt:lpstr>WMO Sea Ice Nomenclature, vol. III (other concerned docs Colour standard, S-411 presentation schema)</vt:lpstr>
      <vt:lpstr>Sample coding for the weekly US NIC antarctic tabular iceberg analysis</vt:lpstr>
      <vt:lpstr>Summary</vt:lpstr>
      <vt:lpstr>Презентация PowerPoint</vt:lpstr>
      <vt:lpstr>Презентация PowerPoint</vt:lpstr>
      <vt:lpstr>Презентация PowerPoint</vt:lpstr>
    </vt:vector>
  </TitlesOfParts>
  <Company>AARI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for icebergs additional codes and symbols</dc:title>
  <dc:creator>Vasily Smolyanitsky</dc:creator>
  <cp:lastModifiedBy>user</cp:lastModifiedBy>
  <cp:revision>31</cp:revision>
  <dcterms:created xsi:type="dcterms:W3CDTF">2016-05-17T06:17:12Z</dcterms:created>
  <dcterms:modified xsi:type="dcterms:W3CDTF">2016-05-26T10:52:19Z</dcterms:modified>
</cp:coreProperties>
</file>