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274876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54911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293567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3448287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1235815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996F9189-A906-44CF-8646-2401AFEF6682}" type="datetimeFigureOut">
              <a:rPr lang="en-US" smtClean="0"/>
              <a:t>5/20/2016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307039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996F9189-A906-44CF-8646-2401AFEF6682}" type="datetimeFigureOut">
              <a:rPr lang="en-US" smtClean="0"/>
              <a:t>5/20/2016</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120867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996F9189-A906-44CF-8646-2401AFEF6682}" type="datetimeFigureOut">
              <a:rPr lang="en-US" smtClean="0"/>
              <a:t>5/20/2016</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16479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6F9189-A906-44CF-8646-2401AFEF6682}" type="datetimeFigureOut">
              <a:rPr lang="en-US" smtClean="0"/>
              <a:t>5/20/2016</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357172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6F9189-A906-44CF-8646-2401AFEF6682}" type="datetimeFigureOut">
              <a:rPr lang="en-US" smtClean="0"/>
              <a:t>5/20/2016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3132794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6F9189-A906-44CF-8646-2401AFEF6682}" type="datetimeFigureOut">
              <a:rPr lang="en-US" smtClean="0"/>
              <a:t>5/20/2016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D7816F0-D597-43B2-9213-DF2EA265898B}" type="slidenum">
              <a:rPr lang="en-US" smtClean="0"/>
              <a:t>‹#›</a:t>
            </a:fld>
            <a:endParaRPr lang="en-US"/>
          </a:p>
        </p:txBody>
      </p:sp>
    </p:spTree>
    <p:extLst>
      <p:ext uri="{BB962C8B-B14F-4D97-AF65-F5344CB8AC3E}">
        <p14:creationId xmlns:p14="http://schemas.microsoft.com/office/powerpoint/2010/main" val="266529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F9189-A906-44CF-8646-2401AFEF6682}" type="datetimeFigureOut">
              <a:rPr lang="en-US" smtClean="0"/>
              <a:t>5/20/2016</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816F0-D597-43B2-9213-DF2EA265898B}" type="slidenum">
              <a:rPr lang="en-US" smtClean="0"/>
              <a:t>‹#›</a:t>
            </a:fld>
            <a:endParaRPr lang="en-US"/>
          </a:p>
        </p:txBody>
      </p:sp>
    </p:spTree>
    <p:extLst>
      <p:ext uri="{BB962C8B-B14F-4D97-AF65-F5344CB8AC3E}">
        <p14:creationId xmlns:p14="http://schemas.microsoft.com/office/powerpoint/2010/main" val="2328230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matthew.tyson@noaa.gov" TargetMode="External"/><Relationship Id="rId2" Type="http://schemas.openxmlformats.org/officeDocument/2006/relationships/hyperlink" Target="mailto:nic.cdo@noaa.gov" TargetMode="External"/><Relationship Id="rId1" Type="http://schemas.openxmlformats.org/officeDocument/2006/relationships/slideLayout" Target="../slideLayouts/slideLayout2.xml"/><Relationship Id="rId4" Type="http://schemas.openxmlformats.org/officeDocument/2006/relationships/hyperlink" Target="mailto:Christopher.readinger@noa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332657"/>
            <a:ext cx="7772400" cy="720080"/>
          </a:xfrm>
        </p:spPr>
        <p:txBody>
          <a:bodyPr>
            <a:normAutofit fontScale="90000"/>
          </a:bodyPr>
          <a:lstStyle/>
          <a:p>
            <a:r>
              <a:rPr lang="en-US" dirty="0" smtClean="0"/>
              <a:t>IAW-5 recommendations</a:t>
            </a:r>
            <a:endParaRPr lang="en-US" dirty="0"/>
          </a:p>
        </p:txBody>
      </p:sp>
      <p:sp>
        <p:nvSpPr>
          <p:cNvPr id="4" name="Прямоугольник 3"/>
          <p:cNvSpPr/>
          <p:nvPr/>
        </p:nvSpPr>
        <p:spPr>
          <a:xfrm>
            <a:off x="107504" y="1124744"/>
            <a:ext cx="8712968" cy="5601533"/>
          </a:xfrm>
          <a:prstGeom prst="rect">
            <a:avLst/>
          </a:prstGeom>
        </p:spPr>
        <p:txBody>
          <a:bodyPr wrap="square">
            <a:spAutoFit/>
          </a:bodyPr>
          <a:lstStyle/>
          <a:p>
            <a:r>
              <a:rPr lang="en-US" sz="2000" b="1" u="sng" dirty="0"/>
              <a:t>Day 1</a:t>
            </a:r>
            <a:endParaRPr lang="ru-RU" sz="2000" dirty="0"/>
          </a:p>
          <a:p>
            <a:r>
              <a:rPr lang="en-US" dirty="0"/>
              <a:t> </a:t>
            </a:r>
            <a:endParaRPr lang="en-US" dirty="0" smtClean="0"/>
          </a:p>
          <a:p>
            <a:pPr algn="just"/>
            <a:r>
              <a:rPr lang="en-US" sz="2000" dirty="0" smtClean="0"/>
              <a:t>1.1 Clarify </a:t>
            </a:r>
            <a:r>
              <a:rPr lang="en-US" sz="2000" dirty="0"/>
              <a:t>wording in </a:t>
            </a:r>
            <a:r>
              <a:rPr lang="en-US" sz="2000" dirty="0" smtClean="0"/>
              <a:t>SIGRID-3.3 </a:t>
            </a:r>
            <a:r>
              <a:rPr lang="en-US" sz="2000" dirty="0"/>
              <a:t>concerning using/mixing ‘simplified’/’’extended’ identifiers</a:t>
            </a:r>
            <a:endParaRPr lang="ru-RU" sz="2000" dirty="0"/>
          </a:p>
          <a:p>
            <a:pPr algn="just"/>
            <a:r>
              <a:rPr lang="en-US" sz="2000" dirty="0"/>
              <a:t>1.2 Proceed with </a:t>
            </a:r>
            <a:r>
              <a:rPr lang="en-US" sz="2000" dirty="0" err="1"/>
              <a:t>Bifrost</a:t>
            </a:r>
            <a:r>
              <a:rPr lang="en-US" sz="2000" dirty="0"/>
              <a:t> collaboratively with national ice services</a:t>
            </a:r>
            <a:endParaRPr lang="ru-RU" sz="2000" dirty="0"/>
          </a:p>
          <a:p>
            <a:pPr algn="just"/>
            <a:r>
              <a:rPr lang="en-US" sz="2000" dirty="0"/>
              <a:t>1.3 Consider single JCOMM / WMO </a:t>
            </a:r>
            <a:r>
              <a:rPr lang="en-US" sz="2000" dirty="0" smtClean="0"/>
              <a:t>/ IHO depository </a:t>
            </a:r>
            <a:r>
              <a:rPr lang="en-US" sz="2000" dirty="0"/>
              <a:t>for all sea ice </a:t>
            </a:r>
            <a:r>
              <a:rPr lang="en-US" sz="2000" dirty="0" err="1"/>
              <a:t>symbology</a:t>
            </a:r>
            <a:endParaRPr lang="ru-RU" sz="2000" dirty="0"/>
          </a:p>
          <a:p>
            <a:pPr algn="just"/>
            <a:r>
              <a:rPr lang="en-US" sz="2000" dirty="0"/>
              <a:t>1.4 Consider / develop best practice observation system (using </a:t>
            </a:r>
            <a:r>
              <a:rPr lang="en-US" sz="2000" dirty="0" err="1"/>
              <a:t>ASPeCT</a:t>
            </a:r>
            <a:r>
              <a:rPr lang="en-US" sz="2000" dirty="0"/>
              <a:t>, </a:t>
            </a:r>
            <a:r>
              <a:rPr lang="en-US" sz="2000" dirty="0" err="1"/>
              <a:t>Argentian</a:t>
            </a:r>
            <a:r>
              <a:rPr lang="en-US" sz="2000" dirty="0"/>
              <a:t>) </a:t>
            </a:r>
            <a:endParaRPr lang="ru-RU" sz="2000" dirty="0"/>
          </a:p>
          <a:p>
            <a:pPr algn="just"/>
            <a:r>
              <a:rPr lang="en-US" sz="2000" dirty="0"/>
              <a:t>1.5 Proceed with developing criteria for Ice Services certification and ice services quality control </a:t>
            </a:r>
            <a:endParaRPr lang="ru-RU" sz="2000" dirty="0"/>
          </a:p>
          <a:p>
            <a:r>
              <a:rPr lang="en-US" sz="2000" dirty="0"/>
              <a:t> </a:t>
            </a:r>
            <a:endParaRPr lang="ru-RU" sz="2000" dirty="0"/>
          </a:p>
          <a:p>
            <a:r>
              <a:rPr lang="en-US" sz="2000" b="1" u="sng" dirty="0"/>
              <a:t>Day </a:t>
            </a:r>
            <a:r>
              <a:rPr lang="en-US" sz="2000" b="1" u="sng" dirty="0" smtClean="0"/>
              <a:t>2</a:t>
            </a:r>
            <a:endParaRPr lang="en-US" sz="2000" dirty="0" smtClean="0"/>
          </a:p>
          <a:p>
            <a:r>
              <a:rPr lang="en-US" sz="2000" dirty="0" smtClean="0"/>
              <a:t>2.1 </a:t>
            </a:r>
            <a:r>
              <a:rPr lang="en-US" sz="2000" dirty="0"/>
              <a:t>Develop feedback to </a:t>
            </a:r>
            <a:r>
              <a:rPr lang="en-US" sz="2000" dirty="0" smtClean="0"/>
              <a:t>SCAR, IHO and GEBCO on updates of Antarctic coastline and shelf (as a result of collaborative project on Antarctic analysis)</a:t>
            </a:r>
            <a:endParaRPr lang="ru-RU" sz="2000" dirty="0"/>
          </a:p>
          <a:p>
            <a:r>
              <a:rPr lang="en-US" sz="2000" dirty="0"/>
              <a:t>2.2 Agree on proposals for additions to iceberg coding, proceed with the draft within the IICWG Sub-</a:t>
            </a:r>
            <a:r>
              <a:rPr lang="en-US" sz="2000" dirty="0" err="1"/>
              <a:t>Committes</a:t>
            </a:r>
            <a:r>
              <a:rPr lang="en-US" sz="2000" dirty="0"/>
              <a:t> with finalization by </a:t>
            </a:r>
            <a:r>
              <a:rPr lang="en-US" sz="2000" dirty="0" smtClean="0"/>
              <a:t>ETSI-6</a:t>
            </a:r>
          </a:p>
          <a:p>
            <a:endParaRPr lang="en-US" sz="2000" dirty="0"/>
          </a:p>
          <a:p>
            <a:r>
              <a:rPr lang="en-US" sz="2000" b="1" u="sng" dirty="0" smtClean="0"/>
              <a:t>Day 3</a:t>
            </a:r>
            <a:endParaRPr lang="en-US" sz="2000" dirty="0" smtClean="0"/>
          </a:p>
          <a:p>
            <a:r>
              <a:rPr lang="en-US" sz="2000" dirty="0" smtClean="0"/>
              <a:t>--------</a:t>
            </a:r>
            <a:endParaRPr lang="ru-RU" sz="2000" dirty="0"/>
          </a:p>
        </p:txBody>
      </p:sp>
    </p:spTree>
    <p:extLst>
      <p:ext uri="{BB962C8B-B14F-4D97-AF65-F5344CB8AC3E}">
        <p14:creationId xmlns:p14="http://schemas.microsoft.com/office/powerpoint/2010/main" val="3068977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964488" cy="5109091"/>
          </a:xfrm>
          <a:prstGeom prst="rect">
            <a:avLst/>
          </a:prstGeom>
        </p:spPr>
        <p:txBody>
          <a:bodyPr wrap="square">
            <a:spAutoFit/>
          </a:bodyPr>
          <a:lstStyle/>
          <a:p>
            <a:r>
              <a:rPr lang="en-US" sz="2000" b="1" u="sng" dirty="0"/>
              <a:t>Day 4</a:t>
            </a:r>
            <a:endParaRPr lang="ru-RU" sz="2000" dirty="0"/>
          </a:p>
          <a:p>
            <a:r>
              <a:rPr lang="en-US" dirty="0" smtClean="0"/>
              <a:t>4.1 </a:t>
            </a:r>
            <a:r>
              <a:rPr lang="en-US" dirty="0"/>
              <a:t>Consent that developed rules for ice edge in </a:t>
            </a:r>
            <a:r>
              <a:rPr lang="en-US" dirty="0" err="1"/>
              <a:t>SafetyNET</a:t>
            </a:r>
            <a:r>
              <a:rPr lang="en-US" dirty="0"/>
              <a:t> are sufficient for the SO</a:t>
            </a:r>
            <a:endParaRPr lang="ru-RU" dirty="0"/>
          </a:p>
          <a:p>
            <a:r>
              <a:rPr lang="en-US" dirty="0"/>
              <a:t>4.2 for ETSI investigate influence of financial restrictions on amount of MSI in </a:t>
            </a:r>
            <a:r>
              <a:rPr lang="en-US" dirty="0" err="1"/>
              <a:t>SafetyNET</a:t>
            </a:r>
            <a:endParaRPr lang="ru-RU" dirty="0"/>
          </a:p>
          <a:p>
            <a:r>
              <a:rPr lang="en-US" dirty="0"/>
              <a:t>4.3 Following specifications for icebergs in GMDSS METAREA/NAVAREA </a:t>
            </a:r>
            <a:r>
              <a:rPr lang="en-US" dirty="0" err="1"/>
              <a:t>SafetyNET</a:t>
            </a:r>
            <a:r>
              <a:rPr lang="en-US" dirty="0"/>
              <a:t> are recommended following WMO-No.558 in effect rules and Argentina practices for NAVAREA</a:t>
            </a:r>
            <a:endParaRPr lang="ru-RU" dirty="0"/>
          </a:p>
          <a:p>
            <a:pPr marL="800100" lvl="1" indent="-342900">
              <a:buFont typeface="Wingdings" panose="05000000000000000000" pitchFamily="2" charset="2"/>
              <a:buChar char="q"/>
            </a:pPr>
            <a:r>
              <a:rPr lang="en-US" sz="1600" dirty="0" smtClean="0"/>
              <a:t>Information shall be duplicated in METAREA/NAVAREA exactly in the same manner and prepared by the specialized Service [national ice service]</a:t>
            </a:r>
          </a:p>
          <a:p>
            <a:pPr marL="800100" lvl="1" indent="-342900">
              <a:buFont typeface="Wingdings" panose="05000000000000000000" pitchFamily="2" charset="2"/>
              <a:buChar char="q"/>
            </a:pPr>
            <a:r>
              <a:rPr lang="en-US" sz="1600" dirty="0" smtClean="0"/>
              <a:t>Iceberg </a:t>
            </a:r>
            <a:r>
              <a:rPr lang="en-US" sz="1600" dirty="0"/>
              <a:t>analysis for </a:t>
            </a:r>
            <a:r>
              <a:rPr lang="en-US" sz="1600" dirty="0" err="1"/>
              <a:t>SafetyNET</a:t>
            </a:r>
            <a:r>
              <a:rPr lang="en-US" sz="1600" dirty="0"/>
              <a:t> should be done daily</a:t>
            </a:r>
            <a:endParaRPr lang="ru-RU" sz="1600" dirty="0"/>
          </a:p>
          <a:p>
            <a:pPr marL="800100" lvl="1" indent="-342900">
              <a:buFont typeface="Wingdings" panose="05000000000000000000" pitchFamily="2" charset="2"/>
              <a:buChar char="q"/>
            </a:pPr>
            <a:r>
              <a:rPr lang="en-US" sz="1600" dirty="0"/>
              <a:t>Iceberg information in </a:t>
            </a:r>
            <a:r>
              <a:rPr lang="en-US" sz="1600" dirty="0" err="1"/>
              <a:t>SafetyNET</a:t>
            </a:r>
            <a:r>
              <a:rPr lang="en-US" sz="1600" dirty="0"/>
              <a:t> should include following 4 parts</a:t>
            </a:r>
            <a:endParaRPr lang="ru-RU" sz="1600" dirty="0"/>
          </a:p>
          <a:p>
            <a:pPr marL="1257300" lvl="2" indent="-342900">
              <a:buFont typeface="Wingdings" panose="05000000000000000000" pitchFamily="2" charset="2"/>
              <a:buChar char="§"/>
            </a:pPr>
            <a:r>
              <a:rPr lang="en-US" sz="1600" dirty="0"/>
              <a:t>“EXTREME ICEBERGS LIMIT” (following WMO-558 spec for ice edge </a:t>
            </a:r>
            <a:r>
              <a:rPr lang="en-US" sz="1600" dirty="0" err="1"/>
              <a:t>lat-lon</a:t>
            </a:r>
            <a:r>
              <a:rPr lang="en-US" sz="1600" dirty="0"/>
              <a:t> pairs)</a:t>
            </a:r>
            <a:endParaRPr lang="ru-RU" sz="1600" dirty="0"/>
          </a:p>
          <a:p>
            <a:pPr marL="1257300" lvl="2" indent="-342900">
              <a:buFont typeface="Wingdings" panose="05000000000000000000" pitchFamily="2" charset="2"/>
              <a:buChar char="§"/>
            </a:pPr>
            <a:r>
              <a:rPr lang="en-US" sz="1600" dirty="0"/>
              <a:t>“POSITION OF ICEBERGS GREATER THAN XX NM” (following US NIC naming conventions)</a:t>
            </a:r>
            <a:endParaRPr lang="ru-RU" sz="1600" dirty="0"/>
          </a:p>
          <a:p>
            <a:pPr marL="1257300" lvl="2" indent="-342900">
              <a:buFont typeface="Wingdings" panose="05000000000000000000" pitchFamily="2" charset="2"/>
              <a:buChar char="§"/>
            </a:pPr>
            <a:r>
              <a:rPr lang="en-US" sz="1600" dirty="0"/>
              <a:t>“POSITION OF ICEBERGS SMALLER THAN XX NM” (if observed, in enumerated manner) </a:t>
            </a:r>
            <a:endParaRPr lang="ru-RU" sz="1600" dirty="0"/>
          </a:p>
          <a:p>
            <a:pPr marL="1257300" lvl="2" indent="-342900">
              <a:buFont typeface="Wingdings" panose="05000000000000000000" pitchFamily="2" charset="2"/>
              <a:buChar char="§"/>
            </a:pPr>
            <a:r>
              <a:rPr lang="en-US" sz="1600" dirty="0"/>
              <a:t>“LOCATION OF ICEBERGS CLUSTERS” (ZONES of certain concentration) using limited number of </a:t>
            </a:r>
            <a:r>
              <a:rPr lang="en-US" sz="1600" dirty="0" err="1"/>
              <a:t>lat-lon</a:t>
            </a:r>
            <a:r>
              <a:rPr lang="en-US" sz="1600" dirty="0"/>
              <a:t> pairs (4 pairs)</a:t>
            </a:r>
            <a:endParaRPr lang="ru-RU" sz="1600" dirty="0"/>
          </a:p>
          <a:p>
            <a:r>
              <a:rPr lang="en-US" dirty="0" smtClean="0"/>
              <a:t>4.4 Consider appropriate both automatic (BIFROST) and manual (BIFROST, SIPAS, AARI, national GIS) generation of ice edge in </a:t>
            </a:r>
            <a:r>
              <a:rPr lang="en-US" dirty="0" err="1" smtClean="0"/>
              <a:t>SafetyNET</a:t>
            </a:r>
            <a:r>
              <a:rPr lang="en-US" dirty="0" smtClean="0"/>
              <a:t>, in the first case manual QC is critical</a:t>
            </a:r>
          </a:p>
          <a:p>
            <a:r>
              <a:rPr lang="en-US" dirty="0" smtClean="0"/>
              <a:t>4.5 Develop </a:t>
            </a:r>
            <a:r>
              <a:rPr lang="en-US" dirty="0"/>
              <a:t>scripts/software for backward conversion of ice edge and iceberg information in </a:t>
            </a:r>
            <a:r>
              <a:rPr lang="en-US" dirty="0" err="1"/>
              <a:t>SafetyNET</a:t>
            </a:r>
            <a:r>
              <a:rPr lang="en-US" dirty="0"/>
              <a:t> onto GML and </a:t>
            </a:r>
            <a:r>
              <a:rPr lang="en-US" dirty="0" err="1"/>
              <a:t>shapefile</a:t>
            </a:r>
            <a:r>
              <a:rPr lang="en-US" dirty="0"/>
              <a:t> formats; that will be possible a way forward of GMDSS in ENC </a:t>
            </a:r>
            <a:endParaRPr lang="ru-RU" dirty="0"/>
          </a:p>
        </p:txBody>
      </p:sp>
    </p:spTree>
    <p:extLst>
      <p:ext uri="{BB962C8B-B14F-4D97-AF65-F5344CB8AC3E}">
        <p14:creationId xmlns:p14="http://schemas.microsoft.com/office/powerpoint/2010/main" val="3411142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7636" y="1052736"/>
            <a:ext cx="8424936" cy="5109091"/>
          </a:xfrm>
          <a:prstGeom prst="rect">
            <a:avLst/>
          </a:prstGeom>
        </p:spPr>
        <p:txBody>
          <a:bodyPr wrap="square">
            <a:spAutoFit/>
          </a:bodyPr>
          <a:lstStyle/>
          <a:p>
            <a:r>
              <a:rPr lang="en-US" sz="2400" b="1" dirty="0"/>
              <a:t>Day 5</a:t>
            </a:r>
            <a:endParaRPr lang="ru-RU" sz="2400" dirty="0"/>
          </a:p>
          <a:p>
            <a:r>
              <a:rPr lang="en-US" sz="2000" b="1" dirty="0"/>
              <a:t> </a:t>
            </a:r>
            <a:endParaRPr lang="ru-RU" sz="2000" dirty="0"/>
          </a:p>
          <a:p>
            <a:r>
              <a:rPr lang="en-US" sz="2000" dirty="0"/>
              <a:t>5.1 Consider depicting historical </a:t>
            </a:r>
            <a:r>
              <a:rPr lang="en-US" sz="2000" dirty="0" err="1"/>
              <a:t>obs</a:t>
            </a:r>
            <a:r>
              <a:rPr lang="en-US" sz="2000" dirty="0"/>
              <a:t> from 18</a:t>
            </a:r>
            <a:r>
              <a:rPr lang="en-US" sz="2000" baseline="30000" dirty="0"/>
              <a:t>th</a:t>
            </a:r>
            <a:r>
              <a:rPr lang="en-US" sz="2000" dirty="0"/>
              <a:t> – 19</a:t>
            </a:r>
            <a:r>
              <a:rPr lang="en-US" sz="2000" baseline="30000" dirty="0"/>
              <a:t>th</a:t>
            </a:r>
            <a:r>
              <a:rPr lang="en-US" sz="2000" dirty="0"/>
              <a:t> – early 20</a:t>
            </a:r>
            <a:r>
              <a:rPr lang="en-US" sz="2000" baseline="30000" dirty="0"/>
              <a:t>th</a:t>
            </a:r>
            <a:r>
              <a:rPr lang="en-US" sz="2000" dirty="0"/>
              <a:t> on modern SO sea ice propagation</a:t>
            </a:r>
            <a:endParaRPr lang="ru-RU" sz="2000" dirty="0"/>
          </a:p>
          <a:p>
            <a:r>
              <a:rPr lang="en-US" sz="2000" dirty="0"/>
              <a:t>5.2 Address restoration of IPAB configuration</a:t>
            </a:r>
            <a:endParaRPr lang="ru-RU" sz="2000" dirty="0"/>
          </a:p>
          <a:p>
            <a:r>
              <a:rPr lang="en-US" sz="2000" dirty="0"/>
              <a:t>5.3 In case AARI or other partner detects new iceberg objects (greater than XX nm) and smaller than XX nm, NIC naming conventions should be used for the first one and UKXXX for the latter ones; the service should inform US NIC for confirmation (</a:t>
            </a:r>
            <a:r>
              <a:rPr lang="en-US" sz="2000" u="sng" dirty="0">
                <a:hlinkClick r:id="rId2"/>
              </a:rPr>
              <a:t>nic.cdo@noaa.gov</a:t>
            </a:r>
            <a:r>
              <a:rPr lang="en-US" sz="2000" dirty="0"/>
              <a:t> with copies to Matt Tyson </a:t>
            </a:r>
            <a:r>
              <a:rPr lang="en-US" sz="2000" u="sng" dirty="0">
                <a:hlinkClick r:id="rId3"/>
              </a:rPr>
              <a:t>matthew.tyson@noaa.gov</a:t>
            </a:r>
            <a:r>
              <a:rPr lang="en-US" sz="2000" dirty="0"/>
              <a:t> and </a:t>
            </a:r>
            <a:r>
              <a:rPr lang="en-US" sz="2000" dirty="0" smtClean="0"/>
              <a:t>Chris </a:t>
            </a:r>
            <a:r>
              <a:rPr lang="en-US" sz="2000" dirty="0" err="1"/>
              <a:t>Readinger</a:t>
            </a:r>
            <a:r>
              <a:rPr lang="en-US" sz="2000" dirty="0"/>
              <a:t> </a:t>
            </a:r>
            <a:r>
              <a:rPr lang="en-US" sz="2000" u="sng" dirty="0">
                <a:hlinkClick r:id="rId4"/>
              </a:rPr>
              <a:t>Christopher.readinger@noaa.gov</a:t>
            </a:r>
            <a:r>
              <a:rPr lang="en-US" sz="2000" dirty="0"/>
              <a:t>)</a:t>
            </a:r>
            <a:endParaRPr lang="ru-RU" sz="2000" dirty="0"/>
          </a:p>
          <a:p>
            <a:r>
              <a:rPr lang="en-US" sz="2000" dirty="0"/>
              <a:t>5.4 Inside collaborative project consider producing normal SIGRID 3.3 file for icebergs including attributes for names, dimensions, and optionally source of information, link to picture</a:t>
            </a:r>
            <a:endParaRPr lang="ru-RU" sz="2000" dirty="0"/>
          </a:p>
          <a:p>
            <a:r>
              <a:rPr lang="en-US" sz="2000" dirty="0"/>
              <a:t>5.5 Consider developing a JCOMM “Guide to </a:t>
            </a:r>
            <a:r>
              <a:rPr lang="en-US" sz="2000" dirty="0" smtClean="0"/>
              <a:t>Antarctic </a:t>
            </a:r>
            <a:r>
              <a:rPr lang="en-US" sz="2000" dirty="0"/>
              <a:t>iceberg analysis”</a:t>
            </a:r>
            <a:endParaRPr lang="ru-RU" sz="2000" dirty="0"/>
          </a:p>
          <a:p>
            <a:r>
              <a:rPr lang="en-US" dirty="0"/>
              <a:t> </a:t>
            </a:r>
            <a:endParaRPr lang="ru-RU" dirty="0"/>
          </a:p>
        </p:txBody>
      </p:sp>
    </p:spTree>
    <p:extLst>
      <p:ext uri="{BB962C8B-B14F-4D97-AF65-F5344CB8AC3E}">
        <p14:creationId xmlns:p14="http://schemas.microsoft.com/office/powerpoint/2010/main" val="545798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298</Words>
  <Application>Microsoft Office PowerPoint</Application>
  <PresentationFormat>Экран (4:3)</PresentationFormat>
  <Paragraphs>36</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IAW-5 recommendations</vt:lpstr>
      <vt:lpstr>Презентация PowerPoint</vt:lpstr>
      <vt:lpstr>Презентация PowerPoint</vt:lpstr>
    </vt:vector>
  </TitlesOfParts>
  <Company>AARI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IAW-5 recommendations</dc:title>
  <dc:creator>Vasily Smolyanitsky</dc:creator>
  <cp:lastModifiedBy>Vasily Smolyanitsky</cp:lastModifiedBy>
  <cp:revision>13</cp:revision>
  <dcterms:created xsi:type="dcterms:W3CDTF">2016-05-20T17:07:16Z</dcterms:created>
  <dcterms:modified xsi:type="dcterms:W3CDTF">2016-05-20T18:58:04Z</dcterms:modified>
</cp:coreProperties>
</file>