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3" r:id="rId7"/>
    <p:sldId id="261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3300"/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2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EE4B7-B760-44B1-B266-9420B1405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74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0FBA-B156-43C4-92E0-6624C32E8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81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B49D-2F7F-4A51-86DD-46B7CE6F0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69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C277-E75A-4F1A-B19D-9D309B26F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9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399D7-71F6-44F6-902C-EAE1B19F9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76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ACA4A-3015-4393-B06B-800A431DF1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07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D779-DF2F-4BFA-B0B8-732D45CDE2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7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19F2-917F-46F5-A68C-C8C0764EDC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1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5CED8-4331-47DD-B548-60793DABC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56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879D-9C88-4B8A-BD7D-CE2B128072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29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4AAC-48E7-4C43-B7FE-2A77614AB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4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958E0D-D577-418A-B2E6-A0FA59944F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dc.aari.ru/datasets/d0014/antar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GIS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in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Ice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Analysis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at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Arctic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and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Antarctic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Research</a:t>
            </a:r>
            <a:r>
              <a:rPr lang="ru-RU" altLang="ru-RU" b="1" dirty="0">
                <a:solidFill>
                  <a:srgbClr val="FF33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dirty="0" err="1">
                <a:solidFill>
                  <a:srgbClr val="FF3300"/>
                </a:solidFill>
                <a:latin typeface="Arial Black" panose="020B0A04020102020204" pitchFamily="34" charset="0"/>
              </a:rPr>
              <a:t>Institute</a:t>
            </a:r>
            <a:r>
              <a:rPr lang="ru-RU" altLang="ru-RU" b="1" dirty="0">
                <a:latin typeface="Arial Black" panose="020B0A04020102020204" pitchFamily="34" charset="0"/>
              </a:rPr>
              <a:t>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z="3600" smtClean="0">
                <a:solidFill>
                  <a:schemeClr val="bg1"/>
                </a:solidFill>
              </a:rPr>
              <a:t>Vladimir </a:t>
            </a:r>
            <a:r>
              <a:rPr lang="en-US" altLang="ru-RU" sz="3600" dirty="0" err="1" smtClean="0">
                <a:solidFill>
                  <a:schemeClr val="bg1"/>
                </a:solidFill>
              </a:rPr>
              <a:t>Bessonov</a:t>
            </a:r>
            <a:r>
              <a:rPr lang="en-US" altLang="ru-RU" sz="3600" dirty="0" smtClean="0">
                <a:solidFill>
                  <a:schemeClr val="bg1"/>
                </a:solidFill>
              </a:rPr>
              <a:t/>
            </a:r>
            <a:br>
              <a:rPr lang="en-US" altLang="ru-RU" sz="3600" dirty="0" smtClean="0">
                <a:solidFill>
                  <a:schemeClr val="bg1"/>
                </a:solidFill>
              </a:rPr>
            </a:br>
            <a:r>
              <a:rPr lang="en-US" altLang="ru-RU" sz="3600" dirty="0" smtClean="0">
                <a:solidFill>
                  <a:schemeClr val="bg1"/>
                </a:solidFill>
              </a:rPr>
              <a:t>principal oceanographer</a:t>
            </a:r>
            <a:br>
              <a:rPr lang="en-US" altLang="ru-RU" sz="3600" dirty="0" smtClean="0">
                <a:solidFill>
                  <a:schemeClr val="bg1"/>
                </a:solidFill>
              </a:rPr>
            </a:br>
            <a:r>
              <a:rPr lang="en-US" altLang="ru-RU" sz="2800" dirty="0" smtClean="0">
                <a:solidFill>
                  <a:schemeClr val="bg1"/>
                </a:solidFill>
              </a:rPr>
              <a:t>Arctic and Antarctic Research Institute, </a:t>
            </a:r>
            <a:r>
              <a:rPr lang="en-US" altLang="ru-RU" sz="2800" dirty="0" err="1" smtClean="0">
                <a:solidFill>
                  <a:schemeClr val="bg1"/>
                </a:solidFill>
              </a:rPr>
              <a:t>St.Petersburg</a:t>
            </a:r>
            <a:r>
              <a:rPr lang="en-US" altLang="ru-RU" sz="2800" dirty="0" smtClean="0">
                <a:solidFill>
                  <a:schemeClr val="bg1"/>
                </a:solidFill>
              </a:rPr>
              <a:t>, Russia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131"/>
            <a:ext cx="8229600" cy="71582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49" y="764704"/>
            <a:ext cx="8928992" cy="6093296"/>
          </a:xfrm>
          <a:solidFill>
            <a:schemeClr val="accent1">
              <a:alpha val="72000"/>
            </a:schemeClr>
          </a:solidFill>
        </p:spPr>
        <p:txBody>
          <a:bodyPr/>
          <a:lstStyle/>
          <a:p>
            <a:r>
              <a:rPr lang="en-US" sz="2400" dirty="0" smtClean="0"/>
              <a:t>SIGRID-3 is the main format</a:t>
            </a:r>
          </a:p>
          <a:p>
            <a:pPr lvl="1"/>
            <a:r>
              <a:rPr lang="en-US" sz="2000" dirty="0" smtClean="0"/>
              <a:t>Ice charts in SIGRID-3 are available from 2016 (</a:t>
            </a:r>
            <a:r>
              <a:rPr lang="en-US" sz="2000" dirty="0" smtClean="0">
                <a:hlinkClick r:id="rId2"/>
              </a:rPr>
              <a:t>http://wdc.aari.ru/datasets/d0014/antarc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ArcGIS 10.0 used</a:t>
            </a:r>
          </a:p>
          <a:p>
            <a:r>
              <a:rPr lang="en-US" sz="2400" dirty="0" smtClean="0"/>
              <a:t>Analysis done:</a:t>
            </a:r>
          </a:p>
          <a:p>
            <a:pPr lvl="1"/>
            <a:r>
              <a:rPr lang="en-US" sz="2000" dirty="0" smtClean="0"/>
              <a:t>Prior to December 2014 – twice a month</a:t>
            </a:r>
          </a:p>
          <a:p>
            <a:pPr lvl="1"/>
            <a:r>
              <a:rPr lang="en-US" sz="2000" dirty="0" smtClean="0"/>
              <a:t>Since December 2014 – every two weeks</a:t>
            </a:r>
          </a:p>
          <a:p>
            <a:pPr lvl="1"/>
            <a:r>
              <a:rPr lang="en-US" sz="2000" dirty="0" smtClean="0"/>
              <a:t>Since 2015 iceberg analysis done weekly</a:t>
            </a:r>
          </a:p>
          <a:p>
            <a:r>
              <a:rPr lang="en-US" sz="2400" dirty="0" smtClean="0"/>
              <a:t>3 ice analysts (including principal oceanographer) + 1 analyst for iceberg analysis</a:t>
            </a:r>
          </a:p>
          <a:p>
            <a:r>
              <a:rPr lang="en-US" sz="2400" dirty="0" smtClean="0"/>
              <a:t>Main data sources: </a:t>
            </a:r>
          </a:p>
          <a:p>
            <a:pPr lvl="1"/>
            <a:r>
              <a:rPr lang="en-US" sz="2000" dirty="0" smtClean="0"/>
              <a:t>Terra &amp; Aqua MODIS (summer time)</a:t>
            </a:r>
          </a:p>
          <a:p>
            <a:pPr lvl="1"/>
            <a:r>
              <a:rPr lang="en-US" sz="2000" dirty="0" smtClean="0"/>
              <a:t>Sentinel-1 SAR (year-round)</a:t>
            </a:r>
          </a:p>
          <a:p>
            <a:pPr lvl="1"/>
            <a:r>
              <a:rPr lang="en-US" sz="2000" dirty="0" smtClean="0"/>
              <a:t>AMSR (winter time)</a:t>
            </a:r>
          </a:p>
          <a:p>
            <a:pPr lvl="1"/>
            <a:r>
              <a:rPr lang="en-US" sz="2000" dirty="0" smtClean="0"/>
              <a:t>Starting to use Sentinel-2 (from spring 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66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45125"/>
            <a:ext cx="8229600" cy="1143000"/>
          </a:xfrm>
        </p:spPr>
        <p:txBody>
          <a:bodyPr/>
          <a:lstStyle/>
          <a:p>
            <a:r>
              <a:rPr lang="en-US" altLang="ru-RU" sz="3200" dirty="0">
                <a:solidFill>
                  <a:srgbClr val="FF3300"/>
                </a:solidFill>
              </a:rPr>
              <a:t>Ice </a:t>
            </a:r>
            <a:r>
              <a:rPr lang="en-US" altLang="ru-RU" sz="3200" dirty="0" smtClean="0">
                <a:solidFill>
                  <a:srgbClr val="FF3300"/>
                </a:solidFill>
              </a:rPr>
              <a:t>Conditions analyzed by 3 sectors (Atlantic, </a:t>
            </a:r>
            <a:r>
              <a:rPr lang="en-US" altLang="ru-RU" sz="3200" dirty="0" err="1" smtClean="0">
                <a:solidFill>
                  <a:srgbClr val="FF3300"/>
                </a:solidFill>
              </a:rPr>
              <a:t>Indian,Pacific</a:t>
            </a:r>
            <a:r>
              <a:rPr lang="en-US" altLang="ru-RU" sz="3200" dirty="0" smtClean="0">
                <a:solidFill>
                  <a:srgbClr val="FF3300"/>
                </a:solidFill>
              </a:rPr>
              <a:t>)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pic>
        <p:nvPicPr>
          <p:cNvPr id="4103" name="Picture 7" descr="Untitle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848600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1143000"/>
          </a:xfrm>
        </p:spPr>
        <p:txBody>
          <a:bodyPr/>
          <a:lstStyle/>
          <a:p>
            <a:r>
              <a:rPr lang="en-US" altLang="ru-RU" sz="2800" dirty="0" smtClean="0">
                <a:solidFill>
                  <a:srgbClr val="FF3300"/>
                </a:solidFill>
              </a:rPr>
              <a:t>Sentinel-1A Data (most frequently 3 days mosaic)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5127" name="Picture 7" descr="Untitled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488238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00663"/>
            <a:ext cx="8229600" cy="1143000"/>
          </a:xfrm>
        </p:spPr>
        <p:txBody>
          <a:bodyPr/>
          <a:lstStyle/>
          <a:p>
            <a:r>
              <a:rPr lang="en-US" altLang="ru-RU" sz="2800">
                <a:solidFill>
                  <a:srgbClr val="FF3300"/>
                </a:solidFill>
              </a:rPr>
              <a:t>AMSR-2 Data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6151" name="Picture 7" descr="Untitled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415213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157788"/>
            <a:ext cx="7940675" cy="1143000"/>
          </a:xfrm>
        </p:spPr>
        <p:txBody>
          <a:bodyPr/>
          <a:lstStyle/>
          <a:p>
            <a:r>
              <a:rPr lang="en-US" altLang="ru-RU" sz="2800" dirty="0">
                <a:solidFill>
                  <a:srgbClr val="FF3300"/>
                </a:solidFill>
              </a:rPr>
              <a:t>AMSR-2 </a:t>
            </a:r>
            <a:r>
              <a:rPr lang="en-US" altLang="ru-RU" sz="2800" dirty="0" smtClean="0">
                <a:solidFill>
                  <a:srgbClr val="FF3300"/>
                </a:solidFill>
              </a:rPr>
              <a:t>imagery with ice zone boundaries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9223" name="Picture 7" descr="Untitled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307262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73688"/>
            <a:ext cx="8229600" cy="1143000"/>
          </a:xfrm>
        </p:spPr>
        <p:txBody>
          <a:bodyPr/>
          <a:lstStyle/>
          <a:p>
            <a:r>
              <a:rPr lang="en-US" altLang="ru-RU" sz="2800">
                <a:solidFill>
                  <a:srgbClr val="FF3300"/>
                </a:solidFill>
              </a:rPr>
              <a:t>Sentinel-1a Ice Chart</a:t>
            </a:r>
            <a:endParaRPr lang="ru-RU" altLang="ru-RU" sz="2800">
              <a:solidFill>
                <a:srgbClr val="FF3300"/>
              </a:solidFill>
            </a:endParaRPr>
          </a:p>
        </p:txBody>
      </p:sp>
      <p:pic>
        <p:nvPicPr>
          <p:cNvPr id="7175" name="Picture 7" descr="Untitled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812088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Latest ice chart (May 12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2016)</a:t>
            </a:r>
            <a:br>
              <a:rPr lang="en-US" sz="3600" dirty="0" smtClean="0"/>
            </a:br>
            <a:r>
              <a:rPr lang="en-US" sz="2800" dirty="0" smtClean="0"/>
              <a:t>(with AARI iceberg analysis included)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044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054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iceberg\Новый рисунок (1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50" y="3872386"/>
            <a:ext cx="3026833" cy="29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627784" y="5013176"/>
            <a:ext cx="792088" cy="328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171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GIS in Ice Analysis at Arctic and Antarctic Research Institute   Vladimir Bessonov principal oceanographer Arctic and Antarctic Research Institute, St.Petersburg, Russia</vt:lpstr>
      <vt:lpstr>Summary</vt:lpstr>
      <vt:lpstr>Ice Conditions analyzed by 3 sectors (Atlantic, Indian,Pacific)</vt:lpstr>
      <vt:lpstr>Sentinel-1A Data (most frequently 3 days mosaic)</vt:lpstr>
      <vt:lpstr>AMSR-2 Data</vt:lpstr>
      <vt:lpstr>AMSR-2 imagery with ice zone boundaries</vt:lpstr>
      <vt:lpstr>Sentinel-1a Ice Chart</vt:lpstr>
      <vt:lpstr>Latest ice chart (May 12th, 2016) (with AARI iceberg analysis included)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спутниковой информации для поиска ледяных полей с целью организации дрейфующих станций “Северный Полюс”</dc:title>
  <dc:creator>Бессонов</dc:creator>
  <cp:lastModifiedBy>Vasily Smolyanitsky</cp:lastModifiedBy>
  <cp:revision>16</cp:revision>
  <dcterms:created xsi:type="dcterms:W3CDTF">2009-08-25T08:04:22Z</dcterms:created>
  <dcterms:modified xsi:type="dcterms:W3CDTF">2016-05-16T15:23:22Z</dcterms:modified>
</cp:coreProperties>
</file>