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60" r:id="rId3"/>
    <p:sldId id="266" r:id="rId4"/>
    <p:sldId id="272" r:id="rId5"/>
    <p:sldId id="267" r:id="rId6"/>
    <p:sldId id="282" r:id="rId7"/>
    <p:sldId id="281" r:id="rId8"/>
    <p:sldId id="279" r:id="rId9"/>
    <p:sldId id="280" r:id="rId10"/>
    <p:sldId id="261" r:id="rId11"/>
    <p:sldId id="283" r:id="rId12"/>
    <p:sldId id="259" r:id="rId13"/>
    <p:sldId id="265" r:id="rId14"/>
    <p:sldId id="262" r:id="rId15"/>
    <p:sldId id="263" r:id="rId16"/>
    <p:sldId id="264" r:id="rId17"/>
    <p:sldId id="276" r:id="rId18"/>
    <p:sldId id="275" r:id="rId19"/>
    <p:sldId id="278" r:id="rId20"/>
    <p:sldId id="268" r:id="rId21"/>
    <p:sldId id="271" r:id="rId22"/>
    <p:sldId id="269" r:id="rId23"/>
    <p:sldId id="273" r:id="rId24"/>
    <p:sldId id="274" r:id="rId25"/>
    <p:sldId id="277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04" autoAdjust="0"/>
  </p:normalViewPr>
  <p:slideViewPr>
    <p:cSldViewPr snapToGrid="0" snapToObjects="1">
      <p:cViewPr varScale="1">
        <p:scale>
          <a:sx n="206" d="100"/>
          <a:sy n="206" d="100"/>
        </p:scale>
        <p:origin x="-68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8" d="100"/>
        <a:sy n="258" d="100"/>
      </p:scale>
      <p:origin x="0" y="5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88B45-FFF5-3A4D-BC09-CB08E4436E26}" type="datetimeFigureOut">
              <a:rPr lang="en-US" smtClean="0"/>
              <a:t>2/05/16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E0E4D-9ADC-8649-9587-A34FC9EDF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09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93800-8C59-3749-A991-3B27016E6FBC}" type="datetimeFigureOut">
              <a:rPr lang="en-US" smtClean="0"/>
              <a:t>2/05/16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413EA-0D43-5147-9A5F-865E4B122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413EA-0D43-5147-9A5F-865E4B122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06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Does your service provider meet these criteria?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The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Australian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Antarctic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Division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of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the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Department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of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the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Environment,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consultation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with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other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agencies, should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explore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opportunities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to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establish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partnerships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with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the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State,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other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organisations</a:t>
            </a:r>
            <a:r>
              <a:rPr lang="en-US" sz="2400" dirty="0" smtClean="0">
                <a:solidFill>
                  <a:srgbClr val="FFFFFF"/>
                </a:solidFill>
              </a:rPr>
              <a:t>,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and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industry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Antarctic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related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activities,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including: 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•	The provision of training and services in medical and allied health services;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Maritime skills training (including operations in sea ice);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Antarctic meteorological services, weather forecasting, and provision of sea ice assessments for shipping;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Scientific instrument and technology development;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Antarctic field training and support;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Training in Antarctic related trades;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The provision of goods and services; and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•	Polar infrastructure research and development.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 smtClean="0"/>
              <a:t>Countries with a responsibility for marine and sea ice services</a:t>
            </a:r>
          </a:p>
          <a:p>
            <a:r>
              <a:rPr lang="en-AU" sz="1200" dirty="0" smtClean="0"/>
              <a:t>Hazard information for NAVAREAs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Marine technology hub: design, built and deploy an under-ice AUV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Hazard information for</a:t>
            </a:r>
            <a:r>
              <a:rPr lang="en-AU" baseline="0" dirty="0" smtClean="0"/>
              <a:t> ice avoidance </a:t>
            </a:r>
          </a:p>
          <a:p>
            <a:r>
              <a:rPr lang="en-AU" baseline="0" dirty="0" smtClean="0"/>
              <a:t>Safe passage planning for though-ice transit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Collaborative effort</a:t>
            </a:r>
            <a:r>
              <a:rPr lang="en-AU" baseline="0" dirty="0" smtClean="0"/>
              <a:t> between the US NIC and the Russian AARI: producing pan-Antarctic maps of sea-ice conditions on alternating weeks, plus Norwegian NIS for the Weddell Sea on Mondays.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online delivery of content (pull service) requires internet access by the user/receiver.</a:t>
            </a:r>
            <a:r>
              <a:rPr lang="en-AU" baseline="0" dirty="0" smtClean="0"/>
              <a:t> </a:t>
            </a:r>
          </a:p>
          <a:p>
            <a:r>
              <a:rPr lang="en-AU" baseline="0" dirty="0" smtClean="0"/>
              <a:t>Map server type, zoom, pan, focus, select product...</a:t>
            </a:r>
          </a:p>
          <a:p>
            <a:r>
              <a:rPr lang="en-AU" baseline="0" dirty="0" smtClean="0"/>
              <a:t>Other services include push-service of remote sensing products in near-real time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SeaIceView</a:t>
            </a:r>
            <a:r>
              <a:rPr lang="en-AU" baseline="0" dirty="0" smtClean="0"/>
              <a:t> Tool the front end of our NRT sea-ice data push/pull service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19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talk outlines the requirements for a sea-ice</a:t>
            </a:r>
            <a:r>
              <a:rPr lang="en-AU" baseline="0" dirty="0" smtClean="0"/>
              <a:t> service, and I will talk about a proposed competency standard for maritime ice analysts and consultants;</a:t>
            </a:r>
          </a:p>
          <a:p>
            <a:r>
              <a:rPr lang="en-AU" baseline="0" dirty="0" smtClean="0"/>
              <a:t>This will be followed by a brief overview of Australian sea-ice advice in terms of images and words;</a:t>
            </a:r>
          </a:p>
          <a:p>
            <a:r>
              <a:rPr lang="en-AU" baseline="0" dirty="0" smtClean="0"/>
              <a:t>I’ll conclude with a funding proposal for a sustainable and reliable service delivery.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value added service of annotated charts/images with narrative;</a:t>
            </a:r>
          </a:p>
          <a:p>
            <a:r>
              <a:rPr lang="en-AU" dirty="0" smtClean="0"/>
              <a:t>compares to</a:t>
            </a:r>
            <a:r>
              <a:rPr lang="en-AU" baseline="0" dirty="0" smtClean="0"/>
              <a:t> Sea Ice Bulletin in the Baltic / Arctic.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 2014/15 season: supported 7 institutions from 5 nations</a:t>
            </a:r>
            <a:r>
              <a:rPr lang="en-AU" baseline="0" dirty="0" smtClean="0"/>
              <a:t> on 16 voyages, all on time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in 2015/16 season: supported 5 institutions from 4 nations</a:t>
            </a:r>
            <a:r>
              <a:rPr lang="en-AU" baseline="0" dirty="0" smtClean="0"/>
              <a:t> on 13 voyages, all on time 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22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 smtClean="0"/>
              <a:t>The Australian Aviation Service model</a:t>
            </a:r>
            <a:r>
              <a:rPr lang="en-AU" dirty="0" smtClean="0"/>
              <a:t>:</a:t>
            </a:r>
          </a:p>
          <a:p>
            <a:pPr lvl="1"/>
            <a:r>
              <a:rPr lang="en-AU" dirty="0" smtClean="0"/>
              <a:t>Operators fund a dedicated workforce;</a:t>
            </a:r>
          </a:p>
          <a:p>
            <a:pPr lvl="1"/>
            <a:r>
              <a:rPr lang="en-AU" dirty="0" smtClean="0"/>
              <a:t>Requirement of best practice:</a:t>
            </a:r>
          </a:p>
          <a:p>
            <a:pPr lvl="2"/>
            <a:r>
              <a:rPr lang="en-AU" dirty="0" smtClean="0"/>
              <a:t>Quality management systems</a:t>
            </a:r>
          </a:p>
          <a:p>
            <a:pPr lvl="2"/>
            <a:r>
              <a:rPr lang="en-AU" dirty="0" smtClean="0"/>
              <a:t>Training and competency assessment</a:t>
            </a:r>
          </a:p>
          <a:p>
            <a:pPr lvl="2"/>
            <a:r>
              <a:rPr lang="en-AU" dirty="0" smtClean="0"/>
              <a:t>Educational material for users</a:t>
            </a:r>
          </a:p>
          <a:p>
            <a:pPr lvl="1"/>
            <a:r>
              <a:rPr lang="en-AU" dirty="0" smtClean="0"/>
              <a:t>Tailor Made products </a:t>
            </a:r>
          </a:p>
          <a:p>
            <a:pPr lvl="1"/>
            <a:r>
              <a:rPr lang="en-AU" dirty="0" smtClean="0"/>
              <a:t>Consistent, Reliable, Useful, Expandable, Sustainable</a:t>
            </a:r>
          </a:p>
          <a:p>
            <a:endParaRPr lang="en-AU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FFFFFF"/>
                </a:solidFill>
                <a:latin typeface="Century Gothic"/>
                <a:cs typeface="Century Gothic"/>
              </a:rPr>
              <a:t>“</a:t>
            </a:r>
            <a:r>
              <a:rPr lang="en-US" sz="8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Flughafen</a:t>
            </a:r>
            <a:r>
              <a:rPr lang="en-US" sz="800" dirty="0" smtClean="0">
                <a:solidFill>
                  <a:srgbClr val="FFFFFF"/>
                </a:solidFill>
                <a:latin typeface="Century Gothic"/>
                <a:cs typeface="Century Gothic"/>
              </a:rPr>
              <a:t>” [Airport] (2005) by Ho-</a:t>
            </a:r>
            <a:r>
              <a:rPr lang="en-US" sz="8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Yeol</a:t>
            </a:r>
            <a:r>
              <a:rPr lang="en-US" sz="8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800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Ryu</a:t>
            </a:r>
            <a:r>
              <a:rPr lang="en-US" sz="800" dirty="0" smtClean="0">
                <a:solidFill>
                  <a:srgbClr val="FFFFFF"/>
                </a:solidFill>
                <a:latin typeface="Century Gothic"/>
                <a:cs typeface="Century Gothic"/>
              </a:rPr>
              <a:t> (Korea)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Tailor made services support safer and more efficient running of all Antarctic operations;</a:t>
            </a:r>
          </a:p>
          <a:p>
            <a:r>
              <a:rPr lang="en-AU" dirty="0" smtClean="0"/>
              <a:t>Mitigate Search and Rescue - A </a:t>
            </a:r>
            <a:r>
              <a:rPr lang="en-AU" u="none" dirty="0" smtClean="0"/>
              <a:t>risk</a:t>
            </a:r>
            <a:r>
              <a:rPr lang="en-AU" dirty="0" smtClean="0"/>
              <a:t> that COMNAP members are particularly exposed to;</a:t>
            </a:r>
          </a:p>
          <a:p>
            <a:r>
              <a:rPr lang="en-AU" dirty="0" smtClean="0"/>
              <a:t>Simplify communication pathways;</a:t>
            </a:r>
          </a:p>
          <a:p>
            <a:r>
              <a:rPr lang="en-AU" dirty="0" smtClean="0"/>
              <a:t>Insurers and governments expect best practice;</a:t>
            </a:r>
          </a:p>
          <a:p>
            <a:r>
              <a:rPr lang="en-AU" dirty="0" smtClean="0"/>
              <a:t>Leverage off an organisations infrastructure, QMS's, MOU's and SLA's;</a:t>
            </a:r>
          </a:p>
          <a:p>
            <a:r>
              <a:rPr lang="en-AU" dirty="0" smtClean="0"/>
              <a:t>Would access the satellite and modelling resources of all member nations.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Arctic</a:t>
            </a:r>
            <a:r>
              <a:rPr lang="en-AU" baseline="0" dirty="0" smtClean="0"/>
              <a:t> and Baltic nations have 100+ years of experience;</a:t>
            </a:r>
          </a:p>
          <a:p>
            <a:r>
              <a:rPr lang="en-AU" baseline="0" dirty="0" smtClean="0"/>
              <a:t>For the Antarctic, no such service exists;</a:t>
            </a:r>
          </a:p>
          <a:p>
            <a:endParaRPr lang="en-AU" baseline="0" dirty="0" smtClean="0"/>
          </a:p>
          <a:p>
            <a:r>
              <a:rPr lang="en-AU" baseline="0" dirty="0" smtClean="0"/>
              <a:t>BoM is working on an Antarctic Weather Forecasting Competency.</a:t>
            </a:r>
          </a:p>
          <a:p>
            <a:r>
              <a:rPr lang="en-AU" baseline="0" dirty="0" smtClean="0"/>
              <a:t>JCOMM is leading the High Seas Forecasting Competency.</a:t>
            </a:r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Polar Code has been ratified by the International Maritime Organisation and will come into effect on 01</a:t>
            </a:r>
            <a:r>
              <a:rPr lang="en-AU" baseline="0" dirty="0" smtClean="0"/>
              <a:t> Jan. 2017. </a:t>
            </a:r>
          </a:p>
          <a:p>
            <a:r>
              <a:rPr lang="en-AU" baseline="0" dirty="0" smtClean="0"/>
              <a:t>We may not be concerned with equipment or design and construction, but we can contribute to operations and manning, when we provide navigational aids (for example: satellite data, charts and maps, or bulletins and reports) and offer training to sea-going officers and crew.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3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IMO has issued</a:t>
            </a:r>
            <a:r>
              <a:rPr lang="en-AU" baseline="0" dirty="0" smtClean="0"/>
              <a:t> guidelines on their minimum requirements for sea-ice navigation.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Two near misses of commercial operators</a:t>
            </a:r>
            <a:r>
              <a:rPr lang="en-AU" baseline="0" dirty="0" smtClean="0"/>
              <a:t> highlight the need for readily available and accessible sea-ice advice. There have been other incidents before and it is not limited to tourist/fishing vessels that difficult conditions are encountered.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This list shows the common ground from which the sea-ice consultants community starts off when preparing analysis charts</a:t>
            </a:r>
            <a:r>
              <a:rPr lang="en-AU" baseline="0" dirty="0" smtClean="0"/>
              <a:t> and delivering advice to ice-going vessels, namely:</a:t>
            </a:r>
          </a:p>
          <a:p>
            <a:pPr marL="171450" indent="-171450">
              <a:buFontTx/>
              <a:buChar char="-"/>
            </a:pPr>
            <a:r>
              <a:rPr lang="en-AU" baseline="0" dirty="0" smtClean="0"/>
              <a:t>Nomenclature for terminology and symbology;</a:t>
            </a:r>
          </a:p>
          <a:p>
            <a:pPr marL="171450" indent="-171450">
              <a:buFontTx/>
              <a:buChar char="-"/>
            </a:pPr>
            <a:r>
              <a:rPr lang="en-AU" baseline="0" dirty="0" smtClean="0"/>
              <a:t>SIGIRD-3;</a:t>
            </a:r>
          </a:p>
          <a:p>
            <a:pPr marL="171450" indent="-171450">
              <a:buFontTx/>
              <a:buChar char="-"/>
            </a:pPr>
            <a:r>
              <a:rPr lang="en-AU" baseline="0" dirty="0" smtClean="0"/>
              <a:t>Ice chart colour code standard; and</a:t>
            </a:r>
          </a:p>
          <a:p>
            <a:pPr marL="171450" indent="-171450">
              <a:buFontTx/>
              <a:buChar char="-"/>
            </a:pPr>
            <a:r>
              <a:rPr lang="en-AU" baseline="0" dirty="0" smtClean="0"/>
              <a:t>S-411 ice information product specification.</a:t>
            </a:r>
          </a:p>
          <a:p>
            <a:pPr marL="171450" indent="-171450">
              <a:buFontTx/>
              <a:buChar char="-"/>
            </a:pPr>
            <a:endParaRPr lang="en-AU" baseline="0" dirty="0" smtClean="0"/>
          </a:p>
          <a:p>
            <a:pPr marL="0" indent="0">
              <a:buFontTx/>
              <a:buNone/>
            </a:pPr>
            <a:r>
              <a:rPr lang="en-AU" baseline="0" dirty="0" smtClean="0"/>
              <a:t>Plus:</a:t>
            </a:r>
          </a:p>
          <a:p>
            <a:pPr marL="0" indent="0">
              <a:buFontTx/>
              <a:buNone/>
            </a:pPr>
            <a:endParaRPr lang="en-AU" baseline="0" dirty="0" smtClean="0"/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Manual on Marine Meteorological Services (WMO-No. 558: http://www.jcomm.info/558);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 on the WMO Integrated Global Observing System 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AU" baseline="0" dirty="0" smtClean="0"/>
          </a:p>
          <a:p>
            <a:endParaRPr lang="en-AU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AA89-9576-4B4F-97F2-41D2ABC8011D}" type="slidenum">
              <a:rPr lang="en-AU" smtClean="0">
                <a:solidFill>
                  <a:prstClr val="black"/>
                </a:solidFill>
              </a:rPr>
              <a:pPr/>
              <a:t>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2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8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7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4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A64B0-E2FD-9145-81B5-A1F7E4C55190}" type="datetimeFigureOut">
              <a:rPr lang="en-US" smtClean="0"/>
              <a:t>2/05/16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AAA55-FD4D-5A44-9BDC-193074958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.png"/><Relationship Id="rId8" Type="http://schemas.openxmlformats.org/officeDocument/2006/relationships/image" Target="../media/image21.gif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9779"/>
            <a:ext cx="2457450" cy="483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5" y="188772"/>
            <a:ext cx="3067050" cy="405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055994"/>
            <a:ext cx="9143999" cy="15773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Towards</a:t>
            </a:r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Coordinated and Collaborative </a:t>
            </a:r>
            <a:endParaRPr lang="en-AU" sz="3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Antarctic Sea-Ice </a:t>
            </a:r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Service Delivery 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en-AU" sz="19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19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Jan L Lieser, PhD</a:t>
            </a:r>
          </a:p>
        </p:txBody>
      </p:sp>
      <p:pic>
        <p:nvPicPr>
          <p:cNvPr id="2" name="Picture 1" descr="Antarctic-Gateway-Partnership-tagline-inlin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6" y="150545"/>
            <a:ext cx="1290812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1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Antarctic weather service delivery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4667" y="4500377"/>
            <a:ext cx="3160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 smtClean="0">
                <a:solidFill>
                  <a:srgbClr val="FFFFFF"/>
                </a:solidFill>
                <a:latin typeface="Century Gothic"/>
                <a:cs typeface="Century Gothic"/>
              </a:rPr>
              <a:t>The WMO strategy for Service Delivery and it's implementation</a:t>
            </a:r>
            <a:endParaRPr lang="en-AU" sz="12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536129" y="1389931"/>
            <a:ext cx="3603918" cy="2922464"/>
            <a:chOff x="4536129" y="1179421"/>
            <a:chExt cx="3603918" cy="2922464"/>
          </a:xfrm>
        </p:grpSpPr>
        <p:grpSp>
          <p:nvGrpSpPr>
            <p:cNvPr id="9" name="Group 8"/>
            <p:cNvGrpSpPr/>
            <p:nvPr/>
          </p:nvGrpSpPr>
          <p:grpSpPr>
            <a:xfrm>
              <a:off x="5907729" y="2174400"/>
              <a:ext cx="914400" cy="914400"/>
              <a:chOff x="5907729" y="2378780"/>
              <a:chExt cx="914400" cy="9144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907729" y="2378780"/>
                <a:ext cx="914400" cy="9144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977481" y="2605148"/>
                <a:ext cx="7748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/>
                    <a:cs typeface="Century Gothic"/>
                  </a:rPr>
                  <a:t>Service</a:t>
                </a:r>
              </a:p>
              <a:p>
                <a:pPr algn="ctr"/>
                <a:r>
                  <a:rPr lang="en-US" sz="1200" dirty="0" smtClean="0">
                    <a:latin typeface="Century Gothic"/>
                    <a:cs typeface="Century Gothic"/>
                  </a:rPr>
                  <a:t>Delivery</a:t>
                </a:r>
                <a:endParaRPr 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450529" y="1179421"/>
              <a:ext cx="914400" cy="603467"/>
              <a:chOff x="5907731" y="1199916"/>
              <a:chExt cx="914400" cy="60346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907731" y="1199916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939174" y="1301594"/>
                <a:ext cx="8515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available</a:t>
                </a:r>
              </a:p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and timely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364929" y="1179421"/>
              <a:ext cx="976837" cy="603467"/>
              <a:chOff x="7172573" y="1583148"/>
              <a:chExt cx="976837" cy="60346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7203791" y="1583148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172573" y="1684826"/>
                <a:ext cx="9768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dependable</a:t>
                </a:r>
              </a:p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and reliable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225647" y="2518670"/>
              <a:ext cx="914400" cy="603467"/>
              <a:chOff x="7517566" y="2378780"/>
              <a:chExt cx="914400" cy="60346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7517566" y="2378780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76517" y="2557403"/>
                <a:ext cx="5965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usable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929882" y="3196684"/>
              <a:ext cx="914400" cy="603467"/>
              <a:chOff x="7358617" y="3298221"/>
              <a:chExt cx="914400" cy="60346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358617" y="3298221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45998" y="3476844"/>
                <a:ext cx="5396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useful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867333" y="3498418"/>
              <a:ext cx="954796" cy="603467"/>
              <a:chOff x="6313294" y="3901688"/>
              <a:chExt cx="954796" cy="60346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333489" y="3901688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313294" y="4080311"/>
                <a:ext cx="9547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expandable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857134" y="3196684"/>
              <a:ext cx="914400" cy="603467"/>
              <a:chOff x="5033383" y="3509953"/>
              <a:chExt cx="914400" cy="603467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5033383" y="3509953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049975" y="3688576"/>
                <a:ext cx="8812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sustainable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53347" y="1849861"/>
              <a:ext cx="914400" cy="603467"/>
              <a:chOff x="4423375" y="2501890"/>
              <a:chExt cx="914400" cy="603467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4423375" y="2501890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427162" y="2603568"/>
                <a:ext cx="9068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responsive </a:t>
                </a:r>
              </a:p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and flexible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536129" y="2518670"/>
              <a:ext cx="914400" cy="603467"/>
              <a:chOff x="4751183" y="1481469"/>
              <a:chExt cx="914400" cy="60346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4751183" y="1481469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858852" y="1660092"/>
                <a:ext cx="6990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credible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52933" y="1849861"/>
              <a:ext cx="914400" cy="603467"/>
              <a:chOff x="7669966" y="2531180"/>
              <a:chExt cx="914400" cy="603467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7669966" y="2531180"/>
                <a:ext cx="914400" cy="60346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734398" y="2709803"/>
                <a:ext cx="78554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>
                    <a:latin typeface="Century Gothic"/>
                    <a:cs typeface="Century Gothic"/>
                  </a:rPr>
                  <a:t>authentic</a:t>
                </a:r>
                <a:endParaRPr lang="en-US" sz="10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317500" y="1298121"/>
            <a:ext cx="383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Purpose: </a:t>
            </a:r>
            <a:r>
              <a:rPr lang="en-US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To </a:t>
            </a:r>
            <a:r>
              <a:rPr lang="en-US" i="1" dirty="0">
                <a:solidFill>
                  <a:srgbClr val="FFFFFF"/>
                </a:solidFill>
                <a:latin typeface="Century Gothic"/>
                <a:cs typeface="Century Gothic"/>
              </a:rPr>
              <a:t>provide information for safety in navigation through </a:t>
            </a:r>
            <a:r>
              <a:rPr lang="en-US" i="1" dirty="0" smtClean="0">
                <a:solidFill>
                  <a:srgbClr val="FFFFFF"/>
                </a:solidFill>
                <a:latin typeface="Century Gothic"/>
                <a:cs typeface="Century Gothic"/>
              </a:rPr>
              <a:t>polar (ice covered) </a:t>
            </a:r>
            <a:r>
              <a:rPr lang="en-US" i="1" dirty="0">
                <a:solidFill>
                  <a:srgbClr val="FFFFFF"/>
                </a:solidFill>
                <a:latin typeface="Century Gothic"/>
                <a:cs typeface="Century Gothic"/>
              </a:rPr>
              <a:t>areas. 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977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AUS 20 year strategic plan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Untitl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3939"/>
          <a:stretch/>
        </p:blipFill>
        <p:spPr>
          <a:xfrm>
            <a:off x="5500295" y="153458"/>
            <a:ext cx="3634659" cy="483658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17499" y="1298121"/>
            <a:ext cx="52644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Recommendation 27 (of 35):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[…]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Maritime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skills training (including operations in sea ice);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Antarctic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meteorological services, weather forecasting, and provision of sea ice assessments for shipping;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[…]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063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Antarctic METAREAs/NAVAREAs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Antarctic_MetAre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87" y="894536"/>
            <a:ext cx="7341227" cy="4248963"/>
          </a:xfrm>
          <a:prstGeom prst="rect">
            <a:avLst/>
          </a:prstGeom>
        </p:spPr>
      </p:pic>
      <p:pic>
        <p:nvPicPr>
          <p:cNvPr id="16" name="Picture 15" descr="QGISScreenSnapz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57" y="2679090"/>
            <a:ext cx="908072" cy="756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29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Antarctic Gateway Partnership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1334260"/>
            <a:ext cx="8463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Australian Government funding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of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AU$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24 million over three years for an Antarctic and Southern Ocean science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program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;</a:t>
            </a: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Capacity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-building development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for Tasmania as a gateway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for Antarctic research, education, innovation and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logistics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;</a:t>
            </a: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Partners are 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ollaboration with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Australian Research Council's Special Research Initiative for Antarctic Gateway Partnership (Project </a:t>
            </a:r>
            <a:r>
              <a:rPr lang="en-US">
                <a:solidFill>
                  <a:srgbClr val="FFFFFF"/>
                </a:solidFill>
                <a:latin typeface="Century Gothic"/>
                <a:cs typeface="Century Gothic"/>
              </a:rPr>
              <a:t>ID </a:t>
            </a:r>
            <a:r>
              <a:rPr lang="en-US" smtClean="0">
                <a:solidFill>
                  <a:srgbClr val="FFFFFF"/>
                </a:solidFill>
                <a:latin typeface="Century Gothic"/>
                <a:cs typeface="Century Gothic"/>
              </a:rPr>
              <a:t>SR140300001)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253695" y="2919037"/>
            <a:ext cx="2160000" cy="432000"/>
            <a:chOff x="2253695" y="2997522"/>
            <a:chExt cx="1800000" cy="360000"/>
          </a:xfrm>
        </p:grpSpPr>
        <p:sp>
          <p:nvSpPr>
            <p:cNvPr id="7" name="Rectangle 6"/>
            <p:cNvSpPr/>
            <p:nvPr/>
          </p:nvSpPr>
          <p:spPr>
            <a:xfrm>
              <a:off x="2253695" y="2997522"/>
              <a:ext cx="180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3237"/>
            <a:stretch/>
          </p:blipFill>
          <p:spPr>
            <a:xfrm>
              <a:off x="2282830" y="2997522"/>
              <a:ext cx="1741731" cy="3600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19" y="2909926"/>
            <a:ext cx="432000" cy="43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10009" b="11351"/>
          <a:stretch/>
        </p:blipFill>
        <p:spPr>
          <a:xfrm>
            <a:off x="5286805" y="2909926"/>
            <a:ext cx="1687968" cy="43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8" y="3519567"/>
            <a:ext cx="1828112" cy="36000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002337" y="3519567"/>
            <a:ext cx="2602184" cy="360000"/>
            <a:chOff x="4280791" y="3205983"/>
            <a:chExt cx="4503180" cy="622994"/>
          </a:xfrm>
        </p:grpSpPr>
        <p:pic>
          <p:nvPicPr>
            <p:cNvPr id="20" name="Picture 19" descr="IMOS_logo-stacked-square-200.gi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47" b="52214"/>
            <a:stretch/>
          </p:blipFill>
          <p:spPr>
            <a:xfrm>
              <a:off x="4280791" y="3207102"/>
              <a:ext cx="2540000" cy="620751"/>
            </a:xfrm>
            <a:prstGeom prst="rect">
              <a:avLst/>
            </a:prstGeom>
          </p:spPr>
        </p:pic>
        <p:pic>
          <p:nvPicPr>
            <p:cNvPr id="21" name="Picture 20" descr="IMOS_logo-stacked-square-200.gi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14" b="24404"/>
            <a:stretch/>
          </p:blipFill>
          <p:spPr>
            <a:xfrm>
              <a:off x="6164349" y="3205983"/>
              <a:ext cx="2619622" cy="62299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5892" y="3518918"/>
            <a:ext cx="1036800" cy="360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6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Antarctic Gateway Partnership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1334260"/>
            <a:ext cx="8463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Key objectives:</a:t>
            </a: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Marine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technology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hub;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Sea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-ice charting and forecasting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capability;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Research into: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Antarctic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ice sheet loss and sea level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rise;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Marine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life in and around Antarctic ice shelves; and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Sea 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level since the last major glacial expansion 20,000 years ago.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29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Sea-Ice Service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81422"/>
              </p:ext>
            </p:extLst>
          </p:nvPr>
        </p:nvGraphicFramePr>
        <p:xfrm>
          <a:off x="1227985" y="1281430"/>
          <a:ext cx="6727197" cy="257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757"/>
                <a:gridCol w="33604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Purpose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Required information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Sea-ice avoidance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Extent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Sea-ice</a:t>
                      </a:r>
                      <a:r>
                        <a:rPr lang="en-US" baseline="0" dirty="0" smtClean="0">
                          <a:latin typeface="Century Gothic"/>
                          <a:cs typeface="Century Gothic"/>
                        </a:rPr>
                        <a:t> zone passage</a:t>
                      </a:r>
                      <a:endParaRPr lang="en-US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Concentration</a:t>
                      </a:r>
                      <a:r>
                        <a:rPr lang="en-US" baseline="0" dirty="0" smtClean="0">
                          <a:latin typeface="Century Gothic"/>
                          <a:cs typeface="Century Gothic"/>
                        </a:rPr>
                        <a:t>, thickness, roughness, snow cover, drift;</a:t>
                      </a:r>
                    </a:p>
                    <a:p>
                      <a:r>
                        <a:rPr lang="en-US" baseline="0" dirty="0" smtClean="0">
                          <a:latin typeface="Century Gothic"/>
                          <a:cs typeface="Century Gothic"/>
                        </a:rPr>
                        <a:t>Icebergs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Sea-ice studies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/>
                          <a:cs typeface="Century Gothic"/>
                        </a:rPr>
                        <a:t>Concentration</a:t>
                      </a:r>
                      <a:r>
                        <a:rPr lang="en-US" baseline="0" dirty="0" smtClean="0">
                          <a:latin typeface="Century Gothic"/>
                          <a:cs typeface="Century Gothic"/>
                        </a:rPr>
                        <a:t>, thickness, roughness, snow cover, drift;</a:t>
                      </a:r>
                    </a:p>
                    <a:p>
                      <a:r>
                        <a:rPr lang="en-US" baseline="0" dirty="0" smtClean="0">
                          <a:latin typeface="Century Gothic"/>
                          <a:cs typeface="Century Gothic"/>
                        </a:rPr>
                        <a:t>Icebergs</a:t>
                      </a:r>
                      <a:endParaRPr lang="en-US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83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Modes of Sea-Ice Service: Charts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126" y="1136141"/>
            <a:ext cx="1506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NIC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29/01/</a:t>
            </a:r>
            <a:r>
              <a:rPr lang="en-US" sz="1400" dirty="0">
                <a:solidFill>
                  <a:schemeClr val="bg1"/>
                </a:solidFill>
                <a:latin typeface="Century Gothic"/>
                <a:cs typeface="Century Gothic"/>
              </a:rPr>
              <a:t>2015</a:t>
            </a:r>
          </a:p>
        </p:txBody>
      </p:sp>
      <p:pic>
        <p:nvPicPr>
          <p:cNvPr id="9" name="Picture 8" descr="nic_antice_20150129_c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r="9184"/>
          <a:stretch/>
        </p:blipFill>
        <p:spPr>
          <a:xfrm>
            <a:off x="2340815" y="920487"/>
            <a:ext cx="4462371" cy="41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Modes of Sea-Ice Service: Charts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afariScreenSnapz0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7656"/>
          <a:stretch/>
        </p:blipFill>
        <p:spPr>
          <a:xfrm>
            <a:off x="818843" y="894192"/>
            <a:ext cx="7506314" cy="42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3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Modes of Sea-Ice Service: Charts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57" y="0"/>
            <a:ext cx="170424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0092" y="947291"/>
            <a:ext cx="3298892" cy="419620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1" y="1219200"/>
            <a:ext cx="1264252" cy="287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Modes of Sea-Ice Service: Charts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56" y="0"/>
            <a:ext cx="17046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92" y="947291"/>
            <a:ext cx="3300081" cy="419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145" y="1320807"/>
            <a:ext cx="824290" cy="2722876"/>
          </a:xfrm>
          <a:prstGeom prst="rect">
            <a:avLst/>
          </a:prstGeom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94" y="1320807"/>
            <a:ext cx="481891" cy="272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29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Outline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1334260"/>
            <a:ext cx="8463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Sea-Ice Service requirements and competence;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Australian sea-ice advice;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The way ahead.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ceAdviso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07" y="2711890"/>
            <a:ext cx="3916478" cy="129951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442105" y="3970179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entury Gothic"/>
                <a:cs typeface="Century Gothic"/>
              </a:rPr>
              <a:t>Image: Ice </a:t>
            </a:r>
            <a:r>
              <a:rPr lang="en-US" sz="900" dirty="0">
                <a:solidFill>
                  <a:schemeClr val="bg1"/>
                </a:solidFill>
                <a:latin typeface="Century Gothic"/>
                <a:cs typeface="Century Gothic"/>
              </a:rPr>
              <a:t>Advisors </a:t>
            </a:r>
            <a:r>
              <a:rPr lang="en-US" sz="900" dirty="0" err="1">
                <a:solidFill>
                  <a:schemeClr val="bg1"/>
                </a:solidFill>
                <a:latin typeface="Century Gothic"/>
                <a:cs typeface="Century Gothic"/>
              </a:rPr>
              <a:t>Oy</a:t>
            </a:r>
            <a:endParaRPr lang="en-US" sz="9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6540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Modes of Sea-Ice Service: Reports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3959" y="902276"/>
            <a:ext cx="6048971" cy="4241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5_12.6_Page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36" y="902274"/>
            <a:ext cx="2997066" cy="4241225"/>
          </a:xfrm>
          <a:prstGeom prst="rect">
            <a:avLst/>
          </a:prstGeom>
        </p:spPr>
      </p:pic>
      <p:pic>
        <p:nvPicPr>
          <p:cNvPr id="6" name="Picture 5" descr="2015_12.6_Page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5" y="902276"/>
            <a:ext cx="2997065" cy="42412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85865" y="902276"/>
            <a:ext cx="0" cy="4241223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FrontCove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41" y="0"/>
            <a:ext cx="3634659" cy="51435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00958" y="2603931"/>
            <a:ext cx="3467238" cy="21544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Century Gothic"/>
                <a:cs typeface="Century Gothic"/>
              </a:rPr>
              <a:t>http://</a:t>
            </a:r>
            <a:r>
              <a:rPr lang="en-US" sz="800" dirty="0" err="1" smtClean="0">
                <a:latin typeface="Century Gothic"/>
                <a:cs typeface="Century Gothic"/>
              </a:rPr>
              <a:t>acecrc.org.au</a:t>
            </a:r>
            <a:r>
              <a:rPr lang="en-US" sz="800" dirty="0" smtClean="0">
                <a:latin typeface="Century Gothic"/>
                <a:cs typeface="Century Gothic"/>
              </a:rPr>
              <a:t>/publication/sea-ice-reports-2014-2015-vol-4/</a:t>
            </a:r>
            <a:endParaRPr lang="en-US" sz="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7644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Now-casting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334260"/>
            <a:ext cx="84635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Tailored to user’s needs;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The right information to the right people at the right time;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Synoptic assessment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(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images and words):</a:t>
            </a: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Subject to availability: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Remote sensing data;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NWP forecasts;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Ocean state forecasts. </a:t>
            </a:r>
          </a:p>
        </p:txBody>
      </p:sp>
      <p:pic>
        <p:nvPicPr>
          <p:cNvPr id="5" name="Picture 4" descr="Ross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12" y="2453836"/>
            <a:ext cx="3669488" cy="259718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475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Sea Ice Reports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1669" y="892639"/>
            <a:ext cx="6340820" cy="4250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a_ice_reporting_2014_15_voyages_1446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69" y="892639"/>
            <a:ext cx="6340820" cy="4250860"/>
          </a:xfrm>
          <a:prstGeom prst="rect">
            <a:avLst/>
          </a:prstGeom>
        </p:spPr>
      </p:pic>
      <p:pic>
        <p:nvPicPr>
          <p:cNvPr id="4" name="Picture 3" descr="sea_ice_reporting_2015_16_voyages_1450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00" y="892800"/>
            <a:ext cx="6339600" cy="42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4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Community funding proposal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334260"/>
            <a:ext cx="8463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COMNAP members co-funding on a pro-rata basis;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Augmented by commercial services;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Might become a line item in </a:t>
            </a: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    research funding proposals.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6" name="Picture 5" descr="ho-yeol-ryu-flughafen-air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54" y="2344554"/>
            <a:ext cx="3951424" cy="263070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8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Benefits to the user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334260"/>
            <a:ext cx="8463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Safer, more efficient operations;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Mitigate Search &amp; Rescue;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Insurers and funding agencies expect best practice;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Access to resources of all member nations.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5" name="Picture 4" descr="COMNAP_logo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5" y="1210815"/>
            <a:ext cx="3335410" cy="10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summary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334260"/>
            <a:ext cx="846359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Requirement/obligation for remote area operations;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Different levels of support for different needs;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Pan-Antarctic service not established;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Develop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competency standards;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Deliver best practice.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0200" y="2374538"/>
            <a:ext cx="3494088" cy="2620962"/>
            <a:chOff x="5410200" y="274638"/>
            <a:chExt cx="3494088" cy="2620962"/>
          </a:xfrm>
        </p:grpSpPr>
        <p:pic>
          <p:nvPicPr>
            <p:cNvPr id="11" name="Picture 10" descr="P1100031smal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0" y="274638"/>
              <a:ext cx="3494088" cy="262096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6553200" y="1754188"/>
              <a:ext cx="1254125" cy="1587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859588" y="1417638"/>
              <a:ext cx="6413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20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44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IMO’s Polar Code (1 Jan. 2017)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Polar Code Ship Safety - Infographic_smaller_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/>
          <a:stretch/>
        </p:blipFill>
        <p:spPr>
          <a:xfrm>
            <a:off x="1045190" y="902274"/>
            <a:ext cx="7053620" cy="42412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64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IMO’s </a:t>
            </a:r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Guidelines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1334260"/>
            <a:ext cx="84635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Resolutions A.999(25) and A.1024(26)</a:t>
            </a:r>
          </a:p>
          <a:p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Knowledge of sea-ice formations;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Current information on extent, type, icebergs;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Historical analysis;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Operational limitations;</a:t>
            </a: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Availability and use of Ice Navigators;</a:t>
            </a:r>
          </a:p>
          <a:p>
            <a:pPr marL="342900" indent="-342900">
              <a:buFont typeface="Wingdings" charset="2"/>
              <a:buAutoNum type="arabicPlain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42900" indent="-342900">
              <a:buFont typeface="Wingdings" charset="2"/>
              <a:buAutoNum type="arabicPlain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Ice routing equipment (charts &amp; imagery)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reviewScreenSnapz0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72" y="3095551"/>
            <a:ext cx="2999513" cy="1690080"/>
          </a:xfrm>
          <a:prstGeom prst="rect">
            <a:avLst/>
          </a:prstGeom>
        </p:spPr>
      </p:pic>
      <p:pic>
        <p:nvPicPr>
          <p:cNvPr id="9" name="Picture 8" descr="PreviewScreenSnapz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38" y="1150797"/>
            <a:ext cx="2999513" cy="16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Recent near misses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kademikShokalski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324"/>
            <a:ext cx="5242871" cy="336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043335635-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77" y="892686"/>
            <a:ext cx="4189423" cy="3351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347" y="1869390"/>
            <a:ext cx="14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24/12/2013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0961" y="974558"/>
            <a:ext cx="14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13/</a:t>
            </a:r>
            <a:r>
              <a:rPr lang="en-US" dirty="0">
                <a:latin typeface="Century Gothic"/>
                <a:cs typeface="Century Gothic"/>
              </a:rPr>
              <a:t>0</a:t>
            </a:r>
            <a:r>
              <a:rPr lang="en-US" dirty="0" smtClean="0">
                <a:latin typeface="Century Gothic"/>
                <a:cs typeface="Century Gothic"/>
              </a:rPr>
              <a:t>2/2015</a:t>
            </a:r>
            <a:endParaRPr lang="en-US" dirty="0">
              <a:latin typeface="Century Gothic"/>
              <a:cs typeface="Century Gothic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4912668"/>
            <a:ext cx="1721144" cy="2308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Century Gothic"/>
                <a:cs typeface="Century Gothic"/>
              </a:rPr>
              <a:t>Image: </a:t>
            </a:r>
            <a:r>
              <a:rPr lang="en-US" sz="900" dirty="0" err="1" smtClean="0">
                <a:latin typeface="Century Gothic"/>
                <a:cs typeface="Century Gothic"/>
              </a:rPr>
              <a:t>Huffingtonpost.com</a:t>
            </a:r>
            <a:endParaRPr lang="en-US" sz="9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4313" y="4013392"/>
            <a:ext cx="1506317" cy="2308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Century Gothic"/>
                <a:cs typeface="Century Gothic"/>
              </a:rPr>
              <a:t>Image: US Coast Guard</a:t>
            </a:r>
            <a:endParaRPr lang="en-US" sz="9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597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smtClean="0">
                <a:solidFill>
                  <a:schemeClr val="bg1"/>
                </a:solidFill>
                <a:latin typeface="Century Gothic" panose="020B0502020202020204" pitchFamily="34" charset="0"/>
              </a:rPr>
              <a:t>ETSI common </a:t>
            </a:r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ground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JCOMM_doc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959168"/>
            <a:ext cx="89281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5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9100" y="1334260"/>
            <a:ext cx="84635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Qualification vs.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Competency: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Competency expires.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Elements of competency:</a:t>
            </a:r>
          </a:p>
          <a:p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Application of skills and knowledge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Measurable performance criteria;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Training material and assessment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tools. </a:t>
            </a:r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9100" y="892687"/>
            <a:ext cx="872490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smtClean="0">
                <a:solidFill>
                  <a:schemeClr val="bg1"/>
                </a:solidFill>
                <a:latin typeface="Century Gothic" panose="020B0502020202020204" pitchFamily="34" charset="0"/>
              </a:rPr>
              <a:t>Quality management system 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881" y="1334260"/>
            <a:ext cx="3533239" cy="34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3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7855" y="974558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lvl="1"/>
            <a:endParaRPr lang="en-AU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9100" y="892639"/>
            <a:ext cx="8724900" cy="47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Competency standards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1334260"/>
            <a:ext cx="8463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Create/Agree on Analyst Competency Standards:</a:t>
            </a:r>
          </a:p>
          <a:p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Establish best practice and sustainability;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Avoid multiple overlap of service;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Avoid inconsistent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minimum standard of 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service.</a:t>
            </a: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4" name="Picture 3" descr="orange-ju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43" y="1065233"/>
            <a:ext cx="2851452" cy="28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0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9100" y="1334260"/>
            <a:ext cx="8463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WMO Aviation top level competencies:</a:t>
            </a:r>
          </a:p>
          <a:p>
            <a:endParaRPr lang="en-US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Analyse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and monitor;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Forecast;</a:t>
            </a: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Warn of hazards;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Ensure quality;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Communicate efficiently.</a:t>
            </a:r>
          </a:p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9100" y="892687"/>
            <a:ext cx="872490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7500" y="317500"/>
            <a:ext cx="88265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Competency standards</a:t>
            </a:r>
            <a:endParaRPr lang="en-AU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rot="17280000">
            <a:off x="6368202" y="1431407"/>
            <a:ext cx="3816208" cy="3794632"/>
          </a:xfrm>
          <a:prstGeom prst="arc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>
            <a:spLocks noChangeAspect="1"/>
          </p:cNvSpPr>
          <p:nvPr/>
        </p:nvSpPr>
        <p:spPr>
          <a:xfrm>
            <a:off x="5313165" y="2132168"/>
            <a:ext cx="3794632" cy="3816208"/>
          </a:xfrm>
          <a:prstGeom prst="arc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>
            <a:spLocks noChangeAspect="1"/>
          </p:cNvSpPr>
          <p:nvPr/>
        </p:nvSpPr>
        <p:spPr>
          <a:xfrm rot="4320000">
            <a:off x="4273345" y="1421100"/>
            <a:ext cx="3816208" cy="3794632"/>
          </a:xfrm>
          <a:prstGeom prst="arc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>
            <a:spLocks noChangeAspect="1"/>
          </p:cNvSpPr>
          <p:nvPr/>
        </p:nvSpPr>
        <p:spPr>
          <a:xfrm rot="12960000">
            <a:off x="6040534" y="132286"/>
            <a:ext cx="3794632" cy="3816208"/>
          </a:xfrm>
          <a:prstGeom prst="arc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>
            <a:spLocks noChangeAspect="1"/>
          </p:cNvSpPr>
          <p:nvPr/>
        </p:nvSpPr>
        <p:spPr>
          <a:xfrm rot="8640000">
            <a:off x="4621539" y="127001"/>
            <a:ext cx="3794632" cy="3816208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448595" y="2126882"/>
            <a:ext cx="1564249" cy="1573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0731" y="1501996"/>
            <a:ext cx="806965" cy="26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Forecast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310" y="3156172"/>
            <a:ext cx="754475" cy="26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Analyse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35634" y="1704226"/>
            <a:ext cx="554420" cy="26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Warn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81372" y="3296544"/>
            <a:ext cx="663132" cy="26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Check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6189" y="4170651"/>
            <a:ext cx="1265203" cy="26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Communicate</a:t>
            </a:r>
            <a:endParaRPr lang="en-US" sz="1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40441" y="2651843"/>
            <a:ext cx="1203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Competent</a:t>
            </a:r>
          </a:p>
          <a:p>
            <a:pPr algn="ctr"/>
            <a:r>
              <a:rPr lang="en-US" sz="1400" dirty="0" smtClean="0">
                <a:latin typeface="Century Gothic"/>
                <a:cs typeface="Century Gothic"/>
              </a:rPr>
              <a:t>Analyst</a:t>
            </a:r>
            <a:endParaRPr lang="en-US" sz="1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24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29323</TotalTime>
  <Words>1371</Words>
  <Application>Microsoft Macintosh PowerPoint</Application>
  <PresentationFormat>On-screen Show (16:9)</PresentationFormat>
  <Paragraphs>263</Paragraphs>
  <Slides>25</Slides>
  <Notes>25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Lieser</dc:creator>
  <cp:lastModifiedBy>Jan Lieser</cp:lastModifiedBy>
  <cp:revision>129</cp:revision>
  <cp:lastPrinted>2016-04-29T04:41:22Z</cp:lastPrinted>
  <dcterms:created xsi:type="dcterms:W3CDTF">2015-05-29T01:53:19Z</dcterms:created>
  <dcterms:modified xsi:type="dcterms:W3CDTF">2016-05-05T06:01:10Z</dcterms:modified>
</cp:coreProperties>
</file>