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embeddedFontLst>
    <p:embeddedFont>
      <p:font typeface="Architects Daughter"/>
      <p:regular r:id="rId18"/>
    </p:embeddedFont>
    <p:embeddedFont>
      <p:font typeface="Arial Narr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DFED57C-B03D-4475-986D-80CA43D22283}">
  <a:tblStyle styleId="{7DFED57C-B03D-4475-986D-80CA43D22283}" styleName="Table_0"/>
  <a:tblStyle styleId="{590A1F31-A0BA-498C-89EE-2CB0BD9FEA31}" styleName="Table_1">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ArialNarrow-bold.fntdata"/><Relationship Id="rId11" Type="http://schemas.openxmlformats.org/officeDocument/2006/relationships/slide" Target="slides/slide6.xml"/><Relationship Id="rId22" Type="http://schemas.openxmlformats.org/officeDocument/2006/relationships/font" Target="fonts/ArialNarrow-boldItalic.fntdata"/><Relationship Id="rId10" Type="http://schemas.openxmlformats.org/officeDocument/2006/relationships/slide" Target="slides/slide5.xml"/><Relationship Id="rId21"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alNarrow-regular.fntdata"/><Relationship Id="rId6" Type="http://schemas.openxmlformats.org/officeDocument/2006/relationships/slide" Target="slides/slide1.xml"/><Relationship Id="rId18" Type="http://schemas.openxmlformats.org/officeDocument/2006/relationships/font" Target="fonts/ArchitectsDaugh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jpg"/><Relationship Id="rId3" Type="http://schemas.openxmlformats.org/officeDocument/2006/relationships/image" Target="../media/image0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jpg"/><Relationship Id="rId3" Type="http://schemas.openxmlformats.org/officeDocument/2006/relationships/image" Target="../media/image08.png"/><Relationship Id="rId4" Type="http://schemas.openxmlformats.org/officeDocument/2006/relationships/image" Target="../media/image0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 Id="rId3" Type="http://schemas.openxmlformats.org/officeDocument/2006/relationships/image" Target="../media/image05.png"/><Relationship Id="rId4" Type="http://schemas.openxmlformats.org/officeDocument/2006/relationships/image" Target="../media/image08.png"/><Relationship Id="rId5" Type="http://schemas.openxmlformats.org/officeDocument/2006/relationships/image" Target="../media/image0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08.png"/><Relationship Id="rId4" Type="http://schemas.openxmlformats.org/officeDocument/2006/relationships/image" Target="../media/image0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png"/><Relationship Id="rId3" Type="http://schemas.openxmlformats.org/officeDocument/2006/relationships/image" Target="../media/image0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pic>
        <p:nvPicPr>
          <p:cNvPr descr="modis_terra_20160106_1235_ch1-4-3.jpg" id="17" name="Shape 17"/>
          <p:cNvPicPr preferRelativeResize="0"/>
          <p:nvPr/>
        </p:nvPicPr>
        <p:blipFill>
          <a:blip r:embed="rId2">
            <a:alphaModFix amt="32000"/>
          </a:blip>
          <a:stretch>
            <a:fillRect/>
          </a:stretch>
        </p:blipFill>
        <p:spPr>
          <a:xfrm>
            <a:off x="0" y="0"/>
            <a:ext cx="9144000" cy="6858000"/>
          </a:xfrm>
          <a:prstGeom prst="rect">
            <a:avLst/>
          </a:prstGeom>
          <a:noFill/>
          <a:ln>
            <a:noFill/>
          </a:ln>
        </p:spPr>
      </p:pic>
      <p:sp>
        <p:nvSpPr>
          <p:cNvPr id="18" name="Shape 18"/>
          <p:cNvSpPr txBox="1"/>
          <p:nvPr>
            <p:ph type="ctrTitle"/>
          </p:nvPr>
        </p:nvSpPr>
        <p:spPr>
          <a:xfrm>
            <a:off x="311700" y="1623374"/>
            <a:ext cx="8520600" cy="2106300"/>
          </a:xfrm>
          <a:prstGeom prst="rect">
            <a:avLst/>
          </a:prstGeom>
        </p:spPr>
        <p:txBody>
          <a:bodyPr anchorCtr="0" anchor="t" bIns="91425" lIns="91425" rIns="91425" tIns="91425"/>
          <a:lstStyle>
            <a:lvl1pPr lvl="0" algn="ctr">
              <a:spcBef>
                <a:spcPts val="0"/>
              </a:spcBef>
              <a:buSzPct val="100000"/>
              <a:defRPr sz="36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9" name="Shape 19"/>
          <p:cNvSpPr txBox="1"/>
          <p:nvPr>
            <p:ph idx="1" type="subTitle"/>
          </p:nvPr>
        </p:nvSpPr>
        <p:spPr>
          <a:xfrm>
            <a:off x="311700" y="3778821"/>
            <a:ext cx="8520600" cy="1468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pic>
        <p:nvPicPr>
          <p:cNvPr descr="Met_RGB_Horisontal_ENG_Negativ.png" id="20" name="Shape 20"/>
          <p:cNvPicPr preferRelativeResize="0"/>
          <p:nvPr/>
        </p:nvPicPr>
        <p:blipFill>
          <a:blip r:embed="rId3">
            <a:alphaModFix/>
          </a:blip>
          <a:stretch>
            <a:fillRect/>
          </a:stretch>
        </p:blipFill>
        <p:spPr>
          <a:xfrm>
            <a:off x="0" y="-12"/>
            <a:ext cx="3771900" cy="1724025"/>
          </a:xfrm>
          <a:prstGeom prst="rect">
            <a:avLst/>
          </a:prstGeom>
          <a:noFill/>
          <a:ln>
            <a:noFill/>
          </a:ln>
        </p:spPr>
      </p:pic>
      <p:cxnSp>
        <p:nvCxnSpPr>
          <p:cNvPr id="21" name="Shape 21"/>
          <p:cNvCxnSpPr/>
          <p:nvPr/>
        </p:nvCxnSpPr>
        <p:spPr>
          <a:xfrm>
            <a:off x="311700" y="6271583"/>
            <a:ext cx="8520600" cy="0"/>
          </a:xfrm>
          <a:prstGeom prst="straightConnector1">
            <a:avLst/>
          </a:prstGeom>
          <a:noFill/>
          <a:ln cap="flat" cmpd="sng" w="38100">
            <a:solidFill>
              <a:srgbClr val="F3F3F3"/>
            </a:solidFill>
            <a:prstDash val="solid"/>
            <a:round/>
            <a:headEnd len="lg" w="lg" type="none"/>
            <a:tailEnd len="lg" w="lg" type="none"/>
          </a:ln>
        </p:spPr>
      </p:cxnSp>
      <p:cxnSp>
        <p:nvCxnSpPr>
          <p:cNvPr id="22" name="Shape 22"/>
          <p:cNvCxnSpPr/>
          <p:nvPr/>
        </p:nvCxnSpPr>
        <p:spPr>
          <a:xfrm>
            <a:off x="311700" y="1623383"/>
            <a:ext cx="8520600" cy="0"/>
          </a:xfrm>
          <a:prstGeom prst="straightConnector1">
            <a:avLst/>
          </a:prstGeom>
          <a:noFill/>
          <a:ln cap="flat" cmpd="sng" w="38100">
            <a:solidFill>
              <a:srgbClr val="FFFFFF"/>
            </a:solidFill>
            <a:prstDash val="solid"/>
            <a:round/>
            <a:headEnd len="lg" w="lg" type="none"/>
            <a:tailEnd len="lg" w="lg" type="none"/>
          </a:ln>
        </p:spPr>
      </p:cxnSp>
      <p:sp>
        <p:nvSpPr>
          <p:cNvPr id="23" name="Shape 23"/>
          <p:cNvSpPr txBox="1"/>
          <p:nvPr/>
        </p:nvSpPr>
        <p:spPr>
          <a:xfrm>
            <a:off x="2835300" y="5930175"/>
            <a:ext cx="5997000" cy="341400"/>
          </a:xfrm>
          <a:prstGeom prst="rect">
            <a:avLst/>
          </a:prstGeom>
          <a:noFill/>
          <a:ln>
            <a:noFill/>
          </a:ln>
        </p:spPr>
        <p:txBody>
          <a:bodyPr anchorCtr="0" anchor="b" bIns="91425" lIns="91425" rIns="91425" tIns="91425">
            <a:noAutofit/>
          </a:bodyPr>
          <a:lstStyle/>
          <a:p>
            <a:pPr lvl="0" rtl="0" algn="r">
              <a:spcBef>
                <a:spcPts val="0"/>
              </a:spcBef>
              <a:buNone/>
            </a:pPr>
            <a:r>
              <a:rPr lang="en-GB" sz="1000">
                <a:solidFill>
                  <a:srgbClr val="FFFFFF"/>
                </a:solidFill>
              </a:rPr>
              <a:t>MODIS Terra image 2016-01-06 12:35 UTC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7" name="Shape 77"/>
        <p:cNvGrpSpPr/>
        <p:nvPr/>
      </p:nvGrpSpPr>
      <p:grpSpPr>
        <a:xfrm>
          <a:off x="0" y="0"/>
          <a:ext cx="0" cy="0"/>
          <a:chOff x="0" y="0"/>
          <a:chExt cx="0" cy="0"/>
        </a:xfrm>
      </p:grpSpPr>
      <p:sp>
        <p:nvSpPr>
          <p:cNvPr id="78" name="Shape 78"/>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79" name="Shape 79"/>
        <p:cNvGrpSpPr/>
        <p:nvPr/>
      </p:nvGrpSpPr>
      <p:grpSpPr>
        <a:xfrm>
          <a:off x="0" y="0"/>
          <a:ext cx="0" cy="0"/>
          <a:chOff x="0" y="0"/>
          <a:chExt cx="0" cy="0"/>
        </a:xfrm>
      </p:grpSpPr>
      <p:sp>
        <p:nvSpPr>
          <p:cNvPr id="80" name="Shape 80"/>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81" name="Shape 81"/>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4" name="Shape 24"/>
        <p:cNvGrpSpPr/>
        <p:nvPr/>
      </p:nvGrpSpPr>
      <p:grpSpPr>
        <a:xfrm>
          <a:off x="0" y="0"/>
          <a:ext cx="0" cy="0"/>
          <a:chOff x="0" y="0"/>
          <a:chExt cx="0" cy="0"/>
        </a:xfrm>
      </p:grpSpPr>
      <p:sp>
        <p:nvSpPr>
          <p:cNvPr id="25" name="Shape 25"/>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 Slide">
    <p:spTree>
      <p:nvGrpSpPr>
        <p:cNvPr id="26" name="Shape 26"/>
        <p:cNvGrpSpPr/>
        <p:nvPr/>
      </p:nvGrpSpPr>
      <p:grpSpPr>
        <a:xfrm>
          <a:off x="0" y="0"/>
          <a:ext cx="0" cy="0"/>
          <a:chOff x="0" y="0"/>
          <a:chExt cx="0" cy="0"/>
        </a:xfrm>
      </p:grpSpPr>
      <p:sp>
        <p:nvSpPr>
          <p:cNvPr id="27" name="Shape 27"/>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pic>
        <p:nvPicPr>
          <p:cNvPr descr="modis_terra_20160106_1235_ch1-4-3.jpg" id="29" name="Shape 29"/>
          <p:cNvPicPr preferRelativeResize="0"/>
          <p:nvPr/>
        </p:nvPicPr>
        <p:blipFill>
          <a:blip r:embed="rId2">
            <a:alphaModFix/>
          </a:blip>
          <a:stretch>
            <a:fillRect/>
          </a:stretch>
        </p:blipFill>
        <p:spPr>
          <a:xfrm>
            <a:off x="0" y="0"/>
            <a:ext cx="9144000" cy="6858000"/>
          </a:xfrm>
          <a:prstGeom prst="rect">
            <a:avLst/>
          </a:prstGeom>
          <a:noFill/>
          <a:ln>
            <a:noFill/>
          </a:ln>
        </p:spPr>
      </p:pic>
      <p:sp>
        <p:nvSpPr>
          <p:cNvPr id="30" name="Shape 30"/>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nvSpPr>
        <p:spPr>
          <a:xfrm>
            <a:off x="2835300" y="5930175"/>
            <a:ext cx="5997000" cy="341400"/>
          </a:xfrm>
          <a:prstGeom prst="rect">
            <a:avLst/>
          </a:prstGeom>
          <a:noFill/>
          <a:ln>
            <a:noFill/>
          </a:ln>
        </p:spPr>
        <p:txBody>
          <a:bodyPr anchorCtr="0" anchor="b" bIns="91425" lIns="91425" rIns="91425" tIns="91425">
            <a:noAutofit/>
          </a:bodyPr>
          <a:lstStyle/>
          <a:p>
            <a:pPr lvl="0" rtl="0" algn="r">
              <a:spcBef>
                <a:spcPts val="0"/>
              </a:spcBef>
              <a:buNone/>
            </a:pPr>
            <a:r>
              <a:rPr lang="en-GB" sz="1000">
                <a:solidFill>
                  <a:srgbClr val="FFFFFF"/>
                </a:solidFill>
              </a:rPr>
              <a:t>MODIS Terra image 2016-01-06 12:35 UTC</a:t>
            </a:r>
          </a:p>
        </p:txBody>
      </p:sp>
      <p:sp>
        <p:nvSpPr>
          <p:cNvPr id="33" name="Shape 33"/>
          <p:cNvSpPr txBox="1"/>
          <p:nvPr/>
        </p:nvSpPr>
        <p:spPr>
          <a:xfrm>
            <a:off x="311700" y="6271575"/>
            <a:ext cx="1009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2016-04-05</a:t>
            </a:r>
          </a:p>
        </p:txBody>
      </p:sp>
      <p:cxnSp>
        <p:nvCxnSpPr>
          <p:cNvPr id="34" name="Shape 34"/>
          <p:cNvCxnSpPr/>
          <p:nvPr/>
        </p:nvCxnSpPr>
        <p:spPr>
          <a:xfrm>
            <a:off x="311700" y="6271583"/>
            <a:ext cx="8520600" cy="0"/>
          </a:xfrm>
          <a:prstGeom prst="straightConnector1">
            <a:avLst/>
          </a:prstGeom>
          <a:noFill/>
          <a:ln cap="flat" cmpd="sng" w="28575">
            <a:solidFill>
              <a:srgbClr val="0090A8"/>
            </a:solidFill>
            <a:prstDash val="solid"/>
            <a:round/>
            <a:headEnd len="lg" w="lg" type="none"/>
            <a:tailEnd len="lg" w="lg" type="none"/>
          </a:ln>
        </p:spPr>
      </p:cxnSp>
      <p:pic>
        <p:nvPicPr>
          <p:cNvPr descr="Met_RGB_Horisontal_ENG.png" id="35" name="Shape 35"/>
          <p:cNvPicPr preferRelativeResize="0"/>
          <p:nvPr/>
        </p:nvPicPr>
        <p:blipFill>
          <a:blip r:embed="rId3">
            <a:alphaModFix/>
          </a:blip>
          <a:stretch>
            <a:fillRect/>
          </a:stretch>
        </p:blipFill>
        <p:spPr>
          <a:xfrm>
            <a:off x="7970600" y="6271575"/>
            <a:ext cx="861699" cy="393850"/>
          </a:xfrm>
          <a:prstGeom prst="rect">
            <a:avLst/>
          </a:prstGeom>
          <a:noFill/>
          <a:ln>
            <a:noFill/>
          </a:ln>
        </p:spPr>
      </p:pic>
      <p:sp>
        <p:nvSpPr>
          <p:cNvPr id="36" name="Shape 36"/>
          <p:cNvSpPr txBox="1"/>
          <p:nvPr/>
        </p:nvSpPr>
        <p:spPr>
          <a:xfrm>
            <a:off x="7232575" y="6271575"/>
            <a:ext cx="695400" cy="356100"/>
          </a:xfrm>
          <a:prstGeom prst="rect">
            <a:avLst/>
          </a:prstGeom>
          <a:noFill/>
          <a:ln>
            <a:noFill/>
          </a:ln>
        </p:spPr>
        <p:txBody>
          <a:bodyPr anchorCtr="0" anchor="t" bIns="91425" lIns="91425" rIns="91425" tIns="91425">
            <a:noAutofit/>
          </a:bodyPr>
          <a:lstStyle/>
          <a:p>
            <a:pPr lvl="0" rtl="0" algn="r">
              <a:spcBef>
                <a:spcPts val="0"/>
              </a:spcBef>
              <a:buClr>
                <a:schemeClr val="dk1"/>
              </a:buClr>
              <a:buSzPct val="91666"/>
              <a:buFont typeface="Arial"/>
              <a:buNone/>
            </a:pPr>
            <a:fld id="{00000000-1234-1234-1234-123412341234}" type="slidenum">
              <a:rPr lang="en-GB" sz="1200">
                <a:solidFill>
                  <a:srgbClr val="0090A8"/>
                </a:solidFill>
                <a:latin typeface="Arial Narrow"/>
                <a:ea typeface="Arial Narrow"/>
                <a:cs typeface="Arial Narrow"/>
                <a:sym typeface="Arial Narrow"/>
              </a:rPr>
              <a:t>‹#›</a:t>
            </a:fld>
          </a:p>
        </p:txBody>
      </p:sp>
      <p:sp>
        <p:nvSpPr>
          <p:cNvPr id="37" name="Shape 37"/>
          <p:cNvSpPr txBox="1"/>
          <p:nvPr/>
        </p:nvSpPr>
        <p:spPr>
          <a:xfrm>
            <a:off x="1755975" y="6271575"/>
            <a:ext cx="5476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5th International Ice Analysts Workshop, Washington D.C., 16-20 May 2016</a:t>
            </a:r>
          </a:p>
        </p:txBody>
      </p:sp>
      <p:pic>
        <p:nvPicPr>
          <p:cNvPr descr="iicwg_logo.png" id="38" name="Shape 38"/>
          <p:cNvPicPr preferRelativeResize="0"/>
          <p:nvPr/>
        </p:nvPicPr>
        <p:blipFill>
          <a:blip r:embed="rId4">
            <a:alphaModFix/>
          </a:blip>
          <a:stretch>
            <a:fillRect/>
          </a:stretch>
        </p:blipFill>
        <p:spPr>
          <a:xfrm>
            <a:off x="1359228" y="6309325"/>
            <a:ext cx="358721" cy="3560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9" name="Shape 39"/>
        <p:cNvGrpSpPr/>
        <p:nvPr/>
      </p:nvGrpSpPr>
      <p:grpSpPr>
        <a:xfrm>
          <a:off x="0" y="0"/>
          <a:ext cx="0" cy="0"/>
          <a:chOff x="0" y="0"/>
          <a:chExt cx="0" cy="0"/>
        </a:xfrm>
      </p:grpSpPr>
      <p:pic>
        <p:nvPicPr>
          <p:cNvPr descr="s1_20160107_0804.jpg" id="40" name="Shape 40"/>
          <p:cNvPicPr preferRelativeResize="0"/>
          <p:nvPr/>
        </p:nvPicPr>
        <p:blipFill>
          <a:blip r:embed="rId2">
            <a:alphaModFix/>
          </a:blip>
          <a:stretch>
            <a:fillRect/>
          </a:stretch>
        </p:blipFill>
        <p:spPr>
          <a:xfrm>
            <a:off x="0" y="0"/>
            <a:ext cx="9144000" cy="6858000"/>
          </a:xfrm>
          <a:prstGeom prst="rect">
            <a:avLst/>
          </a:prstGeom>
          <a:noFill/>
          <a:ln>
            <a:noFill/>
          </a:ln>
        </p:spPr>
      </p:pic>
      <p:pic>
        <p:nvPicPr>
          <p:cNvPr descr="shading.png" id="41" name="Shape 41"/>
          <p:cNvPicPr preferRelativeResize="0"/>
          <p:nvPr/>
        </p:nvPicPr>
        <p:blipFill>
          <a:blip r:embed="rId3">
            <a:alphaModFix/>
          </a:blip>
          <a:stretch>
            <a:fillRect/>
          </a:stretch>
        </p:blipFill>
        <p:spPr>
          <a:xfrm>
            <a:off x="0" y="0"/>
            <a:ext cx="9144000" cy="6858000"/>
          </a:xfrm>
          <a:prstGeom prst="rect">
            <a:avLst/>
          </a:prstGeom>
          <a:noFill/>
          <a:ln>
            <a:noFill/>
          </a:ln>
        </p:spPr>
      </p:pic>
      <p:sp>
        <p:nvSpPr>
          <p:cNvPr id="42" name="Shape 42"/>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3" name="Shape 43"/>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4" name="Shape 44"/>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5" name="Shape 45"/>
          <p:cNvSpPr txBox="1"/>
          <p:nvPr/>
        </p:nvSpPr>
        <p:spPr>
          <a:xfrm>
            <a:off x="311700" y="6271575"/>
            <a:ext cx="1009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2016-04-05</a:t>
            </a:r>
          </a:p>
        </p:txBody>
      </p:sp>
      <p:cxnSp>
        <p:nvCxnSpPr>
          <p:cNvPr id="46" name="Shape 46"/>
          <p:cNvCxnSpPr/>
          <p:nvPr/>
        </p:nvCxnSpPr>
        <p:spPr>
          <a:xfrm>
            <a:off x="311700" y="6271583"/>
            <a:ext cx="8520600" cy="0"/>
          </a:xfrm>
          <a:prstGeom prst="straightConnector1">
            <a:avLst/>
          </a:prstGeom>
          <a:noFill/>
          <a:ln cap="flat" cmpd="sng" w="28575">
            <a:solidFill>
              <a:srgbClr val="0090A8"/>
            </a:solidFill>
            <a:prstDash val="solid"/>
            <a:round/>
            <a:headEnd len="lg" w="lg" type="none"/>
            <a:tailEnd len="lg" w="lg" type="none"/>
          </a:ln>
        </p:spPr>
      </p:cxnSp>
      <p:pic>
        <p:nvPicPr>
          <p:cNvPr descr="Met_RGB_Horisontal_ENG.png" id="47" name="Shape 47"/>
          <p:cNvPicPr preferRelativeResize="0"/>
          <p:nvPr/>
        </p:nvPicPr>
        <p:blipFill>
          <a:blip r:embed="rId4">
            <a:alphaModFix/>
          </a:blip>
          <a:stretch>
            <a:fillRect/>
          </a:stretch>
        </p:blipFill>
        <p:spPr>
          <a:xfrm>
            <a:off x="7970600" y="6271575"/>
            <a:ext cx="861699" cy="393850"/>
          </a:xfrm>
          <a:prstGeom prst="rect">
            <a:avLst/>
          </a:prstGeom>
          <a:noFill/>
          <a:ln>
            <a:noFill/>
          </a:ln>
        </p:spPr>
      </p:pic>
      <p:sp>
        <p:nvSpPr>
          <p:cNvPr id="48" name="Shape 48"/>
          <p:cNvSpPr txBox="1"/>
          <p:nvPr/>
        </p:nvSpPr>
        <p:spPr>
          <a:xfrm>
            <a:off x="7232575" y="6271575"/>
            <a:ext cx="695400" cy="356100"/>
          </a:xfrm>
          <a:prstGeom prst="rect">
            <a:avLst/>
          </a:prstGeom>
          <a:noFill/>
          <a:ln>
            <a:noFill/>
          </a:ln>
        </p:spPr>
        <p:txBody>
          <a:bodyPr anchorCtr="0" anchor="t" bIns="91425" lIns="91425" rIns="91425" tIns="91425">
            <a:noAutofit/>
          </a:bodyPr>
          <a:lstStyle/>
          <a:p>
            <a:pPr lvl="0" rtl="0" algn="r">
              <a:spcBef>
                <a:spcPts val="0"/>
              </a:spcBef>
              <a:buClr>
                <a:schemeClr val="dk1"/>
              </a:buClr>
              <a:buSzPct val="91666"/>
              <a:buFont typeface="Arial"/>
              <a:buNone/>
            </a:pPr>
            <a:fld id="{00000000-1234-1234-1234-123412341234}" type="slidenum">
              <a:rPr lang="en-GB" sz="1200">
                <a:solidFill>
                  <a:srgbClr val="0090A8"/>
                </a:solidFill>
                <a:latin typeface="Arial Narrow"/>
                <a:ea typeface="Arial Narrow"/>
                <a:cs typeface="Arial Narrow"/>
                <a:sym typeface="Arial Narrow"/>
              </a:rPr>
              <a:t>‹#›</a:t>
            </a:fld>
          </a:p>
        </p:txBody>
      </p:sp>
      <p:sp>
        <p:nvSpPr>
          <p:cNvPr id="49" name="Shape 49"/>
          <p:cNvSpPr txBox="1"/>
          <p:nvPr/>
        </p:nvSpPr>
        <p:spPr>
          <a:xfrm>
            <a:off x="1717950" y="6271575"/>
            <a:ext cx="5514600" cy="356100"/>
          </a:xfrm>
          <a:prstGeom prst="rect">
            <a:avLst/>
          </a:prstGeom>
          <a:noFill/>
          <a:ln>
            <a:noFill/>
          </a:ln>
        </p:spPr>
        <p:txBody>
          <a:bodyPr anchorCtr="0" anchor="t" bIns="91425" lIns="91425" rIns="91425" tIns="91425">
            <a:noAutofit/>
          </a:bodyPr>
          <a:lstStyle/>
          <a:p>
            <a:pPr lvl="0" rtl="0">
              <a:spcBef>
                <a:spcPts val="0"/>
              </a:spcBef>
              <a:buClr>
                <a:schemeClr val="dk1"/>
              </a:buClr>
              <a:buSzPct val="91666"/>
              <a:buFont typeface="Arial"/>
              <a:buNone/>
            </a:pPr>
            <a:r>
              <a:rPr lang="en-GB" sz="1200">
                <a:solidFill>
                  <a:srgbClr val="0090A8"/>
                </a:solidFill>
                <a:latin typeface="Arial Narrow"/>
                <a:ea typeface="Arial Narrow"/>
                <a:cs typeface="Arial Narrow"/>
                <a:sym typeface="Arial Narrow"/>
              </a:rPr>
              <a:t>5th International Ice Analysts Workshop, Washington D.C., 16-20 May 2016</a:t>
            </a:r>
          </a:p>
        </p:txBody>
      </p:sp>
      <p:pic>
        <p:nvPicPr>
          <p:cNvPr descr="iicwg_logo.png" id="50" name="Shape 50"/>
          <p:cNvPicPr preferRelativeResize="0"/>
          <p:nvPr/>
        </p:nvPicPr>
        <p:blipFill>
          <a:blip r:embed="rId5">
            <a:alphaModFix/>
          </a:blip>
          <a:stretch>
            <a:fillRect/>
          </a:stretch>
        </p:blipFill>
        <p:spPr>
          <a:xfrm>
            <a:off x="1359228" y="6309325"/>
            <a:ext cx="358721" cy="356099"/>
          </a:xfrm>
          <a:prstGeom prst="rect">
            <a:avLst/>
          </a:prstGeom>
          <a:noFill/>
          <a:ln>
            <a:noFill/>
          </a:ln>
        </p:spPr>
      </p:pic>
      <p:sp>
        <p:nvSpPr>
          <p:cNvPr id="51" name="Shape 51"/>
          <p:cNvSpPr txBox="1"/>
          <p:nvPr/>
        </p:nvSpPr>
        <p:spPr>
          <a:xfrm>
            <a:off x="2835300" y="5930175"/>
            <a:ext cx="5997000" cy="341400"/>
          </a:xfrm>
          <a:prstGeom prst="rect">
            <a:avLst/>
          </a:prstGeom>
          <a:noFill/>
          <a:ln>
            <a:noFill/>
          </a:ln>
        </p:spPr>
        <p:txBody>
          <a:bodyPr anchorCtr="0" anchor="b" bIns="91425" lIns="91425" rIns="91425" tIns="91425">
            <a:noAutofit/>
          </a:bodyPr>
          <a:lstStyle/>
          <a:p>
            <a:pPr lvl="0" rtl="0" algn="r">
              <a:spcBef>
                <a:spcPts val="0"/>
              </a:spcBef>
              <a:buNone/>
            </a:pPr>
            <a:r>
              <a:rPr lang="en-GB" sz="1000">
                <a:solidFill>
                  <a:srgbClr val="FFFFFF"/>
                </a:solidFill>
              </a:rPr>
              <a:t>Sentinel-1 HH image 2016-01-07 08:04 UTC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pic>
        <p:nvPicPr>
          <p:cNvPr descr="s2_20160106_1948.jpg" id="53" name="Shape 53"/>
          <p:cNvPicPr preferRelativeResize="0"/>
          <p:nvPr/>
        </p:nvPicPr>
        <p:blipFill>
          <a:blip r:embed="rId2">
            <a:alphaModFix/>
          </a:blip>
          <a:stretch>
            <a:fillRect/>
          </a:stretch>
        </p:blipFill>
        <p:spPr>
          <a:xfrm>
            <a:off x="0" y="0"/>
            <a:ext cx="9144000" cy="6858000"/>
          </a:xfrm>
          <a:prstGeom prst="rect">
            <a:avLst/>
          </a:prstGeom>
          <a:noFill/>
          <a:ln>
            <a:noFill/>
          </a:ln>
        </p:spPr>
      </p:pic>
      <p:sp>
        <p:nvSpPr>
          <p:cNvPr id="54" name="Shape 54"/>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nvSpPr>
        <p:spPr>
          <a:xfrm>
            <a:off x="2835300" y="5930175"/>
            <a:ext cx="5997000" cy="341400"/>
          </a:xfrm>
          <a:prstGeom prst="rect">
            <a:avLst/>
          </a:prstGeom>
          <a:noFill/>
          <a:ln>
            <a:noFill/>
          </a:ln>
        </p:spPr>
        <p:txBody>
          <a:bodyPr anchorCtr="0" anchor="b" bIns="91425" lIns="91425" rIns="91425" tIns="91425">
            <a:noAutofit/>
          </a:bodyPr>
          <a:lstStyle/>
          <a:p>
            <a:pPr lvl="0" rtl="0" algn="r">
              <a:spcBef>
                <a:spcPts val="0"/>
              </a:spcBef>
              <a:buNone/>
            </a:pPr>
            <a:r>
              <a:rPr lang="en-GB" sz="1000"/>
              <a:t>Sentinel-2 image 2016-01-06 19:48 UTC</a:t>
            </a:r>
          </a:p>
        </p:txBody>
      </p:sp>
      <p:sp>
        <p:nvSpPr>
          <p:cNvPr id="56" name="Shape 56"/>
          <p:cNvSpPr txBox="1"/>
          <p:nvPr/>
        </p:nvSpPr>
        <p:spPr>
          <a:xfrm>
            <a:off x="311700" y="6271575"/>
            <a:ext cx="1009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2016-04-05</a:t>
            </a:r>
          </a:p>
        </p:txBody>
      </p:sp>
      <p:cxnSp>
        <p:nvCxnSpPr>
          <p:cNvPr id="57" name="Shape 57"/>
          <p:cNvCxnSpPr/>
          <p:nvPr/>
        </p:nvCxnSpPr>
        <p:spPr>
          <a:xfrm>
            <a:off x="311700" y="6271583"/>
            <a:ext cx="8520600" cy="0"/>
          </a:xfrm>
          <a:prstGeom prst="straightConnector1">
            <a:avLst/>
          </a:prstGeom>
          <a:noFill/>
          <a:ln cap="flat" cmpd="sng" w="28575">
            <a:solidFill>
              <a:srgbClr val="0090A8"/>
            </a:solidFill>
            <a:prstDash val="solid"/>
            <a:round/>
            <a:headEnd len="lg" w="lg" type="none"/>
            <a:tailEnd len="lg" w="lg" type="none"/>
          </a:ln>
        </p:spPr>
      </p:cxnSp>
      <p:pic>
        <p:nvPicPr>
          <p:cNvPr descr="Met_RGB_Horisontal_ENG.png" id="58" name="Shape 58"/>
          <p:cNvPicPr preferRelativeResize="0"/>
          <p:nvPr/>
        </p:nvPicPr>
        <p:blipFill>
          <a:blip r:embed="rId3">
            <a:alphaModFix/>
          </a:blip>
          <a:stretch>
            <a:fillRect/>
          </a:stretch>
        </p:blipFill>
        <p:spPr>
          <a:xfrm>
            <a:off x="7970600" y="6271575"/>
            <a:ext cx="861699" cy="393850"/>
          </a:xfrm>
          <a:prstGeom prst="rect">
            <a:avLst/>
          </a:prstGeom>
          <a:noFill/>
          <a:ln>
            <a:noFill/>
          </a:ln>
        </p:spPr>
      </p:pic>
      <p:sp>
        <p:nvSpPr>
          <p:cNvPr id="59" name="Shape 59"/>
          <p:cNvSpPr txBox="1"/>
          <p:nvPr/>
        </p:nvSpPr>
        <p:spPr>
          <a:xfrm>
            <a:off x="7232575" y="6271575"/>
            <a:ext cx="695400" cy="356100"/>
          </a:xfrm>
          <a:prstGeom prst="rect">
            <a:avLst/>
          </a:prstGeom>
          <a:noFill/>
          <a:ln>
            <a:noFill/>
          </a:ln>
        </p:spPr>
        <p:txBody>
          <a:bodyPr anchorCtr="0" anchor="t" bIns="91425" lIns="91425" rIns="91425" tIns="91425">
            <a:noAutofit/>
          </a:bodyPr>
          <a:lstStyle/>
          <a:p>
            <a:pPr lvl="0" rtl="0" algn="r">
              <a:spcBef>
                <a:spcPts val="0"/>
              </a:spcBef>
              <a:buClr>
                <a:schemeClr val="dk1"/>
              </a:buClr>
              <a:buSzPct val="91666"/>
              <a:buFont typeface="Arial"/>
              <a:buNone/>
            </a:pPr>
            <a:fld id="{00000000-1234-1234-1234-123412341234}" type="slidenum">
              <a:rPr lang="en-GB" sz="1200">
                <a:solidFill>
                  <a:srgbClr val="0090A8"/>
                </a:solidFill>
                <a:latin typeface="Arial Narrow"/>
                <a:ea typeface="Arial Narrow"/>
                <a:cs typeface="Arial Narrow"/>
                <a:sym typeface="Arial Narrow"/>
              </a:rPr>
              <a:t>‹#›</a:t>
            </a:fld>
          </a:p>
        </p:txBody>
      </p:sp>
      <p:sp>
        <p:nvSpPr>
          <p:cNvPr id="60" name="Shape 60"/>
          <p:cNvSpPr txBox="1"/>
          <p:nvPr/>
        </p:nvSpPr>
        <p:spPr>
          <a:xfrm>
            <a:off x="1755975" y="6271575"/>
            <a:ext cx="5476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5th International Ice Analysts Workshop, Washington D.C., 16-20 May 2016</a:t>
            </a:r>
          </a:p>
        </p:txBody>
      </p:sp>
      <p:pic>
        <p:nvPicPr>
          <p:cNvPr descr="iicwg_logo.png" id="61" name="Shape 61"/>
          <p:cNvPicPr preferRelativeResize="0"/>
          <p:nvPr/>
        </p:nvPicPr>
        <p:blipFill>
          <a:blip r:embed="rId4">
            <a:alphaModFix/>
          </a:blip>
          <a:stretch>
            <a:fillRect/>
          </a:stretch>
        </p:blipFill>
        <p:spPr>
          <a:xfrm>
            <a:off x="1359228" y="6309325"/>
            <a:ext cx="358721" cy="3560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62" name="Shape 62"/>
        <p:cNvGrpSpPr/>
        <p:nvPr/>
      </p:nvGrpSpPr>
      <p:grpSpPr>
        <a:xfrm>
          <a:off x="0" y="0"/>
          <a:ext cx="0" cy="0"/>
          <a:chOff x="0" y="0"/>
          <a:chExt cx="0" cy="0"/>
        </a:xfrm>
      </p:grpSpPr>
      <p:sp>
        <p:nvSpPr>
          <p:cNvPr id="63" name="Shape 63"/>
          <p:cNvSpPr txBox="1"/>
          <p:nvPr>
            <p:ph type="title"/>
          </p:nvPr>
        </p:nvSpPr>
        <p:spPr>
          <a:xfrm>
            <a:off x="311700" y="740800"/>
            <a:ext cx="8520600" cy="1007700"/>
          </a:xfrm>
          <a:prstGeom prst="rect">
            <a:avLst/>
          </a:prstGeom>
        </p:spPr>
        <p:txBody>
          <a:bodyPr anchorCtr="0" anchor="t"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4" name="Shape 64"/>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65" name="Shape 65"/>
          <p:cNvSpPr txBox="1"/>
          <p:nvPr/>
        </p:nvSpPr>
        <p:spPr>
          <a:xfrm>
            <a:off x="311700" y="6271575"/>
            <a:ext cx="1009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2016-04-05</a:t>
            </a:r>
          </a:p>
        </p:txBody>
      </p:sp>
      <p:cxnSp>
        <p:nvCxnSpPr>
          <p:cNvPr id="66" name="Shape 66"/>
          <p:cNvCxnSpPr/>
          <p:nvPr/>
        </p:nvCxnSpPr>
        <p:spPr>
          <a:xfrm>
            <a:off x="311700" y="6271583"/>
            <a:ext cx="8520600" cy="0"/>
          </a:xfrm>
          <a:prstGeom prst="straightConnector1">
            <a:avLst/>
          </a:prstGeom>
          <a:noFill/>
          <a:ln cap="flat" cmpd="sng" w="28575">
            <a:solidFill>
              <a:srgbClr val="0090A8"/>
            </a:solidFill>
            <a:prstDash val="solid"/>
            <a:round/>
            <a:headEnd len="lg" w="lg" type="none"/>
            <a:tailEnd len="lg" w="lg" type="none"/>
          </a:ln>
        </p:spPr>
      </p:cxnSp>
      <p:pic>
        <p:nvPicPr>
          <p:cNvPr descr="Met_RGB_Horisontal_ENG.png" id="67" name="Shape 67"/>
          <p:cNvPicPr preferRelativeResize="0"/>
          <p:nvPr/>
        </p:nvPicPr>
        <p:blipFill>
          <a:blip r:embed="rId2">
            <a:alphaModFix/>
          </a:blip>
          <a:stretch>
            <a:fillRect/>
          </a:stretch>
        </p:blipFill>
        <p:spPr>
          <a:xfrm>
            <a:off x="7970600" y="6271575"/>
            <a:ext cx="861699" cy="393850"/>
          </a:xfrm>
          <a:prstGeom prst="rect">
            <a:avLst/>
          </a:prstGeom>
          <a:noFill/>
          <a:ln>
            <a:noFill/>
          </a:ln>
        </p:spPr>
      </p:pic>
      <p:sp>
        <p:nvSpPr>
          <p:cNvPr id="68" name="Shape 68"/>
          <p:cNvSpPr txBox="1"/>
          <p:nvPr/>
        </p:nvSpPr>
        <p:spPr>
          <a:xfrm>
            <a:off x="7232575" y="6271575"/>
            <a:ext cx="695400" cy="356100"/>
          </a:xfrm>
          <a:prstGeom prst="rect">
            <a:avLst/>
          </a:prstGeom>
          <a:noFill/>
          <a:ln>
            <a:noFill/>
          </a:ln>
        </p:spPr>
        <p:txBody>
          <a:bodyPr anchorCtr="0" anchor="t" bIns="91425" lIns="91425" rIns="91425" tIns="91425">
            <a:noAutofit/>
          </a:bodyPr>
          <a:lstStyle/>
          <a:p>
            <a:pPr lvl="0" rtl="0" algn="r">
              <a:spcBef>
                <a:spcPts val="0"/>
              </a:spcBef>
              <a:buClr>
                <a:schemeClr val="dk1"/>
              </a:buClr>
              <a:buSzPct val="91666"/>
              <a:buFont typeface="Arial"/>
              <a:buNone/>
            </a:pPr>
            <a:fld id="{00000000-1234-1234-1234-123412341234}" type="slidenum">
              <a:rPr lang="en-GB" sz="1200">
                <a:solidFill>
                  <a:srgbClr val="0090A8"/>
                </a:solidFill>
                <a:latin typeface="Arial Narrow"/>
                <a:ea typeface="Arial Narrow"/>
                <a:cs typeface="Arial Narrow"/>
                <a:sym typeface="Arial Narrow"/>
              </a:rPr>
              <a:t>‹#›</a:t>
            </a:fld>
          </a:p>
        </p:txBody>
      </p:sp>
      <p:pic>
        <p:nvPicPr>
          <p:cNvPr descr="iicwg_logo.png" id="69" name="Shape 69"/>
          <p:cNvPicPr preferRelativeResize="0"/>
          <p:nvPr/>
        </p:nvPicPr>
        <p:blipFill>
          <a:blip r:embed="rId3">
            <a:alphaModFix/>
          </a:blip>
          <a:stretch>
            <a:fillRect/>
          </a:stretch>
        </p:blipFill>
        <p:spPr>
          <a:xfrm>
            <a:off x="1359228" y="6309325"/>
            <a:ext cx="358721" cy="3560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70" name="Shape 70"/>
        <p:cNvGrpSpPr/>
        <p:nvPr/>
      </p:nvGrpSpPr>
      <p:grpSpPr>
        <a:xfrm>
          <a:off x="0" y="0"/>
          <a:ext cx="0" cy="0"/>
          <a:chOff x="0" y="0"/>
          <a:chExt cx="0" cy="0"/>
        </a:xfrm>
      </p:grpSpPr>
      <p:sp>
        <p:nvSpPr>
          <p:cNvPr id="71" name="Shape 71"/>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72" name="Shape 72"/>
        <p:cNvGrpSpPr/>
        <p:nvPr/>
      </p:nvGrpSpPr>
      <p:grpSpPr>
        <a:xfrm>
          <a:off x="0" y="0"/>
          <a:ext cx="0" cy="0"/>
          <a:chOff x="0" y="0"/>
          <a:chExt cx="0" cy="0"/>
        </a:xfrm>
      </p:grpSpPr>
      <p:sp>
        <p:nvSpPr>
          <p:cNvPr id="73" name="Shape 73"/>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4" name="Shape 74"/>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75" name="Shape 75"/>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76" name="Shape 76"/>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image" Target="../media/image08.png"/><Relationship Id="rId4" Type="http://schemas.openxmlformats.org/officeDocument/2006/relationships/image" Target="../media/image07.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pic>
        <p:nvPicPr>
          <p:cNvPr descr="modis_terra_20160106_1235_ch31-2-3.jpg" id="6" name="Shape 6"/>
          <p:cNvPicPr preferRelativeResize="0"/>
          <p:nvPr/>
        </p:nvPicPr>
        <p:blipFill>
          <a:blip r:embed="rId1">
            <a:alphaModFix/>
          </a:blip>
          <a:stretch>
            <a:fillRect/>
          </a:stretch>
        </p:blipFill>
        <p:spPr>
          <a:xfrm>
            <a:off x="0" y="0"/>
            <a:ext cx="9144000" cy="6858000"/>
          </a:xfrm>
          <a:prstGeom prst="rect">
            <a:avLst/>
          </a:prstGeom>
          <a:noFill/>
          <a:ln>
            <a:noFill/>
          </a:ln>
        </p:spPr>
      </p:pic>
      <p:pic>
        <p:nvPicPr>
          <p:cNvPr descr="shading.png" id="7" name="Shape 7"/>
          <p:cNvPicPr preferRelativeResize="0"/>
          <p:nvPr/>
        </p:nvPicPr>
        <p:blipFill>
          <a:blip r:embed="rId2">
            <a:alphaModFix/>
          </a:blip>
          <a:stretch>
            <a:fillRect/>
          </a:stretch>
        </p:blipFill>
        <p:spPr>
          <a:xfrm>
            <a:off x="0" y="0"/>
            <a:ext cx="9144000" cy="6858000"/>
          </a:xfrm>
          <a:prstGeom prst="rect">
            <a:avLst/>
          </a:prstGeom>
          <a:noFill/>
          <a:ln>
            <a:noFill/>
          </a:ln>
        </p:spPr>
      </p:pic>
      <p:sp>
        <p:nvSpPr>
          <p:cNvPr id="8" name="Shape 8"/>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rgbClr val="0090A8"/>
              </a:buClr>
              <a:buSzPct val="100000"/>
              <a:buFont typeface="Arial Narrow"/>
              <a:buNone/>
              <a:defRPr b="1" sz="2800">
                <a:solidFill>
                  <a:srgbClr val="0090A8"/>
                </a:solidFill>
                <a:latin typeface="Arial Narrow"/>
                <a:ea typeface="Arial Narrow"/>
                <a:cs typeface="Arial Narrow"/>
                <a:sym typeface="Arial Narrow"/>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9" name="Shape 9"/>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0"/>
              </a:spcAft>
              <a:buClr>
                <a:srgbClr val="0090A8"/>
              </a:buClr>
              <a:buSzPct val="100000"/>
              <a:defRPr sz="2400">
                <a:solidFill>
                  <a:srgbClr val="0090A8"/>
                </a:solidFill>
              </a:defRPr>
            </a:lvl1pPr>
            <a:lvl2pPr lvl="1">
              <a:lnSpc>
                <a:spcPct val="115000"/>
              </a:lnSpc>
              <a:spcBef>
                <a:spcPts val="0"/>
              </a:spcBef>
              <a:spcAft>
                <a:spcPts val="0"/>
              </a:spcAft>
              <a:buClr>
                <a:schemeClr val="dk1"/>
              </a:buClr>
              <a:buSzPct val="100000"/>
              <a:defRPr sz="1800">
                <a:solidFill>
                  <a:schemeClr val="dk1"/>
                </a:solidFill>
              </a:defRPr>
            </a:lvl2pPr>
            <a:lvl3pPr lvl="2">
              <a:lnSpc>
                <a:spcPct val="115000"/>
              </a:lnSpc>
              <a:spcBef>
                <a:spcPts val="0"/>
              </a:spcBef>
              <a:spcAft>
                <a:spcPts val="0"/>
              </a:spcAft>
              <a:buClr>
                <a:schemeClr val="dk1"/>
              </a:buClr>
              <a:defRPr>
                <a:solidFill>
                  <a:schemeClr val="dk1"/>
                </a:solidFill>
              </a:defRPr>
            </a:lvl3pPr>
            <a:lvl4pPr lvl="3">
              <a:lnSpc>
                <a:spcPct val="115000"/>
              </a:lnSpc>
              <a:spcBef>
                <a:spcPts val="0"/>
              </a:spcBef>
              <a:spcAft>
                <a:spcPts val="0"/>
              </a:spcAft>
              <a:buClr>
                <a:srgbClr val="0090A8"/>
              </a:buClr>
              <a:buSzPct val="100000"/>
              <a:defRPr sz="1200">
                <a:solidFill>
                  <a:srgbClr val="0090A8"/>
                </a:solidFill>
              </a:defRPr>
            </a:lvl4pPr>
            <a:lvl5pPr lvl="4">
              <a:lnSpc>
                <a:spcPct val="115000"/>
              </a:lnSpc>
              <a:spcBef>
                <a:spcPts val="0"/>
              </a:spcBef>
              <a:spcAft>
                <a:spcPts val="0"/>
              </a:spcAft>
              <a:buClr>
                <a:srgbClr val="FFD255"/>
              </a:buClr>
              <a:buSzPct val="100000"/>
              <a:buFont typeface="Architects Daughter"/>
              <a:defRPr sz="1200">
                <a:solidFill>
                  <a:srgbClr val="FFD255"/>
                </a:solidFill>
                <a:latin typeface="Architects Daughter"/>
                <a:ea typeface="Architects Daughter"/>
                <a:cs typeface="Architects Daughter"/>
                <a:sym typeface="Architects Daughter"/>
              </a:defRPr>
            </a:lvl5pPr>
            <a:lvl6pPr lvl="5">
              <a:lnSpc>
                <a:spcPct val="115000"/>
              </a:lnSpc>
              <a:spcBef>
                <a:spcPts val="0"/>
              </a:spcBef>
              <a:spcAft>
                <a:spcPts val="0"/>
              </a:spcAft>
              <a:buClr>
                <a:schemeClr val="dk1"/>
              </a:buClr>
              <a:buSzPct val="100000"/>
              <a:defRPr sz="1200">
                <a:solidFill>
                  <a:schemeClr val="dk1"/>
                </a:solidFill>
              </a:defRPr>
            </a:lvl6pPr>
            <a:lvl7pPr lvl="6">
              <a:lnSpc>
                <a:spcPct val="115000"/>
              </a:lnSpc>
              <a:spcBef>
                <a:spcPts val="0"/>
              </a:spcBef>
              <a:spcAft>
                <a:spcPts val="0"/>
              </a:spcAft>
              <a:buClr>
                <a:srgbClr val="FFD255"/>
              </a:buClr>
              <a:buSzPct val="100000"/>
              <a:defRPr sz="1200">
                <a:solidFill>
                  <a:srgbClr val="FFD255"/>
                </a:solidFill>
              </a:defRPr>
            </a:lvl7pPr>
            <a:lvl8pPr lvl="7">
              <a:lnSpc>
                <a:spcPct val="115000"/>
              </a:lnSpc>
              <a:spcBef>
                <a:spcPts val="0"/>
              </a:spcBef>
              <a:spcAft>
                <a:spcPts val="0"/>
              </a:spcAft>
              <a:buClr>
                <a:srgbClr val="8D6F1A"/>
              </a:buClr>
              <a:buSzPct val="100000"/>
              <a:defRPr sz="1200">
                <a:solidFill>
                  <a:srgbClr val="8D6F1A"/>
                </a:solidFill>
              </a:defRPr>
            </a:lvl8pPr>
            <a:lvl9pPr lvl="8">
              <a:lnSpc>
                <a:spcPct val="115000"/>
              </a:lnSpc>
              <a:spcBef>
                <a:spcPts val="0"/>
              </a:spcBef>
              <a:spcAft>
                <a:spcPts val="0"/>
              </a:spcAft>
              <a:buClr>
                <a:srgbClr val="FFEAB0"/>
              </a:buClr>
              <a:buSzPct val="100000"/>
              <a:defRPr sz="1200">
                <a:solidFill>
                  <a:srgbClr val="FFEAB0"/>
                </a:solidFill>
              </a:defRPr>
            </a:lvl9pPr>
          </a:lstStyle>
          <a:p/>
        </p:txBody>
      </p:sp>
      <p:sp>
        <p:nvSpPr>
          <p:cNvPr id="10" name="Shape 10"/>
          <p:cNvSpPr txBox="1"/>
          <p:nvPr/>
        </p:nvSpPr>
        <p:spPr>
          <a:xfrm>
            <a:off x="311700" y="6271575"/>
            <a:ext cx="1009500" cy="356100"/>
          </a:xfrm>
          <a:prstGeom prst="rect">
            <a:avLst/>
          </a:prstGeom>
          <a:noFill/>
          <a:ln>
            <a:noFill/>
          </a:ln>
        </p:spPr>
        <p:txBody>
          <a:bodyPr anchorCtr="0" anchor="t" bIns="91425" lIns="91425" rIns="91425" tIns="91425">
            <a:noAutofit/>
          </a:bodyPr>
          <a:lstStyle/>
          <a:p>
            <a:pPr lvl="0">
              <a:spcBef>
                <a:spcPts val="0"/>
              </a:spcBef>
              <a:buNone/>
            </a:pPr>
            <a:r>
              <a:rPr lang="en-GB" sz="1200">
                <a:solidFill>
                  <a:srgbClr val="0090A8"/>
                </a:solidFill>
                <a:latin typeface="Arial Narrow"/>
                <a:ea typeface="Arial Narrow"/>
                <a:cs typeface="Arial Narrow"/>
                <a:sym typeface="Arial Narrow"/>
              </a:rPr>
              <a:t>2016-04-05</a:t>
            </a:r>
          </a:p>
        </p:txBody>
      </p:sp>
      <p:cxnSp>
        <p:nvCxnSpPr>
          <p:cNvPr id="11" name="Shape 11"/>
          <p:cNvCxnSpPr/>
          <p:nvPr/>
        </p:nvCxnSpPr>
        <p:spPr>
          <a:xfrm>
            <a:off x="311700" y="6271583"/>
            <a:ext cx="8520600" cy="0"/>
          </a:xfrm>
          <a:prstGeom prst="straightConnector1">
            <a:avLst/>
          </a:prstGeom>
          <a:noFill/>
          <a:ln cap="flat" cmpd="sng" w="28575">
            <a:solidFill>
              <a:srgbClr val="0090A8"/>
            </a:solidFill>
            <a:prstDash val="solid"/>
            <a:round/>
            <a:headEnd len="lg" w="lg" type="none"/>
            <a:tailEnd len="lg" w="lg" type="none"/>
          </a:ln>
        </p:spPr>
      </p:cxnSp>
      <p:pic>
        <p:nvPicPr>
          <p:cNvPr descr="Met_RGB_Horisontal_ENG.png" id="12" name="Shape 12"/>
          <p:cNvPicPr preferRelativeResize="0"/>
          <p:nvPr/>
        </p:nvPicPr>
        <p:blipFill>
          <a:blip r:embed="rId3">
            <a:alphaModFix/>
          </a:blip>
          <a:stretch>
            <a:fillRect/>
          </a:stretch>
        </p:blipFill>
        <p:spPr>
          <a:xfrm>
            <a:off x="7970600" y="6271575"/>
            <a:ext cx="861699" cy="393850"/>
          </a:xfrm>
          <a:prstGeom prst="rect">
            <a:avLst/>
          </a:prstGeom>
          <a:noFill/>
          <a:ln>
            <a:noFill/>
          </a:ln>
        </p:spPr>
      </p:pic>
      <p:sp>
        <p:nvSpPr>
          <p:cNvPr id="13" name="Shape 13"/>
          <p:cNvSpPr txBox="1"/>
          <p:nvPr/>
        </p:nvSpPr>
        <p:spPr>
          <a:xfrm>
            <a:off x="7232575" y="6271575"/>
            <a:ext cx="695400" cy="356100"/>
          </a:xfrm>
          <a:prstGeom prst="rect">
            <a:avLst/>
          </a:prstGeom>
          <a:noFill/>
          <a:ln>
            <a:noFill/>
          </a:ln>
        </p:spPr>
        <p:txBody>
          <a:bodyPr anchorCtr="0" anchor="t" bIns="91425" lIns="91425" rIns="91425" tIns="91425">
            <a:noAutofit/>
          </a:bodyPr>
          <a:lstStyle/>
          <a:p>
            <a:pPr lvl="0" rtl="0" algn="r">
              <a:spcBef>
                <a:spcPts val="0"/>
              </a:spcBef>
              <a:buClr>
                <a:schemeClr val="dk1"/>
              </a:buClr>
              <a:buSzPct val="91666"/>
              <a:buFont typeface="Arial"/>
              <a:buNone/>
            </a:pPr>
            <a:fld id="{00000000-1234-1234-1234-123412341234}" type="slidenum">
              <a:rPr lang="en-GB" sz="1200">
                <a:solidFill>
                  <a:srgbClr val="0090A8"/>
                </a:solidFill>
                <a:latin typeface="Arial Narrow"/>
                <a:ea typeface="Arial Narrow"/>
                <a:cs typeface="Arial Narrow"/>
                <a:sym typeface="Arial Narrow"/>
              </a:rPr>
              <a:t>‹#›</a:t>
            </a:fld>
          </a:p>
        </p:txBody>
      </p:sp>
      <p:sp>
        <p:nvSpPr>
          <p:cNvPr id="14" name="Shape 14"/>
          <p:cNvSpPr txBox="1"/>
          <p:nvPr/>
        </p:nvSpPr>
        <p:spPr>
          <a:xfrm>
            <a:off x="1755975" y="6271575"/>
            <a:ext cx="5476500" cy="356100"/>
          </a:xfrm>
          <a:prstGeom prst="rect">
            <a:avLst/>
          </a:prstGeom>
          <a:noFill/>
          <a:ln>
            <a:noFill/>
          </a:ln>
        </p:spPr>
        <p:txBody>
          <a:bodyPr anchorCtr="0" anchor="t" bIns="91425" lIns="91425" rIns="91425" tIns="91425">
            <a:noAutofit/>
          </a:bodyPr>
          <a:lstStyle/>
          <a:p>
            <a:pPr lvl="0" rtl="0">
              <a:spcBef>
                <a:spcPts val="0"/>
              </a:spcBef>
              <a:buNone/>
            </a:pPr>
            <a:r>
              <a:rPr lang="en-GB" sz="1200">
                <a:solidFill>
                  <a:srgbClr val="0090A8"/>
                </a:solidFill>
                <a:latin typeface="Arial Narrow"/>
                <a:ea typeface="Arial Narrow"/>
                <a:cs typeface="Arial Narrow"/>
                <a:sym typeface="Arial Narrow"/>
              </a:rPr>
              <a:t>5</a:t>
            </a:r>
            <a:r>
              <a:rPr lang="en-GB" sz="1200">
                <a:solidFill>
                  <a:srgbClr val="0090A8"/>
                </a:solidFill>
                <a:latin typeface="Arial Narrow"/>
                <a:ea typeface="Arial Narrow"/>
                <a:cs typeface="Arial Narrow"/>
                <a:sym typeface="Arial Narrow"/>
              </a:rPr>
              <a:t>th International Ice Analysts Workshop, Washington D.C., 16-20 May 2016</a:t>
            </a:r>
          </a:p>
        </p:txBody>
      </p:sp>
      <p:pic>
        <p:nvPicPr>
          <p:cNvPr descr="iicwg_logo.png" id="15" name="Shape 15"/>
          <p:cNvPicPr preferRelativeResize="0"/>
          <p:nvPr/>
        </p:nvPicPr>
        <p:blipFill>
          <a:blip r:embed="rId4">
            <a:alphaModFix/>
          </a:blip>
          <a:stretch>
            <a:fillRect/>
          </a:stretch>
        </p:blipFill>
        <p:spPr>
          <a:xfrm>
            <a:off x="1359228" y="6309325"/>
            <a:ext cx="358721" cy="3560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09.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ice.aari.aq/" TargetMode="External"/><Relationship Id="rId4" Type="http://schemas.openxmlformats.org/officeDocument/2006/relationships/hyperlink" Target="http://www.add.scar.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ice.aari.a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311700" y="1623374"/>
            <a:ext cx="8520600" cy="2106300"/>
          </a:xfrm>
          <a:prstGeom prst="rect">
            <a:avLst/>
          </a:prstGeom>
        </p:spPr>
        <p:txBody>
          <a:bodyPr anchorCtr="0" anchor="t" bIns="91425" lIns="91425" rIns="91425" tIns="91425">
            <a:noAutofit/>
          </a:bodyPr>
          <a:lstStyle/>
          <a:p>
            <a:pPr lvl="0">
              <a:spcBef>
                <a:spcPts val="0"/>
              </a:spcBef>
              <a:buNone/>
            </a:pPr>
            <a:r>
              <a:rPr lang="en-GB"/>
              <a:t>Antarctic Sea Ice Analysis Collaboration</a:t>
            </a:r>
          </a:p>
        </p:txBody>
      </p:sp>
      <p:sp>
        <p:nvSpPr>
          <p:cNvPr id="88" name="Shape 88"/>
          <p:cNvSpPr txBox="1"/>
          <p:nvPr>
            <p:ph idx="1" type="subTitle"/>
          </p:nvPr>
        </p:nvSpPr>
        <p:spPr>
          <a:xfrm>
            <a:off x="311700" y="4004974"/>
            <a:ext cx="8520600" cy="1880100"/>
          </a:xfrm>
          <a:prstGeom prst="rect">
            <a:avLst/>
          </a:prstGeom>
        </p:spPr>
        <p:txBody>
          <a:bodyPr anchorCtr="0" anchor="t" bIns="91425" lIns="91425" rIns="91425" tIns="91425">
            <a:noAutofit/>
          </a:bodyPr>
          <a:lstStyle/>
          <a:p>
            <a:pPr lvl="0">
              <a:spcBef>
                <a:spcPts val="0"/>
              </a:spcBef>
              <a:buNone/>
            </a:pPr>
            <a:r>
              <a:rPr lang="en-GB"/>
              <a:t>Nick Hughes, Caryn Panowicz, Vasily Smolyanitsky,</a:t>
            </a:r>
            <a:br>
              <a:rPr lang="en-GB"/>
            </a:br>
            <a:r>
              <a:rPr lang="en-GB"/>
              <a:t>Penelope Wagner</a:t>
            </a:r>
            <a:br>
              <a:rPr lang="en-GB"/>
            </a:br>
          </a:p>
          <a:p>
            <a:pPr lvl="0">
              <a:spcBef>
                <a:spcPts val="0"/>
              </a:spcBef>
              <a:buNone/>
            </a:pPr>
            <a:r>
              <a:rPr lang="en-GB"/>
              <a:t>5th International Ice Analysts Workshop</a:t>
            </a:r>
            <a:br>
              <a:rPr lang="en-GB"/>
            </a:br>
            <a:r>
              <a:rPr lang="en-GB"/>
              <a:t>Washington D.C., 16-20 May 2016</a:t>
            </a:r>
          </a:p>
        </p:txBody>
      </p:sp>
      <p:pic>
        <p:nvPicPr>
          <p:cNvPr descr="esa_logo.png" id="89" name="Shape 89"/>
          <p:cNvPicPr preferRelativeResize="0"/>
          <p:nvPr/>
        </p:nvPicPr>
        <p:blipFill>
          <a:blip r:embed="rId3">
            <a:alphaModFix/>
          </a:blip>
          <a:stretch>
            <a:fillRect/>
          </a:stretch>
        </p:blipFill>
        <p:spPr>
          <a:xfrm>
            <a:off x="5711325" y="229624"/>
            <a:ext cx="1625449" cy="583325"/>
          </a:xfrm>
          <a:prstGeom prst="rect">
            <a:avLst/>
          </a:prstGeom>
          <a:noFill/>
          <a:ln>
            <a:noFill/>
          </a:ln>
        </p:spPr>
      </p:pic>
      <p:pic>
        <p:nvPicPr>
          <p:cNvPr descr="jcomm_logo.png" id="90" name="Shape 90"/>
          <p:cNvPicPr preferRelativeResize="0"/>
          <p:nvPr/>
        </p:nvPicPr>
        <p:blipFill>
          <a:blip r:embed="rId4">
            <a:alphaModFix/>
          </a:blip>
          <a:stretch>
            <a:fillRect/>
          </a:stretch>
        </p:blipFill>
        <p:spPr>
          <a:xfrm>
            <a:off x="5217417" y="939661"/>
            <a:ext cx="2119356" cy="532062"/>
          </a:xfrm>
          <a:prstGeom prst="rect">
            <a:avLst/>
          </a:prstGeom>
          <a:noFill/>
          <a:ln>
            <a:noFill/>
          </a:ln>
        </p:spPr>
      </p:pic>
      <p:pic>
        <p:nvPicPr>
          <p:cNvPr descr="iicwg_logo.png" id="91" name="Shape 91"/>
          <p:cNvPicPr preferRelativeResize="0"/>
          <p:nvPr/>
        </p:nvPicPr>
        <p:blipFill>
          <a:blip r:embed="rId5">
            <a:alphaModFix/>
          </a:blip>
          <a:stretch>
            <a:fillRect/>
          </a:stretch>
        </p:blipFill>
        <p:spPr>
          <a:xfrm>
            <a:off x="7463840" y="153415"/>
            <a:ext cx="1368450" cy="1358425"/>
          </a:xfrm>
          <a:prstGeom prst="rect">
            <a:avLst/>
          </a:prstGeom>
          <a:noFill/>
          <a:ln>
            <a:noFill/>
          </a:ln>
        </p:spPr>
      </p:pic>
      <p:pic>
        <p:nvPicPr>
          <p:cNvPr descr="nic_logo.png" id="92" name="Shape 92"/>
          <p:cNvPicPr preferRelativeResize="0"/>
          <p:nvPr/>
        </p:nvPicPr>
        <p:blipFill>
          <a:blip r:embed="rId6">
            <a:alphaModFix/>
          </a:blip>
          <a:stretch>
            <a:fillRect/>
          </a:stretch>
        </p:blipFill>
        <p:spPr>
          <a:xfrm>
            <a:off x="1271125" y="2364875"/>
            <a:ext cx="1460824" cy="1460824"/>
          </a:xfrm>
          <a:prstGeom prst="rect">
            <a:avLst/>
          </a:prstGeom>
          <a:noFill/>
          <a:ln>
            <a:noFill/>
          </a:ln>
        </p:spPr>
      </p:pic>
      <p:pic>
        <p:nvPicPr>
          <p:cNvPr descr="Met_RGB_Horisontal_ENG_Negativ.png" id="93" name="Shape 93"/>
          <p:cNvPicPr preferRelativeResize="0"/>
          <p:nvPr/>
        </p:nvPicPr>
        <p:blipFill>
          <a:blip r:embed="rId7">
            <a:alphaModFix/>
          </a:blip>
          <a:stretch>
            <a:fillRect/>
          </a:stretch>
        </p:blipFill>
        <p:spPr>
          <a:xfrm>
            <a:off x="2818775" y="2403953"/>
            <a:ext cx="3506449" cy="1592900"/>
          </a:xfrm>
          <a:prstGeom prst="rect">
            <a:avLst/>
          </a:prstGeom>
          <a:noFill/>
          <a:ln>
            <a:noFill/>
          </a:ln>
        </p:spPr>
      </p:pic>
      <p:pic>
        <p:nvPicPr>
          <p:cNvPr descr="aari_logo.png" id="94" name="Shape 94"/>
          <p:cNvPicPr preferRelativeResize="0"/>
          <p:nvPr/>
        </p:nvPicPr>
        <p:blipFill>
          <a:blip r:embed="rId8">
            <a:alphaModFix/>
          </a:blip>
          <a:stretch>
            <a:fillRect/>
          </a:stretch>
        </p:blipFill>
        <p:spPr>
          <a:xfrm>
            <a:off x="6099000" y="2364874"/>
            <a:ext cx="2119350" cy="1411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Specifications for Collaborative Product</a:t>
            </a:r>
          </a:p>
        </p:txBody>
      </p:sp>
      <p:graphicFrame>
        <p:nvGraphicFramePr>
          <p:cNvPr id="149" name="Shape 149"/>
          <p:cNvGraphicFramePr/>
          <p:nvPr/>
        </p:nvGraphicFramePr>
        <p:xfrm>
          <a:off x="311700" y="1356875"/>
          <a:ext cx="3000000" cy="3000000"/>
        </p:xfrm>
        <a:graphic>
          <a:graphicData uri="http://schemas.openxmlformats.org/drawingml/2006/table">
            <a:tbl>
              <a:tblPr>
                <a:noFill/>
                <a:tableStyleId>{590A1F31-A0BA-498C-89EE-2CB0BD9FEA31}</a:tableStyleId>
              </a:tblPr>
              <a:tblGrid>
                <a:gridCol w="1598725"/>
                <a:gridCol w="6949925"/>
              </a:tblGrid>
              <a:tr h="344200">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Concentrations</a:t>
                      </a:r>
                    </a:p>
                  </a:txBody>
                  <a:tcPr marT="91425" marB="91425" marR="91425" marL="91425">
                    <a:solidFill>
                      <a:srgbClr val="0090A8"/>
                    </a:solidFill>
                  </a:tcPr>
                </a:tc>
                <a:tc>
                  <a:txBody>
                    <a:bodyPr>
                      <a:noAutofit/>
                    </a:bodyPr>
                    <a:lstStyle/>
                    <a:p>
                      <a:pPr lvl="0">
                        <a:spcBef>
                          <a:spcPts val="0"/>
                        </a:spcBef>
                        <a:buNone/>
                      </a:pPr>
                      <a:r>
                        <a:rPr lang="en-GB" sz="1000">
                          <a:latin typeface="Arial Narrow"/>
                          <a:ea typeface="Arial Narrow"/>
                          <a:cs typeface="Arial Narrow"/>
                          <a:sym typeface="Arial Narrow"/>
                        </a:rPr>
                        <a:t>In accordance with SIGRID-3 standard.</a:t>
                      </a:r>
                    </a:p>
                  </a:txBody>
                  <a:tcPr marT="91425" marB="91425" marR="91425" marL="91425">
                    <a:solidFill>
                      <a:srgbClr val="74C4D7"/>
                    </a:solidFill>
                  </a:tcPr>
                </a:tc>
              </a:tr>
              <a:tr h="499125">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Ice Types</a:t>
                      </a:r>
                    </a:p>
                  </a:txBody>
                  <a:tcPr marT="91425" marB="91425" marR="91425" marL="91425">
                    <a:solidFill>
                      <a:srgbClr val="0090A8"/>
                    </a:solidFill>
                  </a:tcPr>
                </a:tc>
                <a:tc>
                  <a:txBody>
                    <a:bodyPr>
                      <a:noAutofit/>
                    </a:bodyPr>
                    <a:lstStyle/>
                    <a:p>
                      <a:pPr lvl="0">
                        <a:spcBef>
                          <a:spcPts val="0"/>
                        </a:spcBef>
                        <a:buNone/>
                      </a:pPr>
                      <a:r>
                        <a:rPr lang="en-GB" sz="1000">
                          <a:latin typeface="Arial Narrow"/>
                          <a:ea typeface="Arial Narrow"/>
                          <a:cs typeface="Arial Narrow"/>
                          <a:sym typeface="Arial Narrow"/>
                        </a:rPr>
                        <a:t>In accordance with SIGRID-3 standard; expected values at least  include: 1 - New ice, 3 - Young ice, 7 - Thin first-year ice, 6 - First-year ice for ice thicker than 7, 7* - Old ice, ^* - Iceberg</a:t>
                      </a:r>
                    </a:p>
                  </a:txBody>
                  <a:tcPr marT="91425" marB="91425" marR="91425" marL="91425">
                    <a:solidFill>
                      <a:srgbClr val="BADEE4"/>
                    </a:solidFill>
                  </a:tcPr>
                </a:tc>
              </a:tr>
              <a:tr h="330150">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Colour Code</a:t>
                      </a:r>
                    </a:p>
                  </a:txBody>
                  <a:tcPr marT="91425" marB="91425" marR="91425" marL="91425">
                    <a:solidFill>
                      <a:srgbClr val="0090A8"/>
                    </a:solidFill>
                  </a:tcPr>
                </a:tc>
                <a:tc>
                  <a:txBody>
                    <a:bodyPr>
                      <a:noAutofit/>
                    </a:bodyPr>
                    <a:lstStyle/>
                    <a:p>
                      <a:pPr lvl="0">
                        <a:spcBef>
                          <a:spcPts val="0"/>
                        </a:spcBef>
                        <a:buNone/>
                      </a:pPr>
                      <a:r>
                        <a:rPr lang="en-GB" sz="1000">
                          <a:latin typeface="Arial Narrow"/>
                          <a:ea typeface="Arial Narrow"/>
                          <a:cs typeface="Arial Narrow"/>
                          <a:sym typeface="Arial Narrow"/>
                        </a:rPr>
                        <a:t>Based on CT and SoD (varies in season).</a:t>
                      </a:r>
                    </a:p>
                  </a:txBody>
                  <a:tcPr marT="91425" marB="91425" marR="91425" marL="91425">
                    <a:solidFill>
                      <a:srgbClr val="74C4D7"/>
                    </a:solidFill>
                  </a:tcPr>
                </a:tc>
              </a:tr>
              <a:tr h="316050">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Partial Concentrations</a:t>
                      </a:r>
                    </a:p>
                  </a:txBody>
                  <a:tcPr marT="91425" marB="91425" marR="91425" marL="91425">
                    <a:solidFill>
                      <a:srgbClr val="0090A8"/>
                    </a:solidFill>
                  </a:tcPr>
                </a:tc>
                <a:tc>
                  <a:txBody>
                    <a:bodyPr>
                      <a:noAutofit/>
                    </a:bodyPr>
                    <a:lstStyle/>
                    <a:p>
                      <a:pPr lvl="0">
                        <a:spcBef>
                          <a:spcPts val="0"/>
                        </a:spcBef>
                        <a:buNone/>
                      </a:pPr>
                      <a:r>
                        <a:rPr lang="en-GB" sz="1000">
                          <a:latin typeface="Arial Narrow"/>
                          <a:ea typeface="Arial Narrow"/>
                          <a:cs typeface="Arial Narrow"/>
                          <a:sym typeface="Arial Narrow"/>
                        </a:rPr>
                        <a:t>Only for 7*, to continue tracking the amount of old ice, which is the ice type vessels are most interested in.</a:t>
                      </a:r>
                    </a:p>
                  </a:txBody>
                  <a:tcPr marT="91425" marB="91425" marR="91425" marL="91425">
                    <a:solidFill>
                      <a:srgbClr val="BADEE4"/>
                    </a:solidFill>
                  </a:tcPr>
                </a:tc>
              </a:tr>
              <a:tr h="301975">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Eggs/SIGRID</a:t>
                      </a:r>
                    </a:p>
                  </a:txBody>
                  <a:tcPr marT="91425" marB="91425" marR="91425" marL="91425">
                    <a:solidFill>
                      <a:srgbClr val="0090A8"/>
                    </a:solidFill>
                  </a:tcPr>
                </a:tc>
                <a:tc>
                  <a:txBody>
                    <a:bodyPr>
                      <a:noAutofit/>
                    </a:bodyPr>
                    <a:lstStyle/>
                    <a:p>
                      <a:pPr lvl="0">
                        <a:spcBef>
                          <a:spcPts val="0"/>
                        </a:spcBef>
                        <a:buNone/>
                      </a:pPr>
                      <a:r>
                        <a:rPr lang="en-GB" sz="1000">
                          <a:latin typeface="Arial Narrow"/>
                          <a:ea typeface="Arial Narrow"/>
                          <a:cs typeface="Arial Narrow"/>
                          <a:sym typeface="Arial Narrow"/>
                        </a:rPr>
                        <a:t>Online content should be available in SIGRID-3 and in graphics with colour coding. Graphic replica with WMO egg-code is desirable but not critical.</a:t>
                      </a:r>
                    </a:p>
                  </a:txBody>
                  <a:tcPr marT="91425" marB="91425" marR="91425" marL="91425">
                    <a:solidFill>
                      <a:srgbClr val="74C4D7"/>
                    </a:solidFill>
                  </a:tcPr>
                </a:tc>
              </a:tr>
              <a:tr h="697625">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Icebergs</a:t>
                      </a:r>
                    </a:p>
                  </a:txBody>
                  <a:tcPr marT="91425" marB="91425" marR="91425" marL="91425">
                    <a:solidFill>
                      <a:srgbClr val="0090A8"/>
                    </a:solidFill>
                  </a:tcPr>
                </a:tc>
                <a:tc>
                  <a:txBody>
                    <a:bodyPr>
                      <a:noAutofit/>
                    </a:bodyPr>
                    <a:lstStyle/>
                    <a:p>
                      <a:pPr indent="-69850" lvl="0" marL="0" rtl="0">
                        <a:lnSpc>
                          <a:spcPct val="120000"/>
                        </a:lnSpc>
                        <a:spcBef>
                          <a:spcPts val="0"/>
                        </a:spcBef>
                        <a:buClr>
                          <a:schemeClr val="dk1"/>
                        </a:buClr>
                        <a:buSzPct val="110000"/>
                        <a:buFont typeface="Arial"/>
                        <a:buNone/>
                      </a:pPr>
                      <a:r>
                        <a:rPr lang="en-GB" sz="1000">
                          <a:solidFill>
                            <a:schemeClr val="dk1"/>
                          </a:solidFill>
                          <a:latin typeface="Arial Narrow"/>
                          <a:ea typeface="Arial Narrow"/>
                          <a:cs typeface="Arial Narrow"/>
                          <a:sym typeface="Arial Narrow"/>
                        </a:rPr>
                        <a:t>Continue to analyze icebergs that exceed 10NM. They're usually not hard to find with MODIS (while daylight), or use previous analysis or NIC table to help find them. Many are grounded/fasted and do not move. Common layer of icebergs should be present on a collaborative product, with a common database managed by the partners, NIC database with NIC namings is a starting point for complementing by AARI and MET Norway.</a:t>
                      </a:r>
                    </a:p>
                  </a:txBody>
                  <a:tcPr marT="91425" marB="91425" marR="91425" marL="91425">
                    <a:solidFill>
                      <a:srgbClr val="BADEE4"/>
                    </a:solidFill>
                  </a:tcPr>
                </a:tc>
              </a:tr>
              <a:tr h="486400">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Product Dissemination</a:t>
                      </a:r>
                    </a:p>
                  </a:txBody>
                  <a:tcPr marT="91425" marB="91425" marR="91425" marL="91425">
                    <a:solidFill>
                      <a:srgbClr val="0090A8"/>
                    </a:solidFill>
                  </a:tcPr>
                </a:tc>
                <a:tc>
                  <a:txBody>
                    <a:bodyPr>
                      <a:noAutofit/>
                    </a:bodyPr>
                    <a:lstStyle/>
                    <a:p>
                      <a:pPr indent="-69850" lvl="0" marL="0" rtl="0">
                        <a:lnSpc>
                          <a:spcPct val="120000"/>
                        </a:lnSpc>
                        <a:spcBef>
                          <a:spcPts val="0"/>
                        </a:spcBef>
                        <a:buClr>
                          <a:schemeClr val="dk1"/>
                        </a:buClr>
                        <a:buSzPct val="110000"/>
                        <a:buFont typeface="Arial"/>
                        <a:buNone/>
                      </a:pPr>
                      <a:r>
                        <a:rPr lang="en-GB" sz="1000">
                          <a:solidFill>
                            <a:schemeClr val="dk1"/>
                          </a:solidFill>
                          <a:latin typeface="Arial Narrow"/>
                          <a:ea typeface="Arial Narrow"/>
                          <a:cs typeface="Arial Narrow"/>
                          <a:sym typeface="Arial Narrow"/>
                        </a:rPr>
                        <a:t>Analyses to be posted on each organizations websites, as image files and SIGRID-3 in advance of 1 day before the time of analysis for any side.  Access to a common set of satellite imagery supporting sustained hemispheric analysis is critical. Common point of access at  </a:t>
                      </a:r>
                      <a:r>
                        <a:rPr lang="en-GB" sz="1000" u="sng">
                          <a:solidFill>
                            <a:schemeClr val="hlink"/>
                          </a:solidFill>
                          <a:latin typeface="Arial Narrow"/>
                          <a:ea typeface="Arial Narrow"/>
                          <a:cs typeface="Arial Narrow"/>
                          <a:sym typeface="Arial Narrow"/>
                          <a:hlinkClick r:id="rId3"/>
                        </a:rPr>
                        <a:t>http://ice.aari.aq/</a:t>
                      </a:r>
                      <a:r>
                        <a:rPr lang="en-GB" sz="1000">
                          <a:solidFill>
                            <a:schemeClr val="dk1"/>
                          </a:solidFill>
                          <a:latin typeface="Arial Narrow"/>
                          <a:ea typeface="Arial Narrow"/>
                          <a:cs typeface="Arial Narrow"/>
                          <a:sym typeface="Arial Narrow"/>
                        </a:rPr>
                        <a:t>,</a:t>
                      </a:r>
                    </a:p>
                  </a:txBody>
                  <a:tcPr marT="91425" marB="91425" marR="91425" marL="91425">
                    <a:solidFill>
                      <a:srgbClr val="74C4D7"/>
                    </a:solidFill>
                  </a:tcPr>
                </a:tc>
              </a:tr>
              <a:tr h="584950">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Antarctic Shoreline Update</a:t>
                      </a:r>
                    </a:p>
                  </a:txBody>
                  <a:tcPr marT="91425" marB="91425" marR="91425" marL="91425">
                    <a:solidFill>
                      <a:srgbClr val="0090A8"/>
                    </a:solidFill>
                  </a:tcPr>
                </a:tc>
                <a:tc>
                  <a:txBody>
                    <a:bodyPr>
                      <a:noAutofit/>
                    </a:bodyPr>
                    <a:lstStyle/>
                    <a:p>
                      <a:pPr indent="-69850" lvl="0" marL="0" rtl="0">
                        <a:lnSpc>
                          <a:spcPct val="120000"/>
                        </a:lnSpc>
                        <a:spcBef>
                          <a:spcPts val="0"/>
                        </a:spcBef>
                        <a:buClr>
                          <a:schemeClr val="dk1"/>
                        </a:buClr>
                        <a:buSzPct val="110000"/>
                        <a:buFont typeface="Arial"/>
                        <a:buNone/>
                      </a:pPr>
                      <a:r>
                        <a:rPr lang="en-GB" sz="1000">
                          <a:solidFill>
                            <a:schemeClr val="dk1"/>
                          </a:solidFill>
                          <a:latin typeface="Arial Narrow"/>
                          <a:ea typeface="Arial Narrow"/>
                          <a:cs typeface="Arial Narrow"/>
                          <a:sym typeface="Arial Narrow"/>
                        </a:rPr>
                        <a:t>Coastline is SCAR Antarctic Digital Database (ADD) (</a:t>
                      </a:r>
                      <a:r>
                        <a:rPr lang="en-GB" sz="1000" u="sng">
                          <a:solidFill>
                            <a:schemeClr val="hlink"/>
                          </a:solidFill>
                          <a:latin typeface="Arial Narrow"/>
                          <a:ea typeface="Arial Narrow"/>
                          <a:cs typeface="Arial Narrow"/>
                          <a:sym typeface="Arial Narrow"/>
                          <a:hlinkClick r:id="rId4"/>
                        </a:rPr>
                        <a:t>http://www.add.scar.org/</a:t>
                      </a:r>
                      <a:r>
                        <a:rPr lang="en-GB" sz="1000">
                          <a:solidFill>
                            <a:schemeClr val="dk1"/>
                          </a:solidFill>
                          <a:latin typeface="Arial Narrow"/>
                          <a:ea typeface="Arial Narrow"/>
                          <a:cs typeface="Arial Narrow"/>
                          <a:sym typeface="Arial Narrow"/>
                        </a:rPr>
                        <a:t>). Update of the Antarctic coastline is necessary starting with the most significant parts (e.g. McMurdo station, Progress station), partners should be timely informed about the changes, consult/contact Austral Data Center of the Australian Antarctic Division (AAD) for possible collaboration,  make a note that coastline is ‘NOT FOR NAVIGATION’</a:t>
                      </a:r>
                    </a:p>
                  </a:txBody>
                  <a:tcPr marT="91425" marB="91425" marR="91425" marL="91425">
                    <a:solidFill>
                      <a:srgbClr val="BADEE4"/>
                    </a:solidFill>
                  </a:tcPr>
                </a:tc>
              </a:tr>
              <a:tr h="499125">
                <a:tc>
                  <a:txBody>
                    <a:bodyPr>
                      <a:noAutofit/>
                    </a:bodyPr>
                    <a:lstStyle/>
                    <a:p>
                      <a:pPr lvl="0">
                        <a:spcBef>
                          <a:spcPts val="0"/>
                        </a:spcBef>
                        <a:buNone/>
                      </a:pPr>
                      <a:r>
                        <a:rPr b="1" lang="en-GB" sz="1000">
                          <a:solidFill>
                            <a:srgbClr val="BADEE4"/>
                          </a:solidFill>
                          <a:latin typeface="Arial Narrow"/>
                          <a:ea typeface="Arial Narrow"/>
                          <a:cs typeface="Arial Narrow"/>
                          <a:sym typeface="Arial Narrow"/>
                        </a:rPr>
                        <a:t>Chart Valid Each Week</a:t>
                      </a:r>
                    </a:p>
                  </a:txBody>
                  <a:tcPr marT="91425" marB="91425" marR="91425" marL="91425">
                    <a:solidFill>
                      <a:srgbClr val="0090A8"/>
                    </a:solidFill>
                  </a:tcPr>
                </a:tc>
                <a:tc>
                  <a:txBody>
                    <a:bodyPr>
                      <a:noAutofit/>
                    </a:bodyPr>
                    <a:lstStyle/>
                    <a:p>
                      <a:pPr indent="-69850" lvl="0" marL="0" rtl="0">
                        <a:lnSpc>
                          <a:spcPct val="120000"/>
                        </a:lnSpc>
                        <a:spcBef>
                          <a:spcPts val="0"/>
                        </a:spcBef>
                        <a:buClr>
                          <a:schemeClr val="dk1"/>
                        </a:buClr>
                        <a:buSzPct val="110000"/>
                        <a:buFont typeface="Arial"/>
                        <a:buNone/>
                      </a:pPr>
                      <a:r>
                        <a:rPr lang="en-GB" sz="1000">
                          <a:solidFill>
                            <a:schemeClr val="dk1"/>
                          </a:solidFill>
                          <a:latin typeface="Arial Narrow"/>
                          <a:ea typeface="Arial Narrow"/>
                          <a:cs typeface="Arial Narrow"/>
                          <a:sym typeface="Arial Narrow"/>
                        </a:rPr>
                        <a:t>NIC/AARI charts should come opposite MET Norway charts in the week so that customers would see two products/week and work would not be duplicated. All charts should not be contradictory, in particular  if products are for the -3/+3 days interval. Agree on Thursday for AARI/NIC hemispheric odd/even week product, Monday for MET Norway weekly Weddell Sea/Peninsula analysis, odd/even week choice is insignificant but needs to be fixed prior to production, charts should be available 1 (2-3) days prior to the day of analysis.</a:t>
                      </a:r>
                    </a:p>
                  </a:txBody>
                  <a:tcPr marT="91425" marB="91425" marR="91425" marL="91425">
                    <a:solidFill>
                      <a:srgbClr val="74C4D7"/>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The End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Discussion from IICWG-XVI</a:t>
            </a:r>
          </a:p>
        </p:txBody>
      </p:sp>
      <p:sp>
        <p:nvSpPr>
          <p:cNvPr id="160" name="Shape 160"/>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GB"/>
              <a:t>As noted at IICWG-XVI (Germany 2015)</a:t>
            </a:r>
          </a:p>
          <a:p>
            <a:pPr indent="-228600" lvl="1" marL="914400" rtl="0">
              <a:spcBef>
                <a:spcPts val="0"/>
              </a:spcBef>
            </a:pPr>
            <a:r>
              <a:rPr lang="en-GB"/>
              <a:t>The initiation of the production of regular ice charts and text bulletins for Antarctic regions by the Argentine Naval Hydrographic Service. These products use international symbology and build on practices that have been proven in the Arctic.</a:t>
            </a:r>
          </a:p>
          <a:p>
            <a:pPr indent="-228600" lvl="0" marL="457200">
              <a:spcBef>
                <a:spcPts val="0"/>
              </a:spcBef>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Overview</a:t>
            </a:r>
          </a:p>
        </p:txBody>
      </p:sp>
      <p:sp>
        <p:nvSpPr>
          <p:cNvPr id="100" name="Shape 100"/>
          <p:cNvSpPr txBox="1"/>
          <p:nvPr>
            <p:ph idx="1" type="body"/>
          </p:nvPr>
        </p:nvSpPr>
        <p:spPr>
          <a:xfrm>
            <a:off x="311700" y="1536633"/>
            <a:ext cx="3999900" cy="4555200"/>
          </a:xfrm>
          <a:prstGeom prst="rect">
            <a:avLst/>
          </a:prstGeom>
        </p:spPr>
        <p:txBody>
          <a:bodyPr anchorCtr="0" anchor="t" bIns="91425" lIns="91425" rIns="91425" tIns="91425">
            <a:noAutofit/>
          </a:bodyPr>
          <a:lstStyle/>
          <a:p>
            <a:pPr indent="-228600" lvl="0" marL="457200" rtl="0">
              <a:spcBef>
                <a:spcPts val="0"/>
              </a:spcBef>
            </a:pPr>
            <a:r>
              <a:rPr lang="en-GB"/>
              <a:t>Background</a:t>
            </a:r>
          </a:p>
          <a:p>
            <a:pPr indent="-228600" lvl="0" marL="457200" rtl="0">
              <a:spcBef>
                <a:spcPts val="0"/>
              </a:spcBef>
            </a:pPr>
            <a:r>
              <a:rPr lang="en-GB"/>
              <a:t>Original Specification for Collaborative Product</a:t>
            </a:r>
          </a:p>
          <a:p>
            <a:pPr indent="-228600" lvl="0" marL="457200" rtl="0">
              <a:lnSpc>
                <a:spcPct val="100000"/>
              </a:lnSpc>
              <a:spcBef>
                <a:spcPts val="0"/>
              </a:spcBef>
            </a:pPr>
            <a:r>
              <a:rPr lang="en-GB"/>
              <a:t>Discussions at IICWG-XVI (Germany 2015)</a:t>
            </a:r>
          </a:p>
          <a:p>
            <a:pPr indent="-228600" lvl="0" marL="457200" rtl="0">
              <a:lnSpc>
                <a:spcPct val="100000"/>
              </a:lnSpc>
              <a:spcBef>
                <a:spcPts val="0"/>
              </a:spcBef>
            </a:pPr>
            <a:r>
              <a:rPr lang="en-GB"/>
              <a:t>Ice.aari.aq</a:t>
            </a:r>
          </a:p>
          <a:p>
            <a:pPr indent="-228600" lvl="0" marL="457200">
              <a:lnSpc>
                <a:spcPct val="100000"/>
              </a:lnSpc>
              <a:spcBef>
                <a:spcPts val="0"/>
              </a:spcBef>
            </a:pPr>
            <a:r>
              <a:rPr lang="en-GB"/>
              <a:t>Issues to resolve</a:t>
            </a:r>
          </a:p>
        </p:txBody>
      </p:sp>
      <p:sp>
        <p:nvSpPr>
          <p:cNvPr id="101" name="Shape 101"/>
          <p:cNvSpPr txBox="1"/>
          <p:nvPr>
            <p:ph idx="2" type="body"/>
          </p:nvPr>
        </p:nvSpPr>
        <p:spPr>
          <a:xfrm>
            <a:off x="4832400" y="1536633"/>
            <a:ext cx="3999900" cy="4555200"/>
          </a:xfrm>
          <a:prstGeom prst="rect">
            <a:avLst/>
          </a:prstGeom>
        </p:spPr>
        <p:txBody>
          <a:bodyPr anchorCtr="0" anchor="t" bIns="91425" lIns="91425" rIns="91425" tIns="91425">
            <a:noAutofit/>
          </a:bodyPr>
          <a:lstStyle/>
          <a:p>
            <a:pPr indent="-228600" lvl="0" marL="457200" rtl="0">
              <a:spcBef>
                <a:spcPts val="0"/>
              </a:spcBef>
            </a:pPr>
            <a:r>
              <a:rPr lang="en-GB"/>
              <a:t>Specification for Collaborative Product</a:t>
            </a:r>
          </a:p>
          <a:p>
            <a:pPr indent="-228600" lvl="0" marL="457200" rtl="0">
              <a:spcBef>
                <a:spcPts val="0"/>
              </a:spcBef>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Background</a:t>
            </a:r>
          </a:p>
        </p:txBody>
      </p:sp>
      <p:sp>
        <p:nvSpPr>
          <p:cNvPr id="107" name="Shape 107"/>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GB"/>
              <a:t>Antarctic collaborative chart discussed at meetings in 2014 and production started December 2014</a:t>
            </a:r>
          </a:p>
          <a:p>
            <a:pPr indent="-228600" lvl="0" marL="457200" rtl="0">
              <a:spcBef>
                <a:spcPts val="0"/>
              </a:spcBef>
            </a:pPr>
            <a:r>
              <a:rPr lang="en-GB"/>
              <a:t>Includes ice charts from</a:t>
            </a:r>
          </a:p>
          <a:p>
            <a:pPr indent="-228600" lvl="1" marL="914400" rtl="0">
              <a:spcBef>
                <a:spcPts val="0"/>
              </a:spcBef>
            </a:pPr>
            <a:r>
              <a:rPr lang="en-GB"/>
              <a:t>NIC and AARI</a:t>
            </a:r>
          </a:p>
          <a:p>
            <a:pPr indent="-228600" lvl="2" marL="1371600" rtl="0">
              <a:spcBef>
                <a:spcPts val="0"/>
              </a:spcBef>
            </a:pPr>
            <a:r>
              <a:rPr lang="en-GB"/>
              <a:t>Thursdays, full hemispheric chart</a:t>
            </a:r>
          </a:p>
          <a:p>
            <a:pPr indent="-228600" lvl="1" marL="914400" rtl="0">
              <a:spcBef>
                <a:spcPts val="0"/>
              </a:spcBef>
            </a:pPr>
            <a:r>
              <a:rPr lang="en-GB"/>
              <a:t>MET Norway</a:t>
            </a:r>
          </a:p>
          <a:p>
            <a:pPr indent="-228600" lvl="2" marL="1371600" rtl="0">
              <a:spcBef>
                <a:spcPts val="0"/>
              </a:spcBef>
            </a:pPr>
            <a:r>
              <a:rPr lang="en-GB"/>
              <a:t>Mondays (October to April), Weddell Sea and Antarctic Peninsula</a:t>
            </a:r>
          </a:p>
          <a:p>
            <a:pPr indent="-228600" lvl="0" marL="457200" rtl="0">
              <a:spcBef>
                <a:spcPts val="0"/>
              </a:spcBef>
            </a:pPr>
            <a:r>
              <a:rPr lang="en-GB"/>
              <a:t>Common point of access at </a:t>
            </a:r>
            <a:r>
              <a:rPr lang="en-GB" u="sng">
                <a:solidFill>
                  <a:schemeClr val="hlink"/>
                </a:solidFill>
                <a:hlinkClick r:id="rId3"/>
              </a:rPr>
              <a:t>http://ice.aari.aq/</a:t>
            </a:r>
            <a:r>
              <a:rPr lang="en-GB"/>
              <a:t> </a:t>
            </a:r>
          </a:p>
          <a:p>
            <a:pPr indent="-228600" lvl="0" marL="457200" rtl="0">
              <a:spcBef>
                <a:spcPts val="0"/>
              </a:spcBef>
            </a:pPr>
            <a:r>
              <a:rPr lang="en-GB"/>
              <a:t>Charts to include</a:t>
            </a:r>
          </a:p>
          <a:p>
            <a:pPr indent="-228600" lvl="1" marL="914400" rtl="0">
              <a:spcBef>
                <a:spcPts val="0"/>
              </a:spcBef>
            </a:pPr>
            <a:r>
              <a:rPr lang="en-GB"/>
              <a:t>Ice concentations, total and partial for 2 classes</a:t>
            </a:r>
          </a:p>
          <a:p>
            <a:pPr indent="-228600" lvl="1" marL="914400" rtl="0">
              <a:spcBef>
                <a:spcPts val="0"/>
              </a:spcBef>
            </a:pPr>
            <a:r>
              <a:rPr lang="en-GB"/>
              <a:t>Stage of development</a:t>
            </a:r>
          </a:p>
          <a:p>
            <a:pPr indent="-228600" lvl="1" marL="914400">
              <a:spcBef>
                <a:spcPts val="0"/>
              </a:spcBef>
            </a:pPr>
            <a:r>
              <a:rPr lang="en-GB"/>
              <a:t>Icebergs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Original Specifications for Collaborative Product</a:t>
            </a:r>
          </a:p>
        </p:txBody>
      </p:sp>
      <p:graphicFrame>
        <p:nvGraphicFramePr>
          <p:cNvPr id="113" name="Shape 113"/>
          <p:cNvGraphicFramePr/>
          <p:nvPr/>
        </p:nvGraphicFramePr>
        <p:xfrm>
          <a:off x="328425" y="1255462"/>
          <a:ext cx="3000000" cy="3000000"/>
        </p:xfrm>
        <a:graphic>
          <a:graphicData uri="http://schemas.openxmlformats.org/drawingml/2006/table">
            <a:tbl>
              <a:tblPr>
                <a:noFill/>
                <a:tableStyleId>{7DFED57C-B03D-4475-986D-80CA43D22283}</a:tableStyleId>
              </a:tblPr>
              <a:tblGrid>
                <a:gridCol w="1261425"/>
                <a:gridCol w="7228600"/>
              </a:tblGrid>
              <a:tr h="20002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Concentrations</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In accordance with SIGRID-3 standard</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29392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Ice Types</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In accordance with SIGRID-3 standard; expected values at least  include: 1 - New ice, 3 - Young ice, 7 - Thin first-year ice, 6 - First-year ice for ice thicker than 7, 7* - Old ice, ^* - Iceberg</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r h="20002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Color Code</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Based on CT and SoD (varies in season)</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183850">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Partial concentrations</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Only for 7*, to continue tracking the amount of old ice, which is the ice type vessels are most interested in.</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r h="25427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Eggs/SIGRID</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Online content should be available in SIGRID-3 and in graphics with colour coding. Graphic replica with WMO egg-code is desirable but not critical.</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42647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Icebergs</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Continue to analyze icebergs that exceed 10NM. They're usually not hard to find with MODIS (while daylight), or use previous analysis or our table to help find them. Many are grounded/fasted and do not move. Common layer of icebergs should be present on a collaborative product, with a common database managed by the partners, NIC database with NIC namings is a starting point for complementing by AARI and met.no</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r h="499000">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Product Dissemination</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Analyses to be posted on each organizations websites, as image files and SIGRID-3 in advance of 1 day before the time of analysis for any side.  Access to a common set of satellite imagery supporting sustained hemispheric analysis is critical. Partners will investigate possibility of a single point of access similar to ftp/http gmdss.aari.ru</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r h="52507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Antarctic Shoreline Update</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Common single coastline will be chosen within the 3 or 4 possible coastlines: AARI, met.no, NIC and SCAR. Update of the Antarctic coastline is necessary starting with the most significant parts (e.g. McMurdo station, Progress station), partners should be timely informed about the changes, consult/contact Austral Data Center of the Australia Antarctic Division for possible collaboration,  make a note that coastline is ‘NOT FOR NAVIGATION’</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E9EDF4"/>
                    </a:solidFill>
                  </a:tcPr>
                </a:tc>
              </a:tr>
              <a:tr h="635625">
                <a:tc>
                  <a:txBody>
                    <a:bodyPr>
                      <a:noAutofit/>
                    </a:bodyPr>
                    <a:lstStyle/>
                    <a:p>
                      <a:pPr indent="0" lvl="0" marL="0" rtl="0">
                        <a:lnSpc>
                          <a:spcPct val="120000"/>
                        </a:lnSpc>
                        <a:spcBef>
                          <a:spcPts val="0"/>
                        </a:spcBef>
                        <a:buNone/>
                      </a:pPr>
                      <a:r>
                        <a:rPr lang="en-GB" sz="1000">
                          <a:solidFill>
                            <a:srgbClr val="FFFFFF"/>
                          </a:solidFill>
                          <a:latin typeface="Arial Narrow"/>
                          <a:ea typeface="Arial Narrow"/>
                          <a:cs typeface="Arial Narrow"/>
                          <a:sym typeface="Arial Narrow"/>
                        </a:rPr>
                        <a:t>Chart valid each week</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4F81BD"/>
                    </a:solidFill>
                  </a:tcPr>
                </a:tc>
                <a:tc>
                  <a:txBody>
                    <a:bodyPr>
                      <a:noAutofit/>
                    </a:bodyPr>
                    <a:lstStyle/>
                    <a:p>
                      <a:pPr indent="0" lvl="0" marL="0" rtl="0">
                        <a:lnSpc>
                          <a:spcPct val="120000"/>
                        </a:lnSpc>
                        <a:spcBef>
                          <a:spcPts val="0"/>
                        </a:spcBef>
                        <a:buNone/>
                      </a:pPr>
                      <a:r>
                        <a:rPr lang="en-GB" sz="1000">
                          <a:latin typeface="Arial Narrow"/>
                          <a:ea typeface="Arial Narrow"/>
                          <a:cs typeface="Arial Narrow"/>
                          <a:sym typeface="Arial Narrow"/>
                        </a:rPr>
                        <a:t>NIC/AARI charts should come opposite NIS charts in the week so that customers would see two products/week and work would not be duplicated. All charts should not be contradictory, in particular  if products are for the -3/+3 days interval. Agree on Thursday for AARI/NIC hemispheric odd/even week product, Monday for met.no weekly Weddell/Amundsen Seas analysis, odd/even week choice is insignificant but needs to be fixed prior to production, charts should be available 1 (2-3) days prior to the day of analysis</a:t>
                      </a:r>
                    </a:p>
                  </a:txBody>
                  <a:tcPr marT="9525" marB="91425" marR="57150" marL="57150">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D0D8E8"/>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Discussions at IICWG-XVI (Germany 2015)</a:t>
            </a:r>
          </a:p>
        </p:txBody>
      </p:sp>
      <p:sp>
        <p:nvSpPr>
          <p:cNvPr id="119" name="Shape 119"/>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GB"/>
              <a:t>Activity</a:t>
            </a:r>
          </a:p>
          <a:p>
            <a:pPr indent="-228600" lvl="1" marL="914400" rtl="0">
              <a:spcBef>
                <a:spcPts val="0"/>
              </a:spcBef>
            </a:pPr>
            <a:r>
              <a:rPr lang="en-GB"/>
              <a:t>Overview presentation by the Executive Secretary of the Council of Managers of National Programs (COMNAP)</a:t>
            </a:r>
          </a:p>
          <a:p>
            <a:pPr indent="-228600" lvl="1" marL="914400" rtl="0">
              <a:spcBef>
                <a:spcPts val="0"/>
              </a:spcBef>
            </a:pPr>
            <a:r>
              <a:rPr lang="en-GB"/>
              <a:t>Discussion on the nature of ice information needed in the Antarctic and business models for sustained services.</a:t>
            </a:r>
          </a:p>
          <a:p>
            <a:pPr indent="-228600" lvl="0" marL="457200" rtl="0">
              <a:spcBef>
                <a:spcPts val="0"/>
              </a:spcBef>
            </a:pPr>
            <a:r>
              <a:rPr lang="en-GB"/>
              <a:t>Conclusions</a:t>
            </a:r>
          </a:p>
          <a:p>
            <a:pPr indent="0" lvl="0" marL="457200" rtl="0">
              <a:spcBef>
                <a:spcPts val="0"/>
              </a:spcBef>
              <a:buNone/>
            </a:pPr>
            <a:r>
              <a:rPr lang="en-GB" sz="1800">
                <a:solidFill>
                  <a:srgbClr val="000000"/>
                </a:solidFill>
                <a:latin typeface="Arial Narrow"/>
                <a:ea typeface="Arial Narrow"/>
                <a:cs typeface="Arial Narrow"/>
                <a:sym typeface="Arial Narrow"/>
              </a:rPr>
              <a:t>1. More partners required in collaborative charting to increase detail/ frequency</a:t>
            </a:r>
          </a:p>
          <a:p>
            <a:pPr indent="0" lvl="0" marL="457200" rtl="0">
              <a:spcBef>
                <a:spcPts val="0"/>
              </a:spcBef>
              <a:buNone/>
            </a:pPr>
            <a:r>
              <a:rPr lang="en-GB" sz="1800">
                <a:solidFill>
                  <a:srgbClr val="000000"/>
                </a:solidFill>
                <a:latin typeface="Arial Narrow"/>
                <a:ea typeface="Arial Narrow"/>
                <a:cs typeface="Arial Narrow"/>
                <a:sym typeface="Arial Narrow"/>
              </a:rPr>
              <a:t>2. For ice edge, more investigation from responsible METAREAs to determine best practice</a:t>
            </a:r>
          </a:p>
          <a:p>
            <a:pPr indent="0" lvl="0" marL="457200" rtl="0">
              <a:spcBef>
                <a:spcPts val="0"/>
              </a:spcBef>
              <a:buNone/>
            </a:pPr>
            <a:r>
              <a:rPr lang="en-GB" sz="1800">
                <a:solidFill>
                  <a:srgbClr val="000000"/>
                </a:solidFill>
                <a:latin typeface="Arial Narrow"/>
                <a:ea typeface="Arial Narrow"/>
                <a:cs typeface="Arial Narrow"/>
                <a:sym typeface="Arial Narrow"/>
              </a:rPr>
              <a:t>3. Need to develop standard training/manuals, computer tool for virtual training</a:t>
            </a:r>
          </a:p>
          <a:p>
            <a:pPr indent="0" lvl="0" marL="457200" rtl="0">
              <a:spcBef>
                <a:spcPts val="0"/>
              </a:spcBef>
              <a:buNone/>
            </a:pPr>
            <a:r>
              <a:rPr lang="en-GB" sz="1800">
                <a:solidFill>
                  <a:srgbClr val="000000"/>
                </a:solidFill>
                <a:latin typeface="Arial Narrow"/>
                <a:ea typeface="Arial Narrow"/>
                <a:cs typeface="Arial Narrow"/>
                <a:sym typeface="Arial Narrow"/>
              </a:rPr>
              <a:t>5. More data sharing</a:t>
            </a:r>
          </a:p>
          <a:p>
            <a:pPr indent="0" lvl="0" marL="457200" rtl="0">
              <a:spcBef>
                <a:spcPts val="0"/>
              </a:spcBef>
              <a:buNone/>
            </a:pPr>
            <a:r>
              <a:rPr lang="en-GB" sz="1800">
                <a:solidFill>
                  <a:srgbClr val="000000"/>
                </a:solidFill>
                <a:latin typeface="Arial Narrow"/>
                <a:ea typeface="Arial Narrow"/>
                <a:cs typeface="Arial Narrow"/>
                <a:sym typeface="Arial Narrow"/>
              </a:rPr>
              <a:t>6. Use of high resolution forecast models (in context of YOPP and PPP)</a:t>
            </a:r>
          </a:p>
          <a:p>
            <a:pPr indent="0" lvl="0" marL="457200" rtl="0">
              <a:spcBef>
                <a:spcPts val="0"/>
              </a:spcBef>
              <a:buNone/>
            </a:pPr>
            <a:r>
              <a:rPr lang="en-GB" sz="1800">
                <a:solidFill>
                  <a:srgbClr val="000000"/>
                </a:solidFill>
                <a:latin typeface="Arial Narrow"/>
                <a:ea typeface="Arial Narrow"/>
                <a:cs typeface="Arial Narrow"/>
                <a:sym typeface="Arial Narrow"/>
              </a:rPr>
              <a:t>11. Use of IAATO shipboard observations</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ice.aari.aq</a:t>
            </a:r>
          </a:p>
        </p:txBody>
      </p:sp>
      <p:pic>
        <p:nvPicPr>
          <p:cNvPr descr="01_ice-aari-aq.png" id="125" name="Shape 125"/>
          <p:cNvPicPr preferRelativeResize="0"/>
          <p:nvPr/>
        </p:nvPicPr>
        <p:blipFill>
          <a:blip r:embed="rId3">
            <a:alphaModFix/>
          </a:blip>
          <a:stretch>
            <a:fillRect/>
          </a:stretch>
        </p:blipFill>
        <p:spPr>
          <a:xfrm>
            <a:off x="2019474" y="506949"/>
            <a:ext cx="6889025" cy="567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ice.aari.aq</a:t>
            </a:r>
          </a:p>
        </p:txBody>
      </p:sp>
      <p:pic>
        <p:nvPicPr>
          <p:cNvPr descr="02_CT_gallery.png" id="131" name="Shape 131"/>
          <p:cNvPicPr preferRelativeResize="0"/>
          <p:nvPr/>
        </p:nvPicPr>
        <p:blipFill>
          <a:blip r:embed="rId3">
            <a:alphaModFix/>
          </a:blip>
          <a:stretch>
            <a:fillRect/>
          </a:stretch>
        </p:blipFill>
        <p:spPr>
          <a:xfrm>
            <a:off x="2019475" y="506926"/>
            <a:ext cx="6889025" cy="56714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ice.aari.aq</a:t>
            </a:r>
          </a:p>
        </p:txBody>
      </p:sp>
      <p:pic>
        <p:nvPicPr>
          <p:cNvPr descr="03_SA_gallery.png" id="137" name="Shape 137"/>
          <p:cNvPicPr preferRelativeResize="0"/>
          <p:nvPr/>
        </p:nvPicPr>
        <p:blipFill>
          <a:blip r:embed="rId3">
            <a:alphaModFix/>
          </a:blip>
          <a:stretch>
            <a:fillRect/>
          </a:stretch>
        </p:blipFill>
        <p:spPr>
          <a:xfrm>
            <a:off x="2019474" y="506945"/>
            <a:ext cx="6889025" cy="56714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GB"/>
              <a:t>Issues To Resolve</a:t>
            </a:r>
          </a:p>
        </p:txBody>
      </p:sp>
      <p:sp>
        <p:nvSpPr>
          <p:cNvPr id="143" name="Shape 143"/>
          <p:cNvSpPr txBox="1"/>
          <p:nvPr>
            <p:ph idx="1" type="body"/>
          </p:nvPr>
        </p:nvSpPr>
        <p:spPr>
          <a:xfrm>
            <a:off x="311700" y="1536633"/>
            <a:ext cx="8520600" cy="4555200"/>
          </a:xfrm>
          <a:prstGeom prst="rect">
            <a:avLst/>
          </a:prstGeom>
        </p:spPr>
        <p:txBody>
          <a:bodyPr anchorCtr="0" anchor="t" bIns="91425" lIns="91425" rIns="91425" tIns="91425">
            <a:noAutofit/>
          </a:bodyPr>
          <a:lstStyle/>
          <a:p>
            <a:pPr indent="-228600" lvl="0" marL="457200" rtl="0">
              <a:spcBef>
                <a:spcPts val="0"/>
              </a:spcBef>
            </a:pPr>
            <a:r>
              <a:rPr lang="en-GB"/>
              <a:t>Presentation</a:t>
            </a:r>
          </a:p>
          <a:p>
            <a:pPr indent="-228600" lvl="1" marL="914400" rtl="0">
              <a:spcBef>
                <a:spcPts val="0"/>
              </a:spcBef>
            </a:pPr>
            <a:r>
              <a:rPr lang="en-GB"/>
              <a:t>Need to include compact drift ice (10/10ths) </a:t>
            </a:r>
            <a:r>
              <a:rPr lang="en-GB">
                <a:solidFill>
                  <a:srgbClr val="910000"/>
                </a:solidFill>
              </a:rPr>
              <a:t>[dark red]</a:t>
            </a:r>
            <a:r>
              <a:rPr lang="en-GB"/>
              <a:t>, not just very close drift ice (9-10/10ths) </a:t>
            </a:r>
            <a:r>
              <a:rPr lang="en-GB">
                <a:solidFill>
                  <a:srgbClr val="FF0000"/>
                </a:solidFill>
              </a:rPr>
              <a:t>[red]</a:t>
            </a:r>
          </a:p>
          <a:p>
            <a:pPr indent="-228600" lvl="1" marL="914400" rtl="0">
              <a:spcBef>
                <a:spcPts val="0"/>
              </a:spcBef>
            </a:pPr>
            <a:r>
              <a:rPr lang="en-GB"/>
              <a:t>CT (concentration) charts should not include SA (stage of development)!</a:t>
            </a:r>
          </a:p>
          <a:p>
            <a:pPr indent="-228600" lvl="1" marL="914400" rtl="0">
              <a:spcBef>
                <a:spcPts val="0"/>
              </a:spcBef>
            </a:pPr>
            <a:r>
              <a:rPr lang="en-GB"/>
              <a:t>Ice free region is including areas that are known to be ice-infested</a:t>
            </a:r>
          </a:p>
          <a:p>
            <a:pPr indent="-228600" lvl="2" marL="1371600" rtl="0">
              <a:spcBef>
                <a:spcPts val="0"/>
              </a:spcBef>
            </a:pPr>
            <a:r>
              <a:rPr lang="en-GB"/>
              <a:t>Highlights need for a limit of known icebergs, and area should be marked as “bergy water”</a:t>
            </a:r>
          </a:p>
          <a:p>
            <a:pPr indent="-228600" lvl="2" marL="1371600" rtl="0">
              <a:spcBef>
                <a:spcPts val="0"/>
              </a:spcBef>
            </a:pPr>
            <a:r>
              <a:rPr lang="en-GB"/>
              <a:t>Could 0°C isotherm be used as a proxy until we develop more data?</a:t>
            </a:r>
          </a:p>
          <a:p>
            <a:pPr indent="-228600" lvl="1" marL="914400" rtl="0">
              <a:spcBef>
                <a:spcPts val="0"/>
              </a:spcBef>
            </a:pPr>
            <a:r>
              <a:rPr lang="en-GB"/>
              <a:t>Can NIC and AARI charts also have subsets?</a:t>
            </a:r>
          </a:p>
          <a:p>
            <a:pPr indent="-228600" lvl="2" marL="1371600" rtl="0">
              <a:spcBef>
                <a:spcPts val="0"/>
              </a:spcBef>
            </a:pPr>
            <a:r>
              <a:rPr lang="en-GB"/>
              <a:t>User feedback indicates subarea charts are appreciated, hemispheric charts less so as there is not enough detail</a:t>
            </a:r>
          </a:p>
          <a:p>
            <a:pPr indent="-228600" lvl="0" marL="457200" rtl="0">
              <a:spcBef>
                <a:spcPts val="0"/>
              </a:spcBef>
            </a:pPr>
            <a:r>
              <a:rPr lang="en-GB"/>
              <a:t>Charting</a:t>
            </a:r>
          </a:p>
          <a:p>
            <a:pPr indent="-228600" lvl="1" marL="914400" rtl="0">
              <a:spcBef>
                <a:spcPts val="0"/>
              </a:spcBef>
            </a:pPr>
            <a:r>
              <a:rPr lang="en-GB"/>
              <a:t>Norway to continue ice charts through winter (May-September)</a:t>
            </a:r>
          </a:p>
        </p:txBody>
      </p:sp>
    </p:spTree>
  </p:cSld>
  <p:clrMapOvr>
    <a:masterClrMapping/>
  </p:clrMapOvr>
</p:sld>
</file>

<file path=ppt/theme/theme1.xml><?xml version="1.0" encoding="utf-8"?>
<a:theme xmlns:a="http://schemas.openxmlformats.org/drawingml/2006/main" xmlns:r="http://schemas.openxmlformats.org/officeDocument/2006/relationships" name="Svalbard MODI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