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9144000"/>
  <p:notesSz cx="6858000" cy="9144000"/>
  <p:embeddedFontLst>
    <p:embeddedFont>
      <p:font typeface="Architects Daughter"/>
      <p:regular r:id="rId27"/>
    </p:embeddedFont>
    <p:embeddedFont>
      <p:font typeface="Arial Narrow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ArialNarrow-regular.fntdata"/><Relationship Id="rId27" Type="http://schemas.openxmlformats.org/officeDocument/2006/relationships/font" Target="fonts/ArchitectsDaughter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rialNarrow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rialNarrow-boldItalic.fntdata"/><Relationship Id="rId30" Type="http://schemas.openxmlformats.org/officeDocument/2006/relationships/font" Target="fonts/ArialNarrow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Relationship Id="rId3" Type="http://schemas.openxmlformats.org/officeDocument/2006/relationships/image" Target="../media/image0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4.jpg"/><Relationship Id="rId3" Type="http://schemas.openxmlformats.org/officeDocument/2006/relationships/image" Target="../media/image05.png"/><Relationship Id="rId4" Type="http://schemas.openxmlformats.org/officeDocument/2006/relationships/image" Target="../media/image06.png"/><Relationship Id="rId5" Type="http://schemas.openxmlformats.org/officeDocument/2006/relationships/image" Target="../media/image0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06.png"/><Relationship Id="rId4" Type="http://schemas.openxmlformats.org/officeDocument/2006/relationships/image" Target="../media/image0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7.jpg"/><Relationship Id="rId3" Type="http://schemas.openxmlformats.org/officeDocument/2006/relationships/image" Target="../media/image06.png"/><Relationship Id="rId4" Type="http://schemas.openxmlformats.org/officeDocument/2006/relationships/image" Target="../media/image0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dis_terra_20160106_1235_ch1-4-3.jpg" id="17" name="Shape 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/>
          <p:nvPr>
            <p:ph type="ctrTitle"/>
          </p:nvPr>
        </p:nvSpPr>
        <p:spPr>
          <a:xfrm>
            <a:off x="311700" y="1623374"/>
            <a:ext cx="8520600" cy="2106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311700" y="3778821"/>
            <a:ext cx="8520600" cy="1468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pic>
        <p:nvPicPr>
          <p:cNvPr descr="Met_RGB_Horisontal_ENG_Negativ.png" id="20" name="Shape 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3771900" cy="1724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1"/>
          <p:cNvCxnSpPr/>
          <p:nvPr/>
        </p:nvCxnSpPr>
        <p:spPr>
          <a:xfrm>
            <a:off x="311700" y="6271583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F3F3F3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" name="Shape 22"/>
          <p:cNvCxnSpPr/>
          <p:nvPr/>
        </p:nvCxnSpPr>
        <p:spPr>
          <a:xfrm>
            <a:off x="311700" y="1623383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" name="Shape 23"/>
          <p:cNvSpPr txBox="1"/>
          <p:nvPr/>
        </p:nvSpPr>
        <p:spPr>
          <a:xfrm>
            <a:off x="2835300" y="5930175"/>
            <a:ext cx="59970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-GB" sz="1000">
                <a:solidFill>
                  <a:srgbClr val="FFFFFF"/>
                </a:solidFill>
              </a:rPr>
              <a:t>MODIS Terra image 2016-01-06 12:35 UTC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End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1_20160107_0804.jpg" id="32" name="Shape 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ding.png"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7" name="Shape 37"/>
          <p:cNvSpPr txBox="1"/>
          <p:nvPr/>
        </p:nvSpPr>
        <p:spPr>
          <a:xfrm>
            <a:off x="311700" y="6271575"/>
            <a:ext cx="1009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2016-04-05</a:t>
            </a:r>
          </a:p>
        </p:txBody>
      </p:sp>
      <p:cxnSp>
        <p:nvCxnSpPr>
          <p:cNvPr id="38" name="Shape 38"/>
          <p:cNvCxnSpPr/>
          <p:nvPr/>
        </p:nvCxnSpPr>
        <p:spPr>
          <a:xfrm>
            <a:off x="311700" y="6271583"/>
            <a:ext cx="8520600" cy="0"/>
          </a:xfrm>
          <a:prstGeom prst="straightConnector1">
            <a:avLst/>
          </a:prstGeom>
          <a:noFill/>
          <a:ln cap="flat" cmpd="sng" w="28575">
            <a:solidFill>
              <a:srgbClr val="0090A8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Met_RGB_Horisontal_ENG.png" id="39" name="Shape 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0600" y="6271575"/>
            <a:ext cx="861699" cy="3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/>
          <p:nvPr/>
        </p:nvSpPr>
        <p:spPr>
          <a:xfrm>
            <a:off x="7232575" y="6271575"/>
            <a:ext cx="6954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fld id="{00000000-1234-1234-1234-123412341234}" type="slidenum"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sp>
        <p:nvSpPr>
          <p:cNvPr id="41" name="Shape 41"/>
          <p:cNvSpPr txBox="1"/>
          <p:nvPr/>
        </p:nvSpPr>
        <p:spPr>
          <a:xfrm>
            <a:off x="1717950" y="6271575"/>
            <a:ext cx="55146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5th International Ice Analysts Workshop, Washington D.C., 16-20 May 2016</a:t>
            </a:r>
          </a:p>
        </p:txBody>
      </p:sp>
      <p:pic>
        <p:nvPicPr>
          <p:cNvPr descr="iicwg_logo.png" id="42" name="Shape 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9228" y="6309325"/>
            <a:ext cx="358721" cy="35609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/>
        </p:nvSpPr>
        <p:spPr>
          <a:xfrm>
            <a:off x="2835300" y="5930175"/>
            <a:ext cx="59970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-GB" sz="1000">
                <a:solidFill>
                  <a:srgbClr val="FFFFFF"/>
                </a:solidFill>
              </a:rPr>
              <a:t>Sentinel-1 HH image 2016-01-07 08:04 UTC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2_20160106_1948.jpg" id="45" name="Shape 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/>
        </p:nvSpPr>
        <p:spPr>
          <a:xfrm>
            <a:off x="2835300" y="5930175"/>
            <a:ext cx="59970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-GB" sz="1000"/>
              <a:t>Sentinel-2 image 2016-01-06 19:48 UTC</a:t>
            </a:r>
          </a:p>
        </p:txBody>
      </p:sp>
      <p:sp>
        <p:nvSpPr>
          <p:cNvPr id="48" name="Shape 48"/>
          <p:cNvSpPr txBox="1"/>
          <p:nvPr/>
        </p:nvSpPr>
        <p:spPr>
          <a:xfrm>
            <a:off x="311700" y="6271575"/>
            <a:ext cx="1009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2016-04-05</a:t>
            </a:r>
          </a:p>
        </p:txBody>
      </p:sp>
      <p:cxnSp>
        <p:nvCxnSpPr>
          <p:cNvPr id="49" name="Shape 49"/>
          <p:cNvCxnSpPr/>
          <p:nvPr/>
        </p:nvCxnSpPr>
        <p:spPr>
          <a:xfrm>
            <a:off x="311700" y="6271583"/>
            <a:ext cx="8520600" cy="0"/>
          </a:xfrm>
          <a:prstGeom prst="straightConnector1">
            <a:avLst/>
          </a:prstGeom>
          <a:noFill/>
          <a:ln cap="flat" cmpd="sng" w="28575">
            <a:solidFill>
              <a:srgbClr val="0090A8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Met_RGB_Horisontal_ENG.png" id="50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0600" y="6271575"/>
            <a:ext cx="861699" cy="3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/>
          <p:nvPr/>
        </p:nvSpPr>
        <p:spPr>
          <a:xfrm>
            <a:off x="7232575" y="6271575"/>
            <a:ext cx="6954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fld id="{00000000-1234-1234-1234-123412341234}" type="slidenum"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sp>
        <p:nvSpPr>
          <p:cNvPr id="52" name="Shape 52"/>
          <p:cNvSpPr txBox="1"/>
          <p:nvPr/>
        </p:nvSpPr>
        <p:spPr>
          <a:xfrm>
            <a:off x="1755975" y="6271575"/>
            <a:ext cx="5476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5th International Ice Analysts Workshop, Washington D.C., 16-20 May 2016</a:t>
            </a:r>
          </a:p>
        </p:txBody>
      </p:sp>
      <p:pic>
        <p:nvPicPr>
          <p:cNvPr descr="iicwg_logo.png" id="53" name="Shape 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228" y="6309325"/>
            <a:ext cx="358721" cy="35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/>
        </p:nvSpPr>
        <p:spPr>
          <a:xfrm>
            <a:off x="2835300" y="5930175"/>
            <a:ext cx="59970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-GB" sz="1000">
                <a:solidFill>
                  <a:srgbClr val="FFFFFF"/>
                </a:solidFill>
              </a:rPr>
              <a:t>MODIS Terra image 2016-01-06 12:35 UTC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311700" y="1536925"/>
            <a:ext cx="4185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-GB" sz="2400"/>
              <a:t>Server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-GB" sz="2400"/>
              <a:t>Client</a:t>
            </a:r>
          </a:p>
        </p:txBody>
      </p:sp>
      <p:pic>
        <p:nvPicPr>
          <p:cNvPr descr="modis_terra_20160106_1235_ch1-4-3.jpg" id="57" name="Shape 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1536900"/>
            <a:ext cx="44862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59" name="Shape 59"/>
          <p:cNvSpPr txBox="1"/>
          <p:nvPr/>
        </p:nvSpPr>
        <p:spPr>
          <a:xfrm>
            <a:off x="311700" y="6271575"/>
            <a:ext cx="1009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2016-04-05</a:t>
            </a:r>
          </a:p>
        </p:txBody>
      </p:sp>
      <p:cxnSp>
        <p:nvCxnSpPr>
          <p:cNvPr id="60" name="Shape 60"/>
          <p:cNvCxnSpPr/>
          <p:nvPr/>
        </p:nvCxnSpPr>
        <p:spPr>
          <a:xfrm>
            <a:off x="311700" y="6271583"/>
            <a:ext cx="8520600" cy="0"/>
          </a:xfrm>
          <a:prstGeom prst="straightConnector1">
            <a:avLst/>
          </a:prstGeom>
          <a:noFill/>
          <a:ln cap="flat" cmpd="sng" w="28575">
            <a:solidFill>
              <a:srgbClr val="0090A8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Met_RGB_Horisontal_ENG.png"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0600" y="6271575"/>
            <a:ext cx="861699" cy="3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7232575" y="6271575"/>
            <a:ext cx="6954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fld id="{00000000-1234-1234-1234-123412341234}" type="slidenum"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sp>
        <p:nvSpPr>
          <p:cNvPr id="63" name="Shape 63"/>
          <p:cNvSpPr txBox="1"/>
          <p:nvPr/>
        </p:nvSpPr>
        <p:spPr>
          <a:xfrm>
            <a:off x="1717950" y="6271575"/>
            <a:ext cx="55146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5th International Ice Analysts Workshop, Washington D.C., 16-20 May 2016</a:t>
            </a:r>
          </a:p>
        </p:txBody>
      </p:sp>
      <p:pic>
        <p:nvPicPr>
          <p:cNvPr descr="iicwg_logo.png"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228" y="6309325"/>
            <a:ext cx="358721" cy="3560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" name="Shape 7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71" name="Shape 71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03.jpg"/><Relationship Id="rId2" Type="http://schemas.openxmlformats.org/officeDocument/2006/relationships/image" Target="../media/image02.png"/><Relationship Id="rId3" Type="http://schemas.openxmlformats.org/officeDocument/2006/relationships/image" Target="../media/image06.png"/><Relationship Id="rId4" Type="http://schemas.openxmlformats.org/officeDocument/2006/relationships/image" Target="../media/image09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dis_terra_20160106_1235_ch31-2-3.jpg" id="6" name="Shape 6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ding.png" id="7" name="Shape 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0090A8"/>
              </a:buClr>
              <a:buSzPct val="100000"/>
              <a:buFont typeface="Arial Narrow"/>
              <a:buNone/>
              <a:defRPr b="1" sz="28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" name="Shape 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ct val="100000"/>
              <a:defRPr sz="2400">
                <a:solidFill>
                  <a:srgbClr val="0090A8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ct val="100000"/>
              <a:defRPr sz="1200">
                <a:solidFill>
                  <a:srgbClr val="0090A8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255"/>
              </a:buClr>
              <a:buSzPct val="100000"/>
              <a:buFont typeface="Architects Daughter"/>
              <a:defRPr sz="1200">
                <a:solidFill>
                  <a:srgbClr val="FFD255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defRPr sz="12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255"/>
              </a:buClr>
              <a:buSzPct val="100000"/>
              <a:defRPr sz="1200">
                <a:solidFill>
                  <a:srgbClr val="FFD25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6F1A"/>
              </a:buClr>
              <a:buSzPct val="100000"/>
              <a:defRPr sz="1200">
                <a:solidFill>
                  <a:srgbClr val="8D6F1A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AB0"/>
              </a:buClr>
              <a:buSzPct val="100000"/>
              <a:defRPr sz="1200">
                <a:solidFill>
                  <a:srgbClr val="FFEAB0"/>
                </a:solidFill>
              </a:defRPr>
            </a:lvl9pPr>
          </a:lstStyle>
          <a:p/>
        </p:txBody>
      </p:sp>
      <p:sp>
        <p:nvSpPr>
          <p:cNvPr id="10" name="Shape 10"/>
          <p:cNvSpPr txBox="1"/>
          <p:nvPr/>
        </p:nvSpPr>
        <p:spPr>
          <a:xfrm>
            <a:off x="311700" y="6271575"/>
            <a:ext cx="1009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2016-04-05</a:t>
            </a:r>
          </a:p>
        </p:txBody>
      </p:sp>
      <p:cxnSp>
        <p:nvCxnSpPr>
          <p:cNvPr id="11" name="Shape 11"/>
          <p:cNvCxnSpPr/>
          <p:nvPr/>
        </p:nvCxnSpPr>
        <p:spPr>
          <a:xfrm>
            <a:off x="311700" y="6271583"/>
            <a:ext cx="8520600" cy="0"/>
          </a:xfrm>
          <a:prstGeom prst="straightConnector1">
            <a:avLst/>
          </a:prstGeom>
          <a:noFill/>
          <a:ln cap="flat" cmpd="sng" w="28575">
            <a:solidFill>
              <a:srgbClr val="0090A8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Met_RGB_Horisontal_ENG.png" id="12" name="Shape 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0600" y="6271575"/>
            <a:ext cx="861699" cy="3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/>
          <p:nvPr/>
        </p:nvSpPr>
        <p:spPr>
          <a:xfrm>
            <a:off x="7232575" y="6271575"/>
            <a:ext cx="6954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fld id="{00000000-1234-1234-1234-123412341234}" type="slidenum"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sp>
        <p:nvSpPr>
          <p:cNvPr id="14" name="Shape 14"/>
          <p:cNvSpPr txBox="1"/>
          <p:nvPr/>
        </p:nvSpPr>
        <p:spPr>
          <a:xfrm>
            <a:off x="1755975" y="6271575"/>
            <a:ext cx="5476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r>
              <a:rPr lang="en-GB" sz="1200">
                <a:solidFill>
                  <a:srgbClr val="0090A8"/>
                </a:solidFill>
                <a:latin typeface="Arial Narrow"/>
                <a:ea typeface="Arial Narrow"/>
                <a:cs typeface="Arial Narrow"/>
                <a:sym typeface="Arial Narrow"/>
              </a:rPr>
              <a:t>th International Ice Analysts Workshop, Washington D.C., 16-20 May 2016</a:t>
            </a:r>
          </a:p>
        </p:txBody>
      </p:sp>
      <p:pic>
        <p:nvPicPr>
          <p:cNvPr descr="iicwg_logo.png" id="15" name="Shape 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228" y="6309325"/>
            <a:ext cx="358721" cy="3560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8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scihub.copernicus.eu/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scihub.copernicus.eu/" TargetMode="External"/><Relationship Id="rId4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marine.copernicus.eu/" TargetMode="External"/><Relationship Id="rId4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bitbucket.org/" TargetMode="External"/><Relationship Id="rId4" Type="http://schemas.openxmlformats.org/officeDocument/2006/relationships/hyperlink" Target="mailto:nick.hughes@met.no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Relationship Id="rId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ctrTitle"/>
          </p:nvPr>
        </p:nvSpPr>
        <p:spPr>
          <a:xfrm>
            <a:off x="311700" y="1623374"/>
            <a:ext cx="8520600" cy="2106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BADEE4"/>
                </a:solidFill>
              </a:rPr>
              <a:t>QGIS at the Norwegian Ice Service</a:t>
            </a:r>
          </a:p>
        </p:txBody>
      </p:sp>
      <p:sp>
        <p:nvSpPr>
          <p:cNvPr id="84" name="Shape 84"/>
          <p:cNvSpPr txBox="1"/>
          <p:nvPr>
            <p:ph idx="1" type="subTitle"/>
          </p:nvPr>
        </p:nvSpPr>
        <p:spPr>
          <a:xfrm>
            <a:off x="311700" y="4351375"/>
            <a:ext cx="8520600" cy="1533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BADEE4"/>
                </a:solidFill>
              </a:rPr>
              <a:t>Nick Hughes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ADEE4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BADEE4"/>
                </a:solidFill>
              </a:rPr>
              <a:t>5th International Ice Analysts Workshop</a:t>
            </a:r>
            <a:br>
              <a:rPr lang="en-GB">
                <a:solidFill>
                  <a:srgbClr val="BADEE4"/>
                </a:solidFill>
              </a:rPr>
            </a:br>
            <a:r>
              <a:rPr lang="en-GB">
                <a:solidFill>
                  <a:srgbClr val="BADEE4"/>
                </a:solidFill>
              </a:rPr>
              <a:t>Washington D.C., 16-20 May 2016</a:t>
            </a:r>
          </a:p>
        </p:txBody>
      </p:sp>
      <p:pic>
        <p:nvPicPr>
          <p:cNvPr descr="esa_logo.png"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325" y="229624"/>
            <a:ext cx="1625449" cy="583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comm_logo.png"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7417" y="939661"/>
            <a:ext cx="2119356" cy="532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icwg_logo.png"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3840" y="153415"/>
            <a:ext cx="1368450" cy="1358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frost_logo.png" id="88" name="Shape 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6737" y="2477325"/>
            <a:ext cx="5390525" cy="187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Database System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Key for management of data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Allows control of satellite image download and processing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Stores archived ice chart data (polygons, lines, points) from Antarctic collaborative chart (Norway, Russia and USA)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Allows automatic distribution of information products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Bifrost relies on two database software packages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PostgreSQL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Object-relational database management system (ORDBMS),</a:t>
            </a:r>
            <a:br>
              <a:rPr lang="en-GB"/>
            </a:br>
            <a:r>
              <a:rPr lang="en-GB"/>
              <a:t>with an emphasis on extensibility and standards-compliance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PostGIS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Adds support for geographic objects to PostgreSQL</a:t>
            </a:r>
          </a:p>
          <a:p>
            <a:pPr indent="-228600" lvl="2" marL="1371600">
              <a:spcBef>
                <a:spcPts val="0"/>
              </a:spcBef>
            </a:pPr>
            <a:r>
              <a:rPr lang="en-GB"/>
              <a:t>Uses the Simple Features for SQL specification from the </a:t>
            </a:r>
            <a:br>
              <a:rPr lang="en-GB"/>
            </a:br>
            <a:r>
              <a:rPr lang="en-GB"/>
              <a:t>Open Geospatial Consortium (OGC)</a:t>
            </a:r>
          </a:p>
        </p:txBody>
      </p:sp>
      <p:pic>
        <p:nvPicPr>
          <p:cNvPr descr="postgis_logo.png"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825" y="5017575"/>
            <a:ext cx="1313616" cy="76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stgresql-logo.png"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4175" y="3802024"/>
            <a:ext cx="954250" cy="106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Programming</a:t>
            </a:r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Bifrost scripts are written in the Python language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Version 2.7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Plan to change over to version 3.x  when all libraries are available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Bifrost uses a number of extension modules, including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GDAL, Shapely, Matplotlib, Basemap, BeautifulSoup, netcdf4-python, psycopg2, pygresql, Pyproj, Reportlab, Paramiko, ScientificPython, NumPy, Mapscript</a:t>
            </a:r>
          </a:p>
          <a:p>
            <a:pPr indent="-228600" lvl="0" marL="457200">
              <a:spcBef>
                <a:spcPts val="0"/>
              </a:spcBef>
            </a:pPr>
            <a:r>
              <a:rPr lang="en-GB"/>
              <a:t>High level of customization and ability to add features</a:t>
            </a:r>
          </a:p>
        </p:txBody>
      </p:sp>
      <p:pic>
        <p:nvPicPr>
          <p:cNvPr descr="python-logo-master-flat.png"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5625" y="773125"/>
            <a:ext cx="2106965" cy="58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Server Capabilities</a:t>
            </a:r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Processing satellite images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AMSR2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MODIS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Sentinel-1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Sentinel-2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Also (not included here)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Radarsat-2, COSMO SkyMed, AVHRR, OSI SAF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Processing supporting data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Sea surface temperature (SST) from Copernicus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Post-production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Generating ice chart graphics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Dissemination of ice charts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E-mail</a:t>
            </a:r>
          </a:p>
          <a:p>
            <a:pPr indent="-228600" lvl="2" marL="1371600">
              <a:spcBef>
                <a:spcPts val="0"/>
              </a:spcBef>
            </a:pPr>
            <a:r>
              <a:rPr lang="en-GB"/>
              <a:t>Upload to web servers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AMSR2</a:t>
            </a: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311700" y="1536630"/>
            <a:ext cx="8520600" cy="181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Sea ice concentration (SIC) from passive microwave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Two flavours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University of Bremen, 6.25 km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University of Hamburg, 3.125 km</a:t>
            </a:r>
          </a:p>
        </p:txBody>
      </p:sp>
      <p:pic>
        <p:nvPicPr>
          <p:cNvPr descr="amsr2_20160419_bremen.png"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252975"/>
            <a:ext cx="2379575" cy="2927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sr2_20160419_hamburg.png"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5525" y="3252988"/>
            <a:ext cx="2379575" cy="292791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>
            <p:ph idx="1" type="body"/>
          </p:nvPr>
        </p:nvSpPr>
        <p:spPr>
          <a:xfrm>
            <a:off x="5155100" y="3213025"/>
            <a:ext cx="3677100" cy="30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Similar quality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Bremen shows more noise over open ocean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Hamburg has differences over ice shelf areas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MODIS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Bifrost set to process from NASA Level 1 and Atmosphere Archive and Distribution Systems (LAADS)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Processing can be set for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Specific areas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Dates and times </a:t>
            </a:r>
          </a:p>
          <a:p>
            <a:pPr indent="-228600" lvl="0" marL="457200">
              <a:spcBef>
                <a:spcPts val="0"/>
              </a:spcBef>
            </a:pPr>
            <a:r>
              <a:rPr lang="en-GB"/>
              <a:t>Images from 5 </a:t>
            </a:r>
            <a:br>
              <a:rPr lang="en-GB"/>
            </a:br>
            <a:r>
              <a:rPr lang="en-GB"/>
              <a:t>channel </a:t>
            </a:r>
            <a:br>
              <a:rPr lang="en-GB"/>
            </a:br>
            <a:r>
              <a:rPr lang="en-GB"/>
              <a:t>combinations</a:t>
            </a:r>
          </a:p>
        </p:txBody>
      </p:sp>
      <p:pic>
        <p:nvPicPr>
          <p:cNvPr descr="modis_apeninsula_20160106_1235_terra_combined.png"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774" y="2971324"/>
            <a:ext cx="5420523" cy="31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1" type="body"/>
          </p:nvPr>
        </p:nvSpPr>
        <p:spPr>
          <a:xfrm>
            <a:off x="311700" y="8508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Bifrost capabilities for </a:t>
            </a:r>
            <a:br>
              <a:rPr lang="en-GB"/>
            </a:br>
            <a:r>
              <a:rPr lang="en-GB"/>
              <a:t>Sentinel-1 include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Getting updates on planned </a:t>
            </a:r>
            <a:br>
              <a:rPr lang="en-GB"/>
            </a:br>
            <a:r>
              <a:rPr lang="en-GB"/>
              <a:t>acquisitions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Automatic download and </a:t>
            </a:r>
            <a:br>
              <a:rPr lang="en-GB"/>
            </a:br>
            <a:r>
              <a:rPr lang="en-GB"/>
              <a:t>processing of scenes for </a:t>
            </a:r>
            <a:br>
              <a:rPr lang="en-GB"/>
            </a:br>
            <a:r>
              <a:rPr lang="en-GB"/>
              <a:t>requested areas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Needs Copernicus Marine </a:t>
            </a:r>
            <a:br>
              <a:rPr lang="en-GB"/>
            </a:br>
            <a:r>
              <a:rPr lang="en-GB"/>
              <a:t>Environment Monitoring Service </a:t>
            </a:r>
            <a:br>
              <a:rPr lang="en-GB"/>
            </a:br>
            <a:r>
              <a:rPr lang="en-GB"/>
              <a:t>(CMEMS) partner login, </a:t>
            </a:r>
            <a:br>
              <a:rPr lang="en-GB"/>
            </a:br>
            <a:r>
              <a:rPr lang="en-GB"/>
              <a:t>i.e. MET Norway, DMI or FMI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Automatic processing of manually downloaded scenes</a:t>
            </a:r>
          </a:p>
          <a:p>
            <a:pPr indent="-228600" lvl="2" marL="1371600">
              <a:spcBef>
                <a:spcPts val="0"/>
              </a:spcBef>
            </a:pPr>
            <a:r>
              <a:rPr lang="en-GB"/>
              <a:t>Data can be selected and downloaded at Sentinels Scientific Data Hub (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https://scihub.copernicus.eu/</a:t>
            </a:r>
            <a:r>
              <a:rPr lang="en-GB"/>
              <a:t>)</a:t>
            </a:r>
          </a:p>
        </p:txBody>
      </p:sp>
      <p:pic>
        <p:nvPicPr>
          <p:cNvPr descr="s1_20160107_0801_hh.png" id="234" name="Shape 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400" y="1155624"/>
            <a:ext cx="4071899" cy="295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>
            <p:ph type="title"/>
          </p:nvPr>
        </p:nvSpPr>
        <p:spPr>
          <a:xfrm>
            <a:off x="311700" y="212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Sentinel-1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Sentinel-2</a:t>
            </a:r>
          </a:p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4977575" y="1536625"/>
            <a:ext cx="38547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Capabilities include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Getting updates on planned acquisitions</a:t>
            </a:r>
          </a:p>
          <a:p>
            <a:pPr indent="-228600" lvl="1" marL="914400">
              <a:spcBef>
                <a:spcPts val="0"/>
              </a:spcBef>
            </a:pPr>
            <a:r>
              <a:rPr lang="en-GB"/>
              <a:t>Generation of high resolution visible quicklooks for scenes downloaded from Sentinels Scientific Data Hub (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https://scihub.copernicus.eu/</a:t>
            </a:r>
            <a:r>
              <a:rPr lang="en-GB"/>
              <a:t>)</a:t>
            </a:r>
          </a:p>
        </p:txBody>
      </p:sp>
      <p:pic>
        <p:nvPicPr>
          <p:cNvPr descr="s2_20160106_1948.jpg" id="242" name="Shape 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78550"/>
            <a:ext cx="4665873" cy="349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Sea Surface Temperature (SST)</a:t>
            </a:r>
          </a:p>
        </p:txBody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Used in Norwegian ice charts </a:t>
            </a:r>
            <a:br>
              <a:rPr lang="en-GB"/>
            </a:br>
            <a:r>
              <a:rPr lang="en-GB"/>
              <a:t>to indicate position of Polar </a:t>
            </a:r>
            <a:br>
              <a:rPr lang="en-GB"/>
            </a:br>
            <a:r>
              <a:rPr lang="en-GB"/>
              <a:t>Front (0°C isotherm) and </a:t>
            </a:r>
            <a:br>
              <a:rPr lang="en-GB"/>
            </a:br>
            <a:r>
              <a:rPr lang="en-GB"/>
              <a:t>areas where there is potential </a:t>
            </a:r>
            <a:br>
              <a:rPr lang="en-GB"/>
            </a:br>
            <a:r>
              <a:rPr lang="en-GB"/>
              <a:t>for ice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Download from Copernicus Marine </a:t>
            </a:r>
            <a:br>
              <a:rPr lang="en-GB"/>
            </a:br>
            <a:r>
              <a:rPr lang="en-GB"/>
              <a:t>Environment Monitoring Service </a:t>
            </a:r>
            <a:br>
              <a:rPr lang="en-GB"/>
            </a:br>
            <a:r>
              <a:rPr lang="en-GB"/>
              <a:t>(CMEMS)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Free data, but requires login </a:t>
            </a:r>
            <a:br>
              <a:rPr lang="en-GB"/>
            </a:br>
            <a:r>
              <a:rPr lang="en-GB"/>
              <a:t>(see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http://marine.copernicus.eu/</a:t>
            </a:r>
            <a:r>
              <a:rPr lang="en-GB"/>
              <a:t>)</a:t>
            </a:r>
          </a:p>
          <a:p>
            <a:pPr indent="-228600" lvl="1" marL="914400">
              <a:spcBef>
                <a:spcPts val="0"/>
              </a:spcBef>
            </a:pPr>
            <a:r>
              <a:rPr lang="en-GB"/>
              <a:t>Convert gridded data to Shapefile</a:t>
            </a:r>
            <a:br>
              <a:rPr lang="en-GB"/>
            </a:br>
            <a:r>
              <a:rPr lang="en-GB"/>
              <a:t>of isotherms</a:t>
            </a:r>
          </a:p>
        </p:txBody>
      </p:sp>
      <p:pic>
        <p:nvPicPr>
          <p:cNvPr descr="peninsula_20160502.png"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779" y="593375"/>
            <a:ext cx="3791721" cy="557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Ice Chart Generation</a:t>
            </a: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Recipe for the analyst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Initialise ice chart production on the client and establish a database entry to track process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If this is routine, then the job can be set to be automatic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Copy satellite images from server to client (and repeat as often as necessary)</a:t>
            </a:r>
          </a:p>
          <a:p>
            <a:pPr indent="-317500" lvl="2" marL="1371600" rtl="0">
              <a:spcBef>
                <a:spcPts val="0"/>
              </a:spcBef>
              <a:buSzPct val="100000"/>
            </a:pPr>
            <a:r>
              <a:rPr lang="en-GB" sz="1400"/>
              <a:t>If this is routine, then the job can be set to be automatic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Draw the ice chart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Check the polygon geometries for errors (as often as necessary)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Allows analyst to find polygons that self-intersect, are too small, or have repeated boundary points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Finish the ice chart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Automatic routines on the server then take over...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Bifrost and GMDSS</a:t>
            </a:r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rPr lang="en-GB"/>
              <a:t>Scripts for generation of ice edge text on the client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Overview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1536625"/>
            <a:ext cx="44481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Background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QGIS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Why Bifrost?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Flexible installation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Infrastructure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Multiple Analyst Workstations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Networking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Database System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Programming</a:t>
            </a:r>
          </a:p>
        </p:txBody>
      </p:sp>
      <p:sp>
        <p:nvSpPr>
          <p:cNvPr id="95" name="Shape 9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Server Capabilities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AMSR2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MODIS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Sentinel-1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Sentinel-2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SST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Ice Chart Generation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Bifrost and GMDSS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Development Plans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Conclusions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Development Plans</a:t>
            </a:r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Update software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Lubuntu to version 16.04 (Xenial) and Python to version 3.x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Change routines from Mapscript to Mapnik libraries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Add more satellite data processing capability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Develop QGIS plugins for ice charting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E.g. “Egg” code data entry, automatic image classification</a:t>
            </a:r>
          </a:p>
          <a:p>
            <a:pPr indent="-228600" lvl="0" marL="457200">
              <a:spcBef>
                <a:spcPts val="0"/>
              </a:spcBef>
            </a:pPr>
            <a:r>
              <a:rPr lang="en-GB"/>
              <a:t>Further refine Vagrant+Ansible system setup scripts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Conclusions</a:t>
            </a:r>
          </a:p>
        </p:txBody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…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Updates to Bifrost are a project on Bitbucket</a:t>
            </a:r>
          </a:p>
          <a:p>
            <a:pPr indent="-228600" lvl="1" marL="914400">
              <a:spcBef>
                <a:spcPts val="0"/>
              </a:spcBef>
            </a:pPr>
            <a:r>
              <a:rPr lang="en-GB"/>
              <a:t>See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https://bitbucket.org/</a:t>
            </a:r>
            <a:r>
              <a:rPr lang="en-GB"/>
              <a:t> and contact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nick.hughes@met.no</a:t>
            </a:r>
            <a:r>
              <a:rPr lang="en-GB"/>
              <a:t> to arrange acess to the software repository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The End</a:t>
            </a:r>
          </a:p>
        </p:txBody>
      </p:sp>
      <p:pic>
        <p:nvPicPr>
          <p:cNvPr descr="bifrost_logo.png"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238" y="2310325"/>
            <a:ext cx="6435522" cy="223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Background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A brief history of GIS at Norwegian Ice Service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Started using ArcView in 1997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Experimented with QGIS from 2010 on research projects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Antarctic production ice charts started using QGIS in 2012-13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Main Arctic ice chart production moved to QGIS and ArcView retired in July 2014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New development version of ice charting system started in spring 2015 under the name OPICS (“Open Polar Ice Charting System”)</a:t>
            </a:r>
          </a:p>
          <a:p>
            <a:pPr indent="-228600" lvl="1" marL="914400">
              <a:spcBef>
                <a:spcPts val="0"/>
              </a:spcBef>
            </a:pPr>
            <a:r>
              <a:rPr lang="en-GB"/>
              <a:t>Portable development version of ice charting system constructed in March 2016 and released at IAW5 under the name “Bifrost”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1436125" y="593375"/>
            <a:ext cx="73962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QGIS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Cross-platform free and open-source desktop geographic information system (GIS) application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Previously known as Quantum GIS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Provides data viewing, editing, and analysis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Development began in early 2002, with version 1.0 released January 2009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Small file size compared to commercial GIS’s and requires less computer memory and processing power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QGIS_logo.png"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297649"/>
            <a:ext cx="1124424" cy="123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Why Bifrost?</a:t>
            </a:r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Names of existing GIS systems at </a:t>
            </a:r>
            <a:br>
              <a:rPr lang="en-GB"/>
            </a:br>
            <a:r>
              <a:rPr lang="en-GB"/>
              <a:t>ice services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SIKU (Denmark), IceMap (Finland and </a:t>
            </a:r>
            <a:br>
              <a:rPr lang="en-GB"/>
            </a:br>
            <a:r>
              <a:rPr lang="en-GB"/>
              <a:t>Sweden), Vanadis (Finland), ISIS and </a:t>
            </a:r>
            <a:br>
              <a:rPr lang="en-GB"/>
            </a:br>
            <a:r>
              <a:rPr lang="en-GB"/>
              <a:t>POLARIS (Canada), SIPAS (USA)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Bifrost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In Norse mythology, a burning rainbow </a:t>
            </a:r>
            <a:br>
              <a:rPr lang="en-GB"/>
            </a:br>
            <a:r>
              <a:rPr lang="en-GB"/>
              <a:t>bridge between Midgard (Earth) and Asgard (realm of the gods)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Ice charting system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Links mapping the Earth’s surface with use of satellite images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“Bi” polar (Arctic and Antarctic) and server-client system set up</a:t>
            </a:r>
          </a:p>
          <a:p>
            <a:pPr indent="-228600" lvl="1" marL="914400">
              <a:spcBef>
                <a:spcPts val="0"/>
              </a:spcBef>
            </a:pPr>
            <a:r>
              <a:rPr lang="en-GB"/>
              <a:t>“Frost” for polar application</a:t>
            </a:r>
          </a:p>
        </p:txBody>
      </p:sp>
      <p:pic>
        <p:nvPicPr>
          <p:cNvPr descr="Thor_wades_while_the_æsir_ride_by_Frølich.jpg"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350" y="1536624"/>
            <a:ext cx="2930949" cy="251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Flexible Installation</a:t>
            </a:r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>
              <a:spcBef>
                <a:spcPts val="0"/>
              </a:spcBef>
              <a:buSzPct val="100000"/>
            </a:pPr>
            <a:r>
              <a:rPr lang="en-GB" sz="2400"/>
              <a:t>Development goals</a:t>
            </a:r>
          </a:p>
          <a:p>
            <a:pPr indent="-342900" lvl="1" marL="914400">
              <a:spcBef>
                <a:spcPts val="0"/>
              </a:spcBef>
              <a:buSzPct val="100000"/>
            </a:pPr>
            <a:r>
              <a:rPr lang="en-GB" sz="1800"/>
              <a:t>Flexible (portable) installation on different computing environments</a:t>
            </a:r>
          </a:p>
          <a:p>
            <a:pPr indent="-342900" lvl="1" marL="914400">
              <a:spcBef>
                <a:spcPts val="0"/>
              </a:spcBef>
              <a:buSzPct val="100000"/>
            </a:pPr>
            <a:r>
              <a:rPr lang="en-GB" sz="1800"/>
              <a:t>Allow collaboration between multiple users</a:t>
            </a:r>
          </a:p>
          <a:p>
            <a:pPr indent="-342900" lvl="1" marL="914400">
              <a:spcBef>
                <a:spcPts val="0"/>
              </a:spcBef>
              <a:buSzPct val="100000"/>
            </a:pPr>
            <a:r>
              <a:rPr lang="en-GB" sz="1800"/>
              <a:t>Support tasks</a:t>
            </a:r>
          </a:p>
          <a:p>
            <a:pPr indent="-317500" lvl="2" marL="1371600" rtl="0">
              <a:spcBef>
                <a:spcPts val="0"/>
              </a:spcBef>
              <a:buSzPct val="100000"/>
            </a:pPr>
            <a:r>
              <a:rPr lang="en-GB" sz="1400"/>
              <a:t>Overall data management</a:t>
            </a:r>
          </a:p>
          <a:p>
            <a:pPr indent="-317500" lvl="2" marL="1371600" rtl="0">
              <a:spcBef>
                <a:spcPts val="0"/>
              </a:spcBef>
              <a:buSzPct val="100000"/>
            </a:pPr>
            <a:r>
              <a:rPr lang="en-GB" sz="1400"/>
              <a:t>Pre-processing (satellite images)</a:t>
            </a:r>
          </a:p>
          <a:p>
            <a:pPr indent="-317500" lvl="2" marL="1371600">
              <a:spcBef>
                <a:spcPts val="0"/>
              </a:spcBef>
              <a:buSzPct val="100000"/>
            </a:pPr>
            <a:r>
              <a:rPr lang="en-GB" sz="1400"/>
              <a:t>Ice charting GIS</a:t>
            </a:r>
          </a:p>
          <a:p>
            <a:pPr indent="-317500" lvl="2" marL="1371600">
              <a:spcBef>
                <a:spcPts val="0"/>
              </a:spcBef>
              <a:buSzPct val="100000"/>
            </a:pPr>
            <a:r>
              <a:rPr lang="en-GB" sz="1400"/>
              <a:t>Post-processing (dissemination)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-GB" sz="1800"/>
              <a:t>Use free and open-source software (FOSS)</a:t>
            </a:r>
          </a:p>
        </p:txBody>
      </p:sp>
      <p:sp>
        <p:nvSpPr>
          <p:cNvPr id="122" name="Shape 122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>
              <a:spcBef>
                <a:spcPts val="0"/>
              </a:spcBef>
              <a:buSzPct val="100000"/>
            </a:pPr>
            <a:r>
              <a:rPr lang="en-GB" sz="2400"/>
              <a:t>Technologies</a:t>
            </a:r>
          </a:p>
          <a:p>
            <a:pPr indent="-342900" lvl="1" marL="914400">
              <a:spcBef>
                <a:spcPts val="0"/>
              </a:spcBef>
              <a:buSzPct val="100000"/>
            </a:pPr>
            <a:r>
              <a:rPr lang="en-GB" sz="1800"/>
              <a:t>Lubuntu</a:t>
            </a:r>
          </a:p>
          <a:p>
            <a:pPr indent="-317500" lvl="2" marL="1371600" rtl="0">
              <a:spcBef>
                <a:spcPts val="0"/>
              </a:spcBef>
              <a:buSzPct val="100000"/>
            </a:pPr>
            <a:r>
              <a:rPr lang="en-GB" sz="1400"/>
              <a:t>Lightweight Linux distribution based on Ubuntu but using LXDE desktop environment</a:t>
            </a:r>
          </a:p>
          <a:p>
            <a:pPr indent="-317500" lvl="2" marL="1371600" rtl="0">
              <a:spcBef>
                <a:spcPts val="0"/>
              </a:spcBef>
              <a:buSzPct val="100000"/>
            </a:pPr>
            <a:r>
              <a:rPr lang="en-GB"/>
              <a:t>Version 14.04 (Trusty)</a:t>
            </a:r>
          </a:p>
          <a:p>
            <a:pPr indent="-342900" lvl="1" marL="914400">
              <a:spcBef>
                <a:spcPts val="0"/>
              </a:spcBef>
              <a:buSzPct val="100000"/>
            </a:pPr>
            <a:r>
              <a:rPr lang="en-GB" sz="1800"/>
              <a:t>Oracle VM VirtualBox</a:t>
            </a:r>
          </a:p>
          <a:p>
            <a:pPr indent="-317500" lvl="2" marL="1371600">
              <a:spcBef>
                <a:spcPts val="0"/>
              </a:spcBef>
              <a:buSzPct val="100000"/>
            </a:pPr>
            <a:r>
              <a:rPr lang="en-GB" sz="1400"/>
              <a:t>Creation and management of guest virtual computers</a:t>
            </a:r>
          </a:p>
          <a:p>
            <a:pPr indent="-342900" lvl="1" marL="914400">
              <a:spcBef>
                <a:spcPts val="0"/>
              </a:spcBef>
              <a:buSzPct val="100000"/>
            </a:pPr>
            <a:r>
              <a:rPr lang="en-GB" sz="1800"/>
              <a:t>Ansible</a:t>
            </a:r>
          </a:p>
          <a:p>
            <a:pPr indent="-317500" lvl="2" marL="1371600">
              <a:spcBef>
                <a:spcPts val="0"/>
              </a:spcBef>
              <a:buSzPct val="100000"/>
            </a:pPr>
            <a:r>
              <a:rPr lang="en-GB" sz="1400"/>
              <a:t>Platform for configuring and managing computers</a:t>
            </a:r>
          </a:p>
          <a:p>
            <a:pPr indent="-342900" lvl="1" marL="914400">
              <a:spcBef>
                <a:spcPts val="0"/>
              </a:spcBef>
              <a:buSzPct val="100000"/>
            </a:pPr>
            <a:r>
              <a:rPr lang="en-GB" sz="1800"/>
              <a:t>Vagrant</a:t>
            </a:r>
          </a:p>
          <a:p>
            <a:pPr indent="-317500" lvl="2" marL="1371600" rtl="0">
              <a:spcBef>
                <a:spcPts val="0"/>
              </a:spcBef>
              <a:buSzPct val="100000"/>
            </a:pPr>
            <a:r>
              <a:rPr lang="en-GB" sz="1400"/>
              <a:t>Creates and configures virtual development environments</a:t>
            </a:r>
          </a:p>
        </p:txBody>
      </p:sp>
      <p:pic>
        <p:nvPicPr>
          <p:cNvPr descr="lubuntu_logo.png"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00" y="2123975"/>
            <a:ext cx="728150" cy="72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sible_logo.png"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500" y="4210400"/>
            <a:ext cx="728150" cy="72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rtualbox_logo.png"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7500" y="3385525"/>
            <a:ext cx="728149" cy="728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grant_logo.png" id="126" name="Shape 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7500" y="5062825"/>
            <a:ext cx="597212" cy="72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Infrastructure</a:t>
            </a:r>
          </a:p>
        </p:txBody>
      </p:sp>
      <p:sp>
        <p:nvSpPr>
          <p:cNvPr id="132" name="Shape 132"/>
          <p:cNvSpPr txBox="1"/>
          <p:nvPr>
            <p:ph idx="4294967295" type="body"/>
          </p:nvPr>
        </p:nvSpPr>
        <p:spPr>
          <a:xfrm>
            <a:off x="4832400" y="2880274"/>
            <a:ext cx="3999900" cy="2754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1" marL="914400">
              <a:spcBef>
                <a:spcPts val="0"/>
              </a:spcBef>
            </a:pPr>
            <a:r>
              <a:rPr lang="en-GB"/>
              <a:t>Client (Analyst Workstation)</a:t>
            </a:r>
          </a:p>
          <a:p>
            <a:pPr indent="-228600" lvl="2" marL="1371600">
              <a:spcBef>
                <a:spcPts val="0"/>
              </a:spcBef>
            </a:pPr>
            <a:r>
              <a:rPr lang="en-GB"/>
              <a:t>GIS for generating ice charts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Software for creating GMDSS text reports</a:t>
            </a:r>
          </a:p>
          <a:p>
            <a:pPr indent="-228600" lvl="0" marL="457200">
              <a:spcBef>
                <a:spcPts val="0"/>
              </a:spcBef>
            </a:pPr>
            <a:r>
              <a:rPr lang="en-GB"/>
              <a:t>System can be combined onto </a:t>
            </a:r>
            <a:br>
              <a:rPr lang="en-GB"/>
            </a:br>
            <a:r>
              <a:rPr lang="en-GB"/>
              <a:t>one laptop PC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2880275"/>
            <a:ext cx="4743900" cy="27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rPr lang="en-GB"/>
              <a:t>Two components</a:t>
            </a:r>
          </a:p>
          <a:p>
            <a:pPr indent="-228600" lvl="1" marL="914400">
              <a:spcBef>
                <a:spcPts val="0"/>
              </a:spcBef>
            </a:pPr>
            <a:r>
              <a:rPr lang="en-GB"/>
              <a:t>Server</a:t>
            </a:r>
          </a:p>
          <a:p>
            <a:pPr indent="-228600" lvl="2" marL="1371600">
              <a:spcBef>
                <a:spcPts val="0"/>
              </a:spcBef>
            </a:pPr>
            <a:r>
              <a:rPr lang="en-GB"/>
              <a:t>Database management</a:t>
            </a:r>
          </a:p>
          <a:p>
            <a:pPr indent="-228600" lvl="2" marL="1371600">
              <a:spcBef>
                <a:spcPts val="0"/>
              </a:spcBef>
            </a:pPr>
            <a:r>
              <a:rPr lang="en-GB"/>
              <a:t>Pre-processing of satellite images, model forecast data, and in situ observations</a:t>
            </a:r>
          </a:p>
          <a:p>
            <a:pPr indent="-228600" lvl="2" marL="1371600">
              <a:spcBef>
                <a:spcPts val="0"/>
              </a:spcBef>
            </a:pPr>
            <a:r>
              <a:rPr lang="en-GB"/>
              <a:t>Post-processing, generating output ice chart files and graphics, dissemination via e-mail and to web servers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34" name="Shape 134"/>
          <p:cNvGrpSpPr/>
          <p:nvPr/>
        </p:nvGrpSpPr>
        <p:grpSpPr>
          <a:xfrm>
            <a:off x="422837" y="1252685"/>
            <a:ext cx="8263961" cy="1683989"/>
            <a:chOff x="422837" y="1557485"/>
            <a:chExt cx="8263961" cy="1683989"/>
          </a:xfrm>
        </p:grpSpPr>
        <p:grpSp>
          <p:nvGrpSpPr>
            <p:cNvPr id="135" name="Shape 135"/>
            <p:cNvGrpSpPr/>
            <p:nvPr/>
          </p:nvGrpSpPr>
          <p:grpSpPr>
            <a:xfrm>
              <a:off x="422837" y="1579175"/>
              <a:ext cx="5707524" cy="1662300"/>
              <a:chOff x="517600" y="1579175"/>
              <a:chExt cx="5707524" cy="1662300"/>
            </a:xfrm>
          </p:grpSpPr>
          <p:pic>
            <p:nvPicPr>
              <p:cNvPr descr="clipart_laptop.png" id="136" name="Shape 13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799750" y="1635665"/>
                <a:ext cx="1425374" cy="1422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7" name="Shape 137"/>
              <p:cNvSpPr/>
              <p:nvPr/>
            </p:nvSpPr>
            <p:spPr>
              <a:xfrm>
                <a:off x="517600" y="1579175"/>
                <a:ext cx="3594300" cy="1662300"/>
              </a:xfrm>
              <a:prstGeom prst="bracePair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8" name="Shape 138"/>
              <p:cNvGrpSpPr/>
              <p:nvPr/>
            </p:nvGrpSpPr>
            <p:grpSpPr>
              <a:xfrm>
                <a:off x="746200" y="1589250"/>
                <a:ext cx="1070400" cy="1515851"/>
                <a:chOff x="746200" y="1589250"/>
                <a:chExt cx="1070400" cy="1515851"/>
              </a:xfrm>
            </p:grpSpPr>
            <p:pic>
              <p:nvPicPr>
                <p:cNvPr descr="clipart_server.png" id="139" name="Shape 139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849153" y="2039849"/>
                  <a:ext cx="864485" cy="10652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40" name="Shape 140"/>
                <p:cNvSpPr txBox="1"/>
                <p:nvPr/>
              </p:nvSpPr>
              <p:spPr>
                <a:xfrm>
                  <a:off x="746200" y="1589250"/>
                  <a:ext cx="1070400" cy="450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rIns="91425" tIns="91425">
                  <a:noAutofit/>
                </a:bodyPr>
                <a:lstStyle/>
                <a:p>
                  <a:pPr lvl="0" algn="ctr">
                    <a:spcBef>
                      <a:spcPts val="0"/>
                    </a:spcBef>
                    <a:buNone/>
                  </a:pPr>
                  <a:r>
                    <a:rPr b="1" lang="en-GB" sz="1800"/>
                    <a:t>Server</a:t>
                  </a:r>
                </a:p>
              </p:txBody>
            </p:sp>
          </p:grpSp>
          <p:grpSp>
            <p:nvGrpSpPr>
              <p:cNvPr id="141" name="Shape 141"/>
              <p:cNvGrpSpPr/>
              <p:nvPr/>
            </p:nvGrpSpPr>
            <p:grpSpPr>
              <a:xfrm>
                <a:off x="2186250" y="1589250"/>
                <a:ext cx="1650732" cy="1515850"/>
                <a:chOff x="2186250" y="1589250"/>
                <a:chExt cx="1650732" cy="1515850"/>
              </a:xfrm>
            </p:grpSpPr>
            <p:pic>
              <p:nvPicPr>
                <p:cNvPr descr="clipart_workstation.png" id="142" name="Shape 142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186250" y="2039850"/>
                  <a:ext cx="1650732" cy="10652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43" name="Shape 143"/>
                <p:cNvSpPr txBox="1"/>
                <p:nvPr/>
              </p:nvSpPr>
              <p:spPr>
                <a:xfrm>
                  <a:off x="2465675" y="1589250"/>
                  <a:ext cx="1070400" cy="450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rIns="91425" tIns="91425">
                  <a:noAutofit/>
                </a:bodyPr>
                <a:lstStyle/>
                <a:p>
                  <a:pPr lvl="0" rtl="0" algn="ctr">
                    <a:spcBef>
                      <a:spcPts val="0"/>
                    </a:spcBef>
                    <a:buNone/>
                  </a:pPr>
                  <a:r>
                    <a:rPr b="1" lang="en-GB" sz="1800"/>
                    <a:t>Client</a:t>
                  </a:r>
                </a:p>
              </p:txBody>
            </p:sp>
          </p:grpSp>
          <p:sp>
            <p:nvSpPr>
              <p:cNvPr id="144" name="Shape 144"/>
              <p:cNvSpPr txBox="1"/>
              <p:nvPr/>
            </p:nvSpPr>
            <p:spPr>
              <a:xfrm>
                <a:off x="1713650" y="2005925"/>
                <a:ext cx="647700" cy="67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algn="ctr">
                  <a:spcBef>
                    <a:spcPts val="0"/>
                  </a:spcBef>
                  <a:buNone/>
                </a:pPr>
                <a:r>
                  <a:rPr b="1" lang="en-GB" sz="3600"/>
                  <a:t>+</a:t>
                </a:r>
              </a:p>
            </p:txBody>
          </p:sp>
          <p:sp>
            <p:nvSpPr>
              <p:cNvPr id="145" name="Shape 145"/>
              <p:cNvSpPr txBox="1"/>
              <p:nvPr/>
            </p:nvSpPr>
            <p:spPr>
              <a:xfrm>
                <a:off x="4152050" y="2005925"/>
                <a:ext cx="647700" cy="67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 sz="3600"/>
                  <a:t>=</a:t>
                </a:r>
              </a:p>
            </p:txBody>
          </p:sp>
        </p:grpSp>
        <p:pic>
          <p:nvPicPr>
            <p:cNvPr descr="clipart_world.png" id="146" name="Shape 1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94599" y="1557485"/>
              <a:ext cx="1692199" cy="1579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Shape 147"/>
            <p:cNvSpPr/>
            <p:nvPr/>
          </p:nvSpPr>
          <p:spPr>
            <a:xfrm>
              <a:off x="6292800" y="2178125"/>
              <a:ext cx="587400" cy="3381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Multiple Analyst Workstations</a:t>
            </a:r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311700" y="1579175"/>
            <a:ext cx="3999900" cy="451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Server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Supports common networking protocols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Database communications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Satellite image file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Multiple clients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Can work on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Independent production ice charts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Collaborative ice charts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-GB"/>
              <a:t>Training</a:t>
            </a:r>
          </a:p>
        </p:txBody>
      </p:sp>
      <p:grpSp>
        <p:nvGrpSpPr>
          <p:cNvPr id="154" name="Shape 154"/>
          <p:cNvGrpSpPr/>
          <p:nvPr/>
        </p:nvGrpSpPr>
        <p:grpSpPr>
          <a:xfrm>
            <a:off x="4616387" y="1356875"/>
            <a:ext cx="4200137" cy="4296097"/>
            <a:chOff x="4616387" y="1356875"/>
            <a:chExt cx="4200137" cy="4296097"/>
          </a:xfrm>
        </p:grpSpPr>
        <p:grpSp>
          <p:nvGrpSpPr>
            <p:cNvPr id="155" name="Shape 155"/>
            <p:cNvGrpSpPr/>
            <p:nvPr/>
          </p:nvGrpSpPr>
          <p:grpSpPr>
            <a:xfrm>
              <a:off x="5657525" y="1356875"/>
              <a:ext cx="1070400" cy="1515851"/>
              <a:chOff x="746200" y="1589250"/>
              <a:chExt cx="1070400" cy="1515851"/>
            </a:xfrm>
          </p:grpSpPr>
          <p:pic>
            <p:nvPicPr>
              <p:cNvPr descr="clipart_server.png" id="156" name="Shape 15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49153" y="2039849"/>
                <a:ext cx="864485" cy="10652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7" name="Shape 157"/>
              <p:cNvSpPr txBox="1"/>
              <p:nvPr/>
            </p:nvSpPr>
            <p:spPr>
              <a:xfrm>
                <a:off x="746200" y="1589250"/>
                <a:ext cx="1070400" cy="45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 sz="1800"/>
                  <a:t>Server</a:t>
                </a:r>
              </a:p>
            </p:txBody>
          </p:sp>
        </p:grpSp>
        <p:grpSp>
          <p:nvGrpSpPr>
            <p:cNvPr id="158" name="Shape 158"/>
            <p:cNvGrpSpPr/>
            <p:nvPr/>
          </p:nvGrpSpPr>
          <p:grpSpPr>
            <a:xfrm>
              <a:off x="4616387" y="4119825"/>
              <a:ext cx="1650732" cy="1515850"/>
              <a:chOff x="2186250" y="1589250"/>
              <a:chExt cx="1650732" cy="1515850"/>
            </a:xfrm>
          </p:grpSpPr>
          <p:pic>
            <p:nvPicPr>
              <p:cNvPr descr="clipart_workstation.png" id="159" name="Shape 15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186250" y="2039850"/>
                <a:ext cx="1650732" cy="10652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" name="Shape 160"/>
              <p:cNvSpPr txBox="1"/>
              <p:nvPr/>
            </p:nvSpPr>
            <p:spPr>
              <a:xfrm>
                <a:off x="2465675" y="1589250"/>
                <a:ext cx="1070400" cy="45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 sz="1800"/>
                  <a:t>Client</a:t>
                </a:r>
              </a:p>
            </p:txBody>
          </p:sp>
        </p:grpSp>
        <p:grpSp>
          <p:nvGrpSpPr>
            <p:cNvPr id="161" name="Shape 161"/>
            <p:cNvGrpSpPr/>
            <p:nvPr/>
          </p:nvGrpSpPr>
          <p:grpSpPr>
            <a:xfrm>
              <a:off x="6394137" y="4119825"/>
              <a:ext cx="1095787" cy="1533147"/>
              <a:chOff x="5936937" y="4119825"/>
              <a:chExt cx="1095787" cy="1533147"/>
            </a:xfrm>
          </p:grpSpPr>
          <p:pic>
            <p:nvPicPr>
              <p:cNvPr descr="clipart_analyst.png" id="162" name="Shape 16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962325" y="4570424"/>
                <a:ext cx="1070399" cy="10825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3" name="Shape 163"/>
              <p:cNvSpPr txBox="1"/>
              <p:nvPr/>
            </p:nvSpPr>
            <p:spPr>
              <a:xfrm>
                <a:off x="5936937" y="4119825"/>
                <a:ext cx="1070400" cy="45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 sz="1800"/>
                  <a:t>Client</a:t>
                </a:r>
              </a:p>
            </p:txBody>
          </p:sp>
        </p:grpSp>
        <p:grpSp>
          <p:nvGrpSpPr>
            <p:cNvPr id="164" name="Shape 164"/>
            <p:cNvGrpSpPr/>
            <p:nvPr/>
          </p:nvGrpSpPr>
          <p:grpSpPr>
            <a:xfrm>
              <a:off x="7587662" y="4119825"/>
              <a:ext cx="1175214" cy="1519232"/>
              <a:chOff x="7587662" y="4119825"/>
              <a:chExt cx="1175214" cy="1519232"/>
            </a:xfrm>
          </p:grpSpPr>
          <p:pic>
            <p:nvPicPr>
              <p:cNvPr descr="clipart_laptop.png" id="165" name="Shape 16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692477" y="4570422"/>
                <a:ext cx="1070399" cy="10686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6" name="Shape 166"/>
              <p:cNvSpPr txBox="1"/>
              <p:nvPr/>
            </p:nvSpPr>
            <p:spPr>
              <a:xfrm>
                <a:off x="7587662" y="4119825"/>
                <a:ext cx="1070400" cy="45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 sz="1800"/>
                  <a:t>Client</a:t>
                </a:r>
              </a:p>
            </p:txBody>
          </p:sp>
        </p:grpSp>
        <p:sp>
          <p:nvSpPr>
            <p:cNvPr id="167" name="Shape 167"/>
            <p:cNvSpPr/>
            <p:nvPr/>
          </p:nvSpPr>
          <p:spPr>
            <a:xfrm rot="-1546581">
              <a:off x="6419686" y="2957356"/>
              <a:ext cx="380122" cy="1162373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 rot="-3334940">
              <a:off x="7256816" y="2823402"/>
              <a:ext cx="380028" cy="1497307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 rot="1699516">
              <a:off x="5556520" y="2957290"/>
              <a:ext cx="379997" cy="1162547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descr="clipart_world.png" id="170" name="Shape 17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27999" y="1669664"/>
              <a:ext cx="1288525" cy="120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Shape 171"/>
            <p:cNvSpPr/>
            <p:nvPr/>
          </p:nvSpPr>
          <p:spPr>
            <a:xfrm>
              <a:off x="6826200" y="2178125"/>
              <a:ext cx="587400" cy="3381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Networking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311700" y="1536625"/>
            <a:ext cx="4217700" cy="45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Separate WiFi network for Bifrost at IAW5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Allows multiple computers without web page login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-GB"/>
              <a:t>Isolated from NIC network and internet</a:t>
            </a:r>
          </a:p>
        </p:txBody>
      </p:sp>
      <p:grpSp>
        <p:nvGrpSpPr>
          <p:cNvPr id="178" name="Shape 178"/>
          <p:cNvGrpSpPr/>
          <p:nvPr/>
        </p:nvGrpSpPr>
        <p:grpSpPr>
          <a:xfrm>
            <a:off x="4965375" y="301650"/>
            <a:ext cx="3661293" cy="5790174"/>
            <a:chOff x="4965375" y="301650"/>
            <a:chExt cx="3661293" cy="5790174"/>
          </a:xfrm>
        </p:grpSpPr>
        <p:pic>
          <p:nvPicPr>
            <p:cNvPr descr="clipart_wifi_laptop.png" id="179" name="Shape 17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21250" y="4853925"/>
              <a:ext cx="905418" cy="76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0" name="Shape 180"/>
            <p:cNvGrpSpPr/>
            <p:nvPr/>
          </p:nvGrpSpPr>
          <p:grpSpPr>
            <a:xfrm>
              <a:off x="6716175" y="301650"/>
              <a:ext cx="1070400" cy="1515851"/>
              <a:chOff x="746200" y="1589250"/>
              <a:chExt cx="1070400" cy="1515851"/>
            </a:xfrm>
          </p:grpSpPr>
          <p:pic>
            <p:nvPicPr>
              <p:cNvPr descr="clipart_server.png" id="181" name="Shape 18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49153" y="2039849"/>
                <a:ext cx="864485" cy="10652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2" name="Shape 182"/>
              <p:cNvSpPr txBox="1"/>
              <p:nvPr/>
            </p:nvSpPr>
            <p:spPr>
              <a:xfrm>
                <a:off x="746200" y="1589250"/>
                <a:ext cx="1070400" cy="45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 sz="1800"/>
                  <a:t>Server</a:t>
                </a:r>
              </a:p>
            </p:txBody>
          </p:sp>
        </p:grpSp>
        <p:pic>
          <p:nvPicPr>
            <p:cNvPr descr="clipart_wifi_laptop.png" id="183" name="Shape 1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78100" y="5328325"/>
              <a:ext cx="905418" cy="76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Shape 184"/>
            <p:cNvSpPr/>
            <p:nvPr/>
          </p:nvSpPr>
          <p:spPr>
            <a:xfrm rot="1668921">
              <a:off x="6387536" y="3770251"/>
              <a:ext cx="338173" cy="911601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descr="clipart_wifi_laptop.png" id="185" name="Shape 1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72675" y="4722175"/>
              <a:ext cx="905418" cy="76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Shape 186"/>
            <p:cNvSpPr/>
            <p:nvPr/>
          </p:nvSpPr>
          <p:spPr>
            <a:xfrm>
              <a:off x="6984750" y="3900750"/>
              <a:ext cx="338100" cy="1290900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-1532521">
              <a:off x="7632376" y="3833249"/>
              <a:ext cx="338147" cy="1114002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descr="clipart_wifi.png" id="188" name="Shape 18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47649" y="2907624"/>
              <a:ext cx="773449" cy="53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lipart_wifi_router.png" id="189" name="Shape 18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03662" y="2639024"/>
              <a:ext cx="1583524" cy="1076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Shape 190"/>
            <p:cNvSpPr txBox="1"/>
            <p:nvPr/>
          </p:nvSpPr>
          <p:spPr>
            <a:xfrm>
              <a:off x="4965375" y="2205225"/>
              <a:ext cx="1583400" cy="164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algn="r">
                <a:spcBef>
                  <a:spcPts val="0"/>
                </a:spcBef>
                <a:buNone/>
              </a:pPr>
              <a:r>
                <a:rPr b="1" lang="en-GB" sz="1800">
                  <a:latin typeface="Courier New"/>
                  <a:ea typeface="Courier New"/>
                  <a:cs typeface="Courier New"/>
                  <a:sym typeface="Courier New"/>
                </a:rPr>
                <a:t>SSID:</a:t>
              </a:r>
            </a:p>
            <a:p>
              <a:pPr lvl="0" algn="r">
                <a:spcBef>
                  <a:spcPts val="0"/>
                </a:spcBef>
                <a:buNone/>
              </a:pPr>
              <a:r>
                <a:rPr b="1" lang="en-GB" sz="1800">
                  <a:latin typeface="Courier New"/>
                  <a:ea typeface="Courier New"/>
                  <a:cs typeface="Courier New"/>
                  <a:sym typeface="Courier New"/>
                </a:rPr>
                <a:t>IAW5</a:t>
              </a:r>
            </a:p>
            <a:p>
              <a:pPr lvl="0" algn="r">
                <a:spcBef>
                  <a:spcPts val="0"/>
                </a:spcBef>
                <a:buNone/>
              </a:pPr>
              <a:r>
                <a:t/>
              </a:r>
              <a:endParaRPr b="1" sz="1800"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lvl="0" algn="r">
                <a:spcBef>
                  <a:spcPts val="0"/>
                </a:spcBef>
                <a:buNone/>
              </a:pPr>
              <a:r>
                <a:rPr b="1" lang="en-GB" sz="1800">
                  <a:latin typeface="Courier New"/>
                  <a:ea typeface="Courier New"/>
                  <a:cs typeface="Courier New"/>
                  <a:sym typeface="Courier New"/>
                </a:rPr>
                <a:t>Passcode:</a:t>
              </a:r>
            </a:p>
            <a:p>
              <a:pPr lvl="0" algn="r">
                <a:spcBef>
                  <a:spcPts val="0"/>
                </a:spcBef>
                <a:buNone/>
              </a:pPr>
              <a:r>
                <a:rPr b="1" lang="en-GB" sz="1800">
                  <a:latin typeface="Courier New"/>
                  <a:ea typeface="Courier New"/>
                  <a:cs typeface="Courier New"/>
                  <a:sym typeface="Courier New"/>
                </a:rPr>
                <a:t>antarctica</a:t>
              </a:r>
            </a:p>
          </p:txBody>
        </p:sp>
        <p:sp>
          <p:nvSpPr>
            <p:cNvPr id="191" name="Shape 191"/>
            <p:cNvSpPr/>
            <p:nvPr/>
          </p:nvSpPr>
          <p:spPr>
            <a:xfrm>
              <a:off x="6984750" y="1943325"/>
              <a:ext cx="338100" cy="566700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valbard MODI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