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1" r:id="rId4"/>
    <p:sldMasterId id="2147483652" r:id="rId5"/>
    <p:sldMasterId id="214748365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y="6858000" cx="9144000"/>
  <p:notesSz cx="6858000" cy="9144000"/>
  <p:embeddedFontLst>
    <p:embeddedFont>
      <p:font typeface="Arial Narrow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F61C1DC2-BFBA-4999-BFAF-9A8E468D9115}">
  <a:tblStyle styleId="{F61C1DC2-BFBA-4999-BFAF-9A8E468D9115}" styleName="Table_0">
    <a:wholeTbl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font" Target="fonts/ArialNarrow-regular.fntdata"/><Relationship Id="rId21" Type="http://schemas.openxmlformats.org/officeDocument/2006/relationships/slide" Target="slides/slide14.xml"/><Relationship Id="rId24" Type="http://schemas.openxmlformats.org/officeDocument/2006/relationships/font" Target="fonts/ArialNarrow-italic.fntdata"/><Relationship Id="rId23" Type="http://schemas.openxmlformats.org/officeDocument/2006/relationships/font" Target="fonts/ArialNarrow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25" Type="http://schemas.openxmlformats.org/officeDocument/2006/relationships/font" Target="fonts/ArialNarrow-boldItalic.fnt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0" y="695325"/>
            <a:ext cx="0" cy="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4812" cy="411321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0" y="695325"/>
            <a:ext cx="1587" cy="1587"/>
          </a:xfrm>
          <a:prstGeom prst="rect">
            <a:avLst/>
          </a:prstGeom>
          <a:solidFill>
            <a:srgbClr val="FFFFFF"/>
          </a:solidFill>
          <a:ln cap="rnd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Shape 35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685800" y="4343400"/>
            <a:ext cx="5484812" cy="411321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  <p:sp>
        <p:nvSpPr>
          <p:cNvPr id="37" name="Shape 37"/>
          <p:cNvSpPr/>
          <p:nvPr>
            <p:ph idx="2" type="sldImg"/>
          </p:nvPr>
        </p:nvSpPr>
        <p:spPr>
          <a:xfrm>
            <a:off x="0" y="695325"/>
            <a:ext cx="0" cy="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0" y="695325"/>
            <a:ext cx="0" cy="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4898" cy="4113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0" y="695325"/>
            <a:ext cx="0" cy="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4898" cy="4113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0" y="695325"/>
            <a:ext cx="0" cy="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4898" cy="4113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x="0" y="695325"/>
            <a:ext cx="0" cy="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685800" y="4343400"/>
            <a:ext cx="5484898" cy="4113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/>
        </p:nvSpPr>
        <p:spPr>
          <a:xfrm>
            <a:off x="0" y="695325"/>
            <a:ext cx="1587" cy="1587"/>
          </a:xfrm>
          <a:prstGeom prst="rect">
            <a:avLst/>
          </a:prstGeom>
          <a:solidFill>
            <a:srgbClr val="FFFFFF"/>
          </a:solidFill>
          <a:ln cap="rnd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Shape 121"/>
          <p:cNvSpPr txBox="1"/>
          <p:nvPr/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4812" cy="411321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  <p:sp>
        <p:nvSpPr>
          <p:cNvPr id="123" name="Shape 123"/>
          <p:cNvSpPr/>
          <p:nvPr>
            <p:ph idx="2" type="sldImg"/>
          </p:nvPr>
        </p:nvSpPr>
        <p:spPr>
          <a:xfrm>
            <a:off x="0" y="695325"/>
            <a:ext cx="0" cy="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x="0" y="695325"/>
            <a:ext cx="0" cy="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685800" y="4343400"/>
            <a:ext cx="5484898" cy="4113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x="0" y="695325"/>
            <a:ext cx="0" cy="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685800" y="4343400"/>
            <a:ext cx="5484898" cy="4113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0" y="695325"/>
            <a:ext cx="0" cy="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4898" cy="4113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0" y="695325"/>
            <a:ext cx="0" cy="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4898" cy="4113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0" y="695325"/>
            <a:ext cx="0" cy="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4898" cy="4113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0" y="695325"/>
            <a:ext cx="0" cy="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4898" cy="4113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0" y="695325"/>
            <a:ext cx="0" cy="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4898" cy="4113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0" y="695325"/>
            <a:ext cx="0" cy="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4898" cy="4113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idx="10" type="dt"/>
          </p:nvPr>
        </p:nvSpPr>
        <p:spPr>
          <a:xfrm>
            <a:off x="873125" y="5778500"/>
            <a:ext cx="7445375" cy="2143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type="title"/>
          </p:nvPr>
        </p:nvSpPr>
        <p:spPr>
          <a:xfrm>
            <a:off x="863600" y="3436937"/>
            <a:ext cx="7434262" cy="11271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indent="-2286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indent="-2286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indent="-228600" lvl="6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indent="-228600" lvl="7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indent="-228600" lvl="8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863600" y="4751387"/>
            <a:ext cx="7434262" cy="8635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idx="1" type="body"/>
          </p:nvPr>
        </p:nvSpPr>
        <p:spPr>
          <a:xfrm>
            <a:off x="885825" y="1600200"/>
            <a:ext cx="7373999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90A8"/>
              </a:buClr>
              <a:buFont typeface="Arial"/>
              <a:buNone/>
              <a:defRPr b="0" i="0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90A8"/>
              </a:buClr>
              <a:buFont typeface="Arial"/>
              <a:buNone/>
              <a:defRPr b="0" i="1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type="title"/>
          </p:nvPr>
        </p:nvSpPr>
        <p:spPr>
          <a:xfrm>
            <a:off x="885825" y="520325"/>
            <a:ext cx="7288199" cy="1040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Font typeface="Arial Narrow"/>
              <a:buNone/>
              <a:defRPr b="1" i="0" sz="3600" u="none" cap="none" strike="noStrike">
                <a:solidFill>
                  <a:srgbClr val="0090A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rtl="0">
              <a:spcBef>
                <a:spcPts val="0"/>
              </a:spcBef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457200" y="273050"/>
            <a:ext cx="822801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indent="-228600" lvl="2" marL="114300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indent="-228600" lvl="3" marL="160020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indent="-228600" lvl="4" marL="205740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indent="-228600" lvl="5" marL="251460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indent="-228600" lvl="6" marL="342900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indent="-228600" lvl="7" marL="480060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indent="-228600" lvl="8" marL="662940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457200" y="1604962"/>
            <a:ext cx="8045449" cy="39766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4000"/>
              </a:lnSpc>
              <a:spcBef>
                <a:spcPts val="0"/>
              </a:spcBef>
              <a:spcAft>
                <a:spcPts val="140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94000"/>
              </a:lnSpc>
              <a:spcBef>
                <a:spcPts val="0"/>
              </a:spcBef>
              <a:spcAft>
                <a:spcPts val="110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4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4000"/>
              </a:lnSpc>
              <a:spcBef>
                <a:spcPts val="0"/>
              </a:spcBef>
              <a:spcAft>
                <a:spcPts val="50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4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4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4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4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4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02.jpg"/><Relationship Id="rId2" Type="http://schemas.openxmlformats.org/officeDocument/2006/relationships/image" Target="../media/image06.pn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02.jpg"/><Relationship Id="rId2" Type="http://schemas.openxmlformats.org/officeDocument/2006/relationships/image" Target="../media/image01.png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02.jpg"/><Relationship Id="rId2" Type="http://schemas.openxmlformats.org/officeDocument/2006/relationships/image" Target="../media/image05.png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447675" y="2859085"/>
            <a:ext cx="8255000" cy="3557585"/>
          </a:xfrm>
          <a:prstGeom prst="rect">
            <a:avLst/>
          </a:prstGeom>
          <a:solidFill>
            <a:srgbClr val="0090A8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7"/>
          <p:cNvSpPr txBox="1"/>
          <p:nvPr>
            <p:ph type="title"/>
          </p:nvPr>
        </p:nvSpPr>
        <p:spPr>
          <a:xfrm>
            <a:off x="863600" y="3600450"/>
            <a:ext cx="7432675" cy="56673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indent="-2286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indent="-2286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indent="-228600" lvl="6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indent="-228600" lvl="7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indent="-228600" lvl="8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8" name="Shape 8"/>
          <p:cNvSpPr txBox="1"/>
          <p:nvPr>
            <p:ph idx="1" type="body"/>
          </p:nvPr>
        </p:nvSpPr>
        <p:spPr>
          <a:xfrm>
            <a:off x="863600" y="4313237"/>
            <a:ext cx="7432675" cy="39766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0" type="dt"/>
          </p:nvPr>
        </p:nvSpPr>
        <p:spPr>
          <a:xfrm>
            <a:off x="873125" y="5778500"/>
            <a:ext cx="7445375" cy="2143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0" name="Shape 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2303461" cy="237013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0"/>
            <a:ext cx="9145586" cy="6859587"/>
          </a:xfrm>
          <a:prstGeom prst="rect">
            <a:avLst/>
          </a:prstGeom>
          <a:solidFill>
            <a:srgbClr val="E9E9E9">
              <a:alpha val="69411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885825" y="1600200"/>
            <a:ext cx="7372349" cy="39766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496C80"/>
              </a:buClr>
              <a:buFont typeface="Arial"/>
              <a:buNone/>
              <a:defRPr b="0" i="0" sz="1800" u="none" cap="none" strike="noStrike">
                <a:solidFill>
                  <a:srgbClr val="496C8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4C4D7"/>
              </a:buClr>
              <a:buFont typeface="Arial"/>
              <a:buNone/>
              <a:defRPr b="0" i="1" sz="1200" u="none" cap="none" strike="noStrike">
                <a:solidFill>
                  <a:srgbClr val="74C4D7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8" name="Shape 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840535" y="6024562"/>
            <a:ext cx="2297111" cy="835023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hape 19"/>
          <p:cNvSpPr txBox="1"/>
          <p:nvPr>
            <p:ph type="title"/>
          </p:nvPr>
        </p:nvSpPr>
        <p:spPr>
          <a:xfrm>
            <a:off x="801800" y="520325"/>
            <a:ext cx="73722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Font typeface="Arial Narrow"/>
              <a:buNone/>
              <a:defRPr b="1" i="0" sz="3600" u="none" cap="none" strike="noStrike">
                <a:solidFill>
                  <a:srgbClr val="0090A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rtl="0">
              <a:spcBef>
                <a:spcPts val="0"/>
              </a:spcBef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20" name="Shape 20"/>
          <p:cNvSpPr txBox="1"/>
          <p:nvPr/>
        </p:nvSpPr>
        <p:spPr>
          <a:xfrm>
            <a:off x="1987450" y="6295025"/>
            <a:ext cx="4955999" cy="349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Ice Analysts Workshop, Suitland, MD 16-20 May 2016</a:t>
            </a:r>
          </a:p>
        </p:txBody>
      </p:sp>
      <p:sp>
        <p:nvSpPr>
          <p:cNvPr id="21" name="Shape 21"/>
          <p:cNvSpPr txBox="1"/>
          <p:nvPr/>
        </p:nvSpPr>
        <p:spPr>
          <a:xfrm>
            <a:off x="885825" y="6295025"/>
            <a:ext cx="1596300" cy="341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2016-05-16</a:t>
            </a: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273050"/>
            <a:ext cx="822801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indent="-228600" lvl="2" marL="114300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indent="-228600" lvl="3" marL="160020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indent="-228600" lvl="4" marL="205740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indent="-228600" lvl="5" marL="251460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indent="-228600" lvl="6" marL="342900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indent="-228600" lvl="7" marL="480060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indent="-228600" lvl="8" marL="662940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457200" y="1604962"/>
            <a:ext cx="8045449" cy="39766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42900" lvl="0" marL="342900" marR="0" rtl="0" algn="l">
              <a:lnSpc>
                <a:spcPct val="94000"/>
              </a:lnSpc>
              <a:spcBef>
                <a:spcPts val="0"/>
              </a:spcBef>
              <a:spcAft>
                <a:spcPts val="140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lnSpc>
                <a:spcPct val="94000"/>
              </a:lnSpc>
              <a:spcBef>
                <a:spcPts val="0"/>
              </a:spcBef>
              <a:spcAft>
                <a:spcPts val="110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lnSpc>
                <a:spcPct val="94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lnSpc>
                <a:spcPct val="94000"/>
              </a:lnSpc>
              <a:spcBef>
                <a:spcPts val="0"/>
              </a:spcBef>
              <a:spcAft>
                <a:spcPts val="50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lnSpc>
                <a:spcPct val="94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lnSpc>
                <a:spcPct val="94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429000" marR="0" rtl="0" algn="l">
              <a:lnSpc>
                <a:spcPct val="94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4800600" marR="0" rtl="0" algn="l">
              <a:lnSpc>
                <a:spcPct val="94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6629400" marR="0" rtl="0" algn="l">
              <a:lnSpc>
                <a:spcPct val="94000"/>
              </a:lnSpc>
              <a:spcBef>
                <a:spcPts val="0"/>
              </a:spcBef>
              <a:spcAft>
                <a:spcPts val="20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/>
          <p:nvPr/>
        </p:nvSpPr>
        <p:spPr>
          <a:xfrm>
            <a:off x="0" y="0"/>
            <a:ext cx="2552699" cy="24606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" name="Shape 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2552699" cy="2462212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0.gif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goo.gl/O57qZn" TargetMode="External"/><Relationship Id="rId4" Type="http://schemas.openxmlformats.org/officeDocument/2006/relationships/hyperlink" Target="http://goo.gl/Mkr4Z2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goo.gl/O57qZn" TargetMode="External"/><Relationship Id="rId4" Type="http://schemas.openxmlformats.org/officeDocument/2006/relationships/hyperlink" Target="http://goo.gl/Mkr4Z2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en.wikipedia.org/wiki/Shapefile" TargetMode="External"/><Relationship Id="rId4" Type="http://schemas.openxmlformats.org/officeDocument/2006/relationships/image" Target="../media/image03.gif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fgdc.gov/metadata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4.gif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idx="10" type="dt"/>
          </p:nvPr>
        </p:nvSpPr>
        <p:spPr>
          <a:xfrm>
            <a:off x="873125" y="5778500"/>
            <a:ext cx="7445375" cy="2143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4C4D7"/>
              </a:buClr>
              <a:buSzPct val="25000"/>
              <a:buFont typeface="Arial"/>
              <a:buNone/>
            </a:pPr>
            <a:r>
              <a:rPr b="0" i="0" lang="en-US" sz="1400" u="none" cap="none" strike="noStrike">
                <a:solidFill>
                  <a:srgbClr val="74C4D7"/>
                </a:solidFill>
                <a:latin typeface="Arial"/>
                <a:ea typeface="Arial"/>
                <a:cs typeface="Arial"/>
                <a:sym typeface="Arial"/>
              </a:rPr>
              <a:t>16/05/2016</a:t>
            </a:r>
          </a:p>
        </p:txBody>
      </p:sp>
      <p:sp>
        <p:nvSpPr>
          <p:cNvPr id="40" name="Shape 40"/>
          <p:cNvSpPr txBox="1"/>
          <p:nvPr>
            <p:ph type="title"/>
          </p:nvPr>
        </p:nvSpPr>
        <p:spPr>
          <a:xfrm>
            <a:off x="863600" y="3436937"/>
            <a:ext cx="7434262" cy="1127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1" i="0" lang="en-US" sz="37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SIGRID-3.3 : An Introduction</a:t>
            </a:r>
            <a:br>
              <a:rPr b="1" i="0" lang="en-US" sz="37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</a:p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863600" y="4751387"/>
            <a:ext cx="7434262" cy="8635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ADEE4"/>
              </a:buClr>
              <a:buSzPct val="25000"/>
              <a:buFont typeface="Arial"/>
              <a:buNone/>
            </a:pPr>
            <a:r>
              <a:rPr b="0" i="0" lang="en-US" sz="2100" u="none" cap="none" strike="noStrike">
                <a:solidFill>
                  <a:srgbClr val="BADEE4"/>
                </a:solidFill>
                <a:latin typeface="Arial"/>
                <a:ea typeface="Arial"/>
                <a:cs typeface="Arial"/>
                <a:sym typeface="Arial"/>
              </a:rPr>
              <a:t>Penelope Wagner</a:t>
            </a:r>
            <a:br>
              <a:rPr b="0" i="0" lang="en-US" sz="2100" u="none" cap="none" strike="noStrike">
                <a:solidFill>
                  <a:srgbClr val="BADEE4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1" lang="en-US" sz="2100" u="none" cap="none" strike="noStrike">
                <a:solidFill>
                  <a:srgbClr val="BADEE4"/>
                </a:solidFill>
                <a:latin typeface="Arial"/>
                <a:ea typeface="Arial"/>
                <a:cs typeface="Arial"/>
                <a:sym typeface="Arial"/>
              </a:rPr>
              <a:t>Norwegian Ice Service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idx="1" type="body"/>
          </p:nvPr>
        </p:nvSpPr>
        <p:spPr>
          <a:xfrm>
            <a:off x="885825" y="1600200"/>
            <a:ext cx="7373999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Permissible to mix codes as long as they are not from the same row in the table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e.g. </a:t>
            </a:r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CT and ICEACT are not allowed together</a:t>
            </a:r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CT and ICEAPC is OK</a:t>
            </a:r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ICEACT, CA, CB, CC is OK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90A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Shape 98"/>
          <p:cNvSpPr txBox="1"/>
          <p:nvPr>
            <p:ph type="title"/>
          </p:nvPr>
        </p:nvSpPr>
        <p:spPr>
          <a:xfrm>
            <a:off x="885825" y="520325"/>
            <a:ext cx="7288199" cy="1040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 Narrow"/>
              <a:buNone/>
            </a:pPr>
            <a:r>
              <a:rPr b="1" i="0" lang="en-US" sz="3600" u="none" cap="none" strike="noStrike">
                <a:solidFill>
                  <a:srgbClr val="0090A8"/>
                </a:solidFill>
                <a:latin typeface="Arial Narrow"/>
                <a:ea typeface="Arial Narrow"/>
                <a:cs typeface="Arial Narrow"/>
                <a:sym typeface="Arial Narrow"/>
              </a:rPr>
              <a:t>Polygon Attribute Coding</a:t>
            </a:r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idx="1" type="body"/>
          </p:nvPr>
        </p:nvSpPr>
        <p:spPr>
          <a:xfrm>
            <a:off x="842925" y="1561025"/>
            <a:ext cx="7373999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Mandatory data fields</a:t>
            </a:r>
          </a:p>
          <a:p>
            <a:pPr indent="-3302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6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LENGTH, typically calculated by GIS software</a:t>
            </a:r>
          </a:p>
          <a:p>
            <a:pPr indent="-3302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6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LINE_TYPE</a:t>
            </a:r>
          </a:p>
          <a:p>
            <a:pPr indent="-3302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ICELINE = Ice edge, BRGLINE = Iceberg limit, OPNLINE = Limit of open water, LKILNE = Limit of all known ice, I_RIDG = Line of ice ridge, I_LEAD = Line of ice lead, I_FRAL = Line of ice fracture, and I_CRAC = Line of ice crack</a:t>
            </a:r>
          </a:p>
          <a:p>
            <a:pPr indent="-3302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6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ICE_LOC, 2-character code describing location of ice relative to line feature</a:t>
            </a:r>
          </a:p>
          <a:p>
            <a:pPr indent="-3302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01 - 08 are direction north-east clockwise to north, 13 = Within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Optional data fields</a:t>
            </a:r>
          </a:p>
          <a:p>
            <a:pPr indent="-3302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6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All other data fields are optional and include parameters relating to ridge heights and lead widths</a:t>
            </a:r>
          </a:p>
        </p:txBody>
      </p:sp>
      <p:sp>
        <p:nvSpPr>
          <p:cNvPr id="104" name="Shape 104"/>
          <p:cNvSpPr txBox="1"/>
          <p:nvPr>
            <p:ph type="title"/>
          </p:nvPr>
        </p:nvSpPr>
        <p:spPr>
          <a:xfrm>
            <a:off x="885825" y="520325"/>
            <a:ext cx="7288199" cy="1040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 Narrow"/>
              <a:buNone/>
            </a:pPr>
            <a:r>
              <a:rPr b="1" i="0" lang="en-US" sz="3600" u="none" cap="none" strike="noStrike">
                <a:solidFill>
                  <a:srgbClr val="0090A8"/>
                </a:solidFill>
                <a:latin typeface="Arial Narrow"/>
                <a:ea typeface="Arial Narrow"/>
                <a:cs typeface="Arial Narrow"/>
                <a:sym typeface="Arial Narrow"/>
              </a:rPr>
              <a:t>Database Contents for Line Files</a:t>
            </a:r>
          </a:p>
        </p:txBody>
      </p:sp>
      <p:pic>
        <p:nvPicPr>
          <p:cNvPr id="105" name="Shape 10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3900" y="0"/>
            <a:ext cx="2070099" cy="1104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x="885825" y="1301700"/>
            <a:ext cx="7373999" cy="4822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Hierachy of XML-tags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Mandatory content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90A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90A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90A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90A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Optional content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Identification information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 quality information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Spatial data organization information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Spatial reference information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Entity and attribute information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Distribution information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Metadata reference information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90A8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1" name="Shape 111"/>
          <p:cNvSpPr txBox="1"/>
          <p:nvPr>
            <p:ph type="title"/>
          </p:nvPr>
        </p:nvSpPr>
        <p:spPr>
          <a:xfrm>
            <a:off x="885825" y="520325"/>
            <a:ext cx="7288199" cy="1040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 Narrow"/>
              <a:buNone/>
            </a:pPr>
            <a:r>
              <a:rPr b="1" i="0" lang="en-US" sz="3600" u="none" cap="none" strike="noStrike">
                <a:solidFill>
                  <a:srgbClr val="0090A8"/>
                </a:solidFill>
                <a:latin typeface="Arial Narrow"/>
                <a:ea typeface="Arial Narrow"/>
                <a:cs typeface="Arial Narrow"/>
                <a:sym typeface="Arial Narrow"/>
              </a:rPr>
              <a:t>Metadata (XML) File</a:t>
            </a:r>
          </a:p>
        </p:txBody>
      </p:sp>
      <p:sp>
        <p:nvSpPr>
          <p:cNvPr id="112" name="Shape 112"/>
          <p:cNvSpPr txBox="1"/>
          <p:nvPr/>
        </p:nvSpPr>
        <p:spPr>
          <a:xfrm>
            <a:off x="1441500" y="2161250"/>
            <a:ext cx="6732599" cy="179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&lt;metadata&gt;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&lt;idinfo&gt;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&lt;citation&gt;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	&lt;citeinfo&gt;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		&lt;origin&gt;</a:t>
            </a:r>
            <a:r>
              <a:rPr b="0" i="1" lang="en-US" sz="1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name of producing organization</a:t>
            </a:r>
            <a:r>
              <a:rPr b="0" i="0" lang="en-US" sz="1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&lt;/origin&gt;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&lt;/citeinfo&gt;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&lt;/citation&gt;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ourier New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&lt;/idinfo&gt;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ourier New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&lt;/metadata&gt;</a:t>
            </a:r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x="885825" y="1600200"/>
            <a:ext cx="7373999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SIGRID-3.3 Draft Specification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25000"/>
              <a:buFont typeface="Arial"/>
              <a:buNone/>
            </a:pPr>
            <a:r>
              <a:rPr b="0" i="0" lang="en-US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http://goo.gl/O57qZn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90A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Ice Objects Catalogue 5.2 Draft Specification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25000"/>
              <a:buFont typeface="Arial"/>
              <a:buNone/>
            </a:pPr>
            <a:r>
              <a:rPr b="0" i="0" lang="en-US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http://goo.gl/Mkr4Z2</a:t>
            </a: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90A8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t/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Please contact your ETSI representative with any comments/corrections/ideas for more parameters</a:t>
            </a:r>
          </a:p>
        </p:txBody>
      </p:sp>
      <p:sp>
        <p:nvSpPr>
          <p:cNvPr id="118" name="Shape 118"/>
          <p:cNvSpPr txBox="1"/>
          <p:nvPr>
            <p:ph type="title"/>
          </p:nvPr>
        </p:nvSpPr>
        <p:spPr>
          <a:xfrm>
            <a:off x="885825" y="520325"/>
            <a:ext cx="7288199" cy="1040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 Narrow"/>
              <a:buNone/>
            </a:pPr>
            <a:r>
              <a:rPr b="1" i="0" lang="en-US" sz="3600" u="none" cap="none" strike="noStrike">
                <a:solidFill>
                  <a:srgbClr val="0090A8"/>
                </a:solidFill>
                <a:latin typeface="Arial Narrow"/>
                <a:ea typeface="Arial Narrow"/>
                <a:cs typeface="Arial Narrow"/>
                <a:sym typeface="Arial Narrow"/>
              </a:rPr>
              <a:t>Further Reference</a:t>
            </a:r>
          </a:p>
        </p:txBody>
      </p:sp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/>
        </p:nvSpPr>
        <p:spPr>
          <a:xfrm>
            <a:off x="2035550" y="1189025"/>
            <a:ext cx="6674400" cy="4846798"/>
          </a:xfrm>
          <a:prstGeom prst="rect">
            <a:avLst/>
          </a:prstGeom>
          <a:noFill/>
          <a:ln>
            <a:noFill/>
          </a:ln>
        </p:spPr>
        <p:txBody>
          <a:bodyPr anchorCtr="1" anchor="t" bIns="45000" lIns="90000" rIns="90000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rgbClr val="20124D"/>
                </a:solidFill>
                <a:latin typeface="Arial"/>
                <a:ea typeface="Arial"/>
                <a:cs typeface="Arial"/>
                <a:sym typeface="Arial"/>
              </a:rPr>
              <a:t>The End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rgbClr val="2012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rgbClr val="20124D"/>
                </a:solidFill>
                <a:latin typeface="Arial"/>
                <a:ea typeface="Arial"/>
                <a:cs typeface="Arial"/>
                <a:sym typeface="Arial"/>
              </a:rPr>
              <a:t>Any Questions?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rgbClr val="2012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rgbClr val="2012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2012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0124D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rgbClr val="20124D"/>
                </a:solidFill>
                <a:latin typeface="Arial"/>
                <a:ea typeface="Arial"/>
                <a:cs typeface="Arial"/>
                <a:sym typeface="Arial"/>
              </a:rPr>
              <a:t>SIGRID-3.3 Draft Specification</a:t>
            </a:r>
          </a:p>
          <a:p>
            <a:pPr indent="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0124D"/>
              </a:buClr>
              <a:buSzPct val="25000"/>
              <a:buFont typeface="Arial"/>
              <a:buNone/>
            </a:pPr>
            <a:r>
              <a:rPr b="1" i="0" lang="en-US" sz="24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http://goo.gl/O57qZn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2012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0124D"/>
              </a:buClr>
              <a:buSzPct val="25000"/>
              <a:buFont typeface="Arial"/>
              <a:buNone/>
            </a:pPr>
            <a:r>
              <a:rPr b="1" i="0" lang="en-US" sz="2400" u="none" cap="none" strike="noStrike">
                <a:solidFill>
                  <a:srgbClr val="20124D"/>
                </a:solidFill>
                <a:latin typeface="Arial"/>
                <a:ea typeface="Arial"/>
                <a:cs typeface="Arial"/>
                <a:sym typeface="Arial"/>
              </a:rPr>
              <a:t>Ice Objects Catalogue 5.2 Draft Specification</a:t>
            </a:r>
          </a:p>
          <a:p>
            <a:pPr indent="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20124D"/>
              </a:buClr>
              <a:buSzPct val="25000"/>
              <a:buFont typeface="Arial"/>
              <a:buNone/>
            </a:pPr>
            <a:r>
              <a:rPr b="1" i="0" lang="en-US" sz="24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http://goo.gl/Mkr4Z2</a:t>
            </a:r>
            <a:r>
              <a:rPr b="1" i="0" lang="en-US" sz="2400" u="none" cap="none" strike="noStrike">
                <a:solidFill>
                  <a:srgbClr val="20124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842925" y="1561025"/>
            <a:ext cx="7373999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Vector archive format for sea ice charts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SIGRID (“Sea Ice Grid”) - Digitizing sea ice charts to aid in climatological analysis and improve operational ice chart production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Developed to promote the submission of data by national ice services to World Data Centres for Glaciology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Formally described by JCOMM Technical Report No. 23</a:t>
            </a:r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WMO Technical Document No. 1214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Current version (revised in May 2014) supports polygon, line and point features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Based on ESRI Shapefile format</a:t>
            </a:r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80000"/>
              </a:buClr>
              <a:buSzPct val="25000"/>
              <a:buFont typeface="Arial"/>
              <a:buNone/>
            </a:pPr>
            <a:r>
              <a:rPr b="0" i="1" lang="en-US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http://en.wikipedia.org/wiki/Shapefile</a:t>
            </a:r>
            <a:r>
              <a:rPr b="0" i="1" lang="en-US" sz="1800" u="none" cap="none" strike="noStrike">
                <a:solidFill>
                  <a:srgbClr val="98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Originally developed for ArcView GIS 2</a:t>
            </a:r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Now widely supported by open source software such as GDAL and QGIS</a:t>
            </a:r>
          </a:p>
        </p:txBody>
      </p:sp>
      <p:sp>
        <p:nvSpPr>
          <p:cNvPr id="47" name="Shape 47"/>
          <p:cNvSpPr txBox="1"/>
          <p:nvPr>
            <p:ph type="title"/>
          </p:nvPr>
        </p:nvSpPr>
        <p:spPr>
          <a:xfrm>
            <a:off x="885825" y="520325"/>
            <a:ext cx="7288199" cy="1040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 Narrow"/>
              <a:buNone/>
            </a:pPr>
            <a:r>
              <a:rPr b="1" i="0" lang="en-US" sz="3600" u="none" cap="none" strike="noStrike">
                <a:solidFill>
                  <a:srgbClr val="0090A8"/>
                </a:solidFill>
                <a:latin typeface="Arial Narrow"/>
                <a:ea typeface="Arial Narrow"/>
                <a:cs typeface="Arial Narrow"/>
                <a:sym typeface="Arial Narrow"/>
              </a:rPr>
              <a:t>What is SIGRID-3?</a:t>
            </a:r>
          </a:p>
        </p:txBody>
      </p:sp>
      <p:pic>
        <p:nvPicPr>
          <p:cNvPr id="48" name="Shape 4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554675" y="81875"/>
            <a:ext cx="1589325" cy="1589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" type="body"/>
          </p:nvPr>
        </p:nvSpPr>
        <p:spPr>
          <a:xfrm>
            <a:off x="885825" y="1354125"/>
            <a:ext cx="7373999" cy="47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1981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Originally proposed as a gridded data format (“Sea Ice Grid”) for digitizing ice charts to aid climatological analysis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1989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SIGRID-1 adopted as a WMO international standard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1994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SIGRID-2 approved by WMO</a:t>
            </a:r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Provided simplified code tables and gridding mechanism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2004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SIGRID-3 adopted by JCOMM ETSI</a:t>
            </a:r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Advances in GIS technology provide a vector format (Shapefile) that allow conversion to a raster on any arbitrary grid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2007,2010, 2014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Revisions to SIGRID-3 to harmonize it with the WMO Sea Ice Nomenclature and ENC Ice Objects Catalogue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90A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Shape 54"/>
          <p:cNvSpPr txBox="1"/>
          <p:nvPr>
            <p:ph type="title"/>
          </p:nvPr>
        </p:nvSpPr>
        <p:spPr>
          <a:xfrm>
            <a:off x="885825" y="520325"/>
            <a:ext cx="7288199" cy="1040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 Narrow"/>
              <a:buNone/>
            </a:pPr>
            <a:r>
              <a:rPr b="1" i="0" lang="en-US" sz="3600" u="none" cap="none" strike="noStrike">
                <a:solidFill>
                  <a:srgbClr val="0090A8"/>
                </a:solidFill>
                <a:latin typeface="Arial Narrow"/>
                <a:ea typeface="Arial Narrow"/>
                <a:cs typeface="Arial Narrow"/>
                <a:sym typeface="Arial Narrow"/>
              </a:rPr>
              <a:t>History of SIGRID</a:t>
            </a: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idx="1" type="body"/>
          </p:nvPr>
        </p:nvSpPr>
        <p:spPr>
          <a:xfrm>
            <a:off x="885825" y="1600200"/>
            <a:ext cx="7373999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2012 IICWG-13 (Tromsø)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Agreed that SIGRID-3 should be further developed as the “parent” standard for digital ice chart information</a:t>
            </a:r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From which S-57 and future S-10x (S-411) could be derived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SIGRID-3.3 extends support to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 ENCS objects including line and point features</a:t>
            </a:r>
          </a:p>
          <a:p>
            <a:pPr indent="-3429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Improves capability to encode shipboard observations and model forecast data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Feature attributes are adopted from the Ice Objects Catalogue (Version 5.2)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Developed by John Falkingham in consultation with JCOMM ETSI and the scientific user community</a:t>
            </a:r>
          </a:p>
        </p:txBody>
      </p:sp>
      <p:sp>
        <p:nvSpPr>
          <p:cNvPr id="60" name="Shape 60"/>
          <p:cNvSpPr txBox="1"/>
          <p:nvPr>
            <p:ph type="title"/>
          </p:nvPr>
        </p:nvSpPr>
        <p:spPr>
          <a:xfrm>
            <a:off x="885825" y="520325"/>
            <a:ext cx="7288199" cy="1040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 Narrow"/>
              <a:buNone/>
            </a:pPr>
            <a:r>
              <a:rPr b="1" i="0" lang="en-US" sz="3600" u="none" cap="none" strike="noStrike">
                <a:solidFill>
                  <a:srgbClr val="0090A8"/>
                </a:solidFill>
                <a:latin typeface="Arial Narrow"/>
                <a:ea typeface="Arial Narrow"/>
                <a:cs typeface="Arial Narrow"/>
                <a:sym typeface="Arial Narrow"/>
              </a:rPr>
              <a:t>SIGRID-3.3</a:t>
            </a: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idx="1" type="body"/>
          </p:nvPr>
        </p:nvSpPr>
        <p:spPr>
          <a:xfrm>
            <a:off x="885825" y="1600200"/>
            <a:ext cx="7373999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File names divided into 5 parts, separated by the underscore “_” character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organization-code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Unique identifier for issuing organization, e.g. NIS, CIS, DMI, AARI, NIC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region-name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Descriptive name to identify the geographic region described by the file, e.g. Arctic, Antarctic, Baltic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valid-date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In the format ‘YYYYMMDD’ for the date the information in the file is valid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feature-type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2-character identifier: “pl” for polygons, “ln” for lines, and “pt” for points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version.ext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Version is asingle character identifying versions of charts created for the same time. The first chart is “a”, subsequent charts are “b”, “c”, and so on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Ext is “shp”, “shx”, “dbf”, “prj” or “xml” for the file types</a:t>
            </a:r>
          </a:p>
        </p:txBody>
      </p:sp>
      <p:sp>
        <p:nvSpPr>
          <p:cNvPr id="66" name="Shape 66"/>
          <p:cNvSpPr txBox="1"/>
          <p:nvPr>
            <p:ph type="title"/>
          </p:nvPr>
        </p:nvSpPr>
        <p:spPr>
          <a:xfrm>
            <a:off x="885825" y="520325"/>
            <a:ext cx="7288199" cy="1040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 Narrow"/>
              <a:buNone/>
            </a:pPr>
            <a:r>
              <a:rPr b="1" i="0" lang="en-US" sz="3600" u="none" cap="none" strike="noStrike">
                <a:solidFill>
                  <a:srgbClr val="0090A8"/>
                </a:solidFill>
                <a:latin typeface="Arial Narrow"/>
                <a:ea typeface="Arial Narrow"/>
                <a:cs typeface="Arial Narrow"/>
                <a:sym typeface="Arial Narrow"/>
              </a:rPr>
              <a:t>File Naming Convention</a:t>
            </a: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idx="1" type="body"/>
          </p:nvPr>
        </p:nvSpPr>
        <p:spPr>
          <a:xfrm>
            <a:off x="885825" y="1600200"/>
            <a:ext cx="7373999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shp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Main file containing the points that define the features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shx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Index file linking features to their attributes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dbf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dBase IV format file containing attributes for each feature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prj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Projection file providing the geographic coordinate system of the data in the shp-file in “well-known text” (WKT) format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xml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Metadata describing the ice chart information in the Shapefile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Uses the U.S. Federal Geographic Data Committee (FGDC): the Content Standard for Digital Geospatial Metadata (CSDGM) (FGDC, 2012) </a:t>
            </a:r>
            <a:r>
              <a:rPr b="0" i="1" lang="en-US" sz="14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http://www.fgdc.gov/metadata</a:t>
            </a: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72" name="Shape 72"/>
          <p:cNvSpPr txBox="1"/>
          <p:nvPr>
            <p:ph type="title"/>
          </p:nvPr>
        </p:nvSpPr>
        <p:spPr>
          <a:xfrm>
            <a:off x="885825" y="520325"/>
            <a:ext cx="7288199" cy="1040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 Narrow"/>
              <a:buNone/>
            </a:pPr>
            <a:r>
              <a:rPr b="1" i="0" lang="en-US" sz="3600" u="none" cap="none" strike="noStrike">
                <a:solidFill>
                  <a:srgbClr val="0090A8"/>
                </a:solidFill>
                <a:latin typeface="Arial Narrow"/>
                <a:ea typeface="Arial Narrow"/>
                <a:cs typeface="Arial Narrow"/>
                <a:sym typeface="Arial Narrow"/>
              </a:rPr>
              <a:t>SIGRID-3.3 (Shapefile) File Types</a:t>
            </a:r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idx="1" type="body"/>
          </p:nvPr>
        </p:nvSpPr>
        <p:spPr>
          <a:xfrm>
            <a:off x="885825" y="1600200"/>
            <a:ext cx="7373999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An ice chart containing polygons, lines and points requires 15 files in SIGRID-3.3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NIS_antarc_20120821_pl_a.shp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NIS_antarc_20120821_pl_a.shx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NIS_antarc_20120821_pl_a.dbf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NIS_antarc_20120821_pl_a.prj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NIS_antarc_20120821_pl_a.xml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NIS_antarc_20120821_ln_a.shp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NIS_antarc_20120821_ln_a.shx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NIS_antarc_20120821_ln_a.dbf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NIS_antarc_20120821_ln_a.prj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NIS_antarc_20120821_ln_a.xml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NIS_antarc_20120821_pt_a.shp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NIS_antarc_20120821_pt_a.shx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NIS_antarc_20120821_pt_a.dbf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NIS_antarc_20120821_pt_a.prj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NIS_antarc_20120821_pt_a.xml</a:t>
            </a: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 that all 3 prj-files will be identical, as will the xml-files unless they include information specific to the type of feature.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Shape 78"/>
          <p:cNvSpPr txBox="1"/>
          <p:nvPr>
            <p:ph type="title"/>
          </p:nvPr>
        </p:nvSpPr>
        <p:spPr>
          <a:xfrm>
            <a:off x="885825" y="520325"/>
            <a:ext cx="7288199" cy="1040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 Narrow"/>
              <a:buNone/>
            </a:pPr>
            <a:r>
              <a:rPr b="1" i="0" lang="en-US" sz="3600" u="none" cap="none" strike="noStrike">
                <a:solidFill>
                  <a:srgbClr val="0090A8"/>
                </a:solidFill>
                <a:latin typeface="Arial Narrow"/>
                <a:ea typeface="Arial Narrow"/>
                <a:cs typeface="Arial Narrow"/>
                <a:sym typeface="Arial Narrow"/>
              </a:rPr>
              <a:t>File Naming Example</a:t>
            </a:r>
          </a:p>
        </p:txBody>
      </p:sp>
      <p:pic>
        <p:nvPicPr>
          <p:cNvPr id="79" name="Shape 7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0300" y="144875"/>
            <a:ext cx="1714500" cy="1206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idx="1" type="body"/>
          </p:nvPr>
        </p:nvSpPr>
        <p:spPr>
          <a:xfrm>
            <a:off x="885825" y="1600200"/>
            <a:ext cx="7373999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Field names in SIGRID-3 carried forward from earlier versions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2-character identifiers (CT, CA, etc.)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SIGRID-3.3 supports these, but also adds fields found in the Ice Objects Catalogue (IOC)</a:t>
            </a: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IOC fields replace earlier SIGRID-3 fields bu not necessarily on a one-to-one basis, e.g.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ICEACT replaces CT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ICEAPC replaces CA, CB, and CC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Mandatory data fields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AREA, typically calculated by GIS software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PERIMETER, typically calculated by GIS software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POLY_TYPE, L = Land, W = Ice-free water, I = Ice, N = No data, and S = Ice shelf/ice of land origin</a:t>
            </a: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Optional data fields</a:t>
            </a:r>
          </a:p>
          <a:p>
            <a: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1" lang="en-US" sz="1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All other data fields are optional</a:t>
            </a:r>
          </a:p>
        </p:txBody>
      </p:sp>
      <p:sp>
        <p:nvSpPr>
          <p:cNvPr id="85" name="Shape 85"/>
          <p:cNvSpPr txBox="1"/>
          <p:nvPr>
            <p:ph type="title"/>
          </p:nvPr>
        </p:nvSpPr>
        <p:spPr>
          <a:xfrm>
            <a:off x="885825" y="520325"/>
            <a:ext cx="7288199" cy="1040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 Narrow"/>
              <a:buNone/>
            </a:pPr>
            <a:r>
              <a:rPr b="1" i="0" lang="en-US" sz="3600" u="none" cap="none" strike="noStrike">
                <a:solidFill>
                  <a:srgbClr val="0090A8"/>
                </a:solidFill>
                <a:latin typeface="Arial Narrow"/>
                <a:ea typeface="Arial Narrow"/>
                <a:cs typeface="Arial Narrow"/>
                <a:sym typeface="Arial Narrow"/>
              </a:rPr>
              <a:t>Database Contents for Polygon Files</a:t>
            </a:r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x="885825" y="1205600"/>
            <a:ext cx="7373999" cy="49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rgbClr val="0090A8"/>
                </a:solidFill>
                <a:latin typeface="Arial"/>
                <a:ea typeface="Arial"/>
                <a:cs typeface="Arial"/>
                <a:sym typeface="Arial"/>
              </a:rPr>
              <a:t>Basic sea ice parameters</a:t>
            </a:r>
          </a:p>
        </p:txBody>
      </p:sp>
      <p:sp>
        <p:nvSpPr>
          <p:cNvPr id="91" name="Shape 91"/>
          <p:cNvSpPr txBox="1"/>
          <p:nvPr>
            <p:ph type="title"/>
          </p:nvPr>
        </p:nvSpPr>
        <p:spPr>
          <a:xfrm>
            <a:off x="885825" y="520325"/>
            <a:ext cx="7288199" cy="10406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0A8"/>
              </a:buClr>
              <a:buSzPct val="25000"/>
              <a:buFont typeface="Arial Narrow"/>
              <a:buNone/>
            </a:pPr>
            <a:r>
              <a:rPr b="1" i="0" lang="en-US" sz="3600" u="none" cap="none" strike="noStrike">
                <a:solidFill>
                  <a:srgbClr val="0090A8"/>
                </a:solidFill>
                <a:latin typeface="Arial Narrow"/>
                <a:ea typeface="Arial Narrow"/>
                <a:cs typeface="Arial Narrow"/>
                <a:sym typeface="Arial Narrow"/>
              </a:rPr>
              <a:t>Polygon Attribute Coding Examples</a:t>
            </a:r>
          </a:p>
        </p:txBody>
      </p:sp>
      <p:graphicFrame>
        <p:nvGraphicFramePr>
          <p:cNvPr id="92" name="Shape 92"/>
          <p:cNvGraphicFramePr/>
          <p:nvPr/>
        </p:nvGraphicFramePr>
        <p:xfrm>
          <a:off x="952500" y="1790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{F61C1DC2-BFBA-4999-BFAF-9A8E468D9115}</a:tableStyleId>
              </a:tblPr>
              <a:tblGrid>
                <a:gridCol w="874525"/>
                <a:gridCol w="2359675"/>
                <a:gridCol w="1154050"/>
                <a:gridCol w="752275"/>
                <a:gridCol w="1258900"/>
                <a:gridCol w="839575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i="1"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SIGRID-3 Field Name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i="1"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SIGRID-3 Field Definition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i="1"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SIGRID-3 Coding Example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i="1"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IOC Field Name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i="1"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IOC Field Definition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i="1"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IOC Coding Example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CT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Total concentration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“92” = 10/10th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ICEACT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Total concentration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“92”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CA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Partial concentration of thickest ice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“20” = 2/10th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ICEAPC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Partial concentrations of up to 3 types of ice (Ca,Cb,Cc)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 rowSpan="3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“205030”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CB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Partial concentration of 2nd thickest ice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“50” = 5/10th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 vMerge="1"/>
                <a:tc vMerge="1"/>
                <a:tc vMerge="1"/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CC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Partial concentration of 3rd thickest ice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“30” = 3/10th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 vMerge="1"/>
                <a:tc vMerge="1"/>
                <a:tc vMerge="1"/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CN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Stage of development of ice thicker than SA but with concentration less than 1/10 (corresponds to So)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“  ” [2 spaces] = Not present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 rowSpan="5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ICESOD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 rowSpan="5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Stage of development of up to 5 types of ice (So,Sa,Sb,Sc,Sd)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 rowSpan="5"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“  97918279”</a:t>
                      </a: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SA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Stage of development of thickest ice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“97” = Multi-year ice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 vMerge="1"/>
                <a:tc vMerge="1"/>
                <a:tc vMerge="1"/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SB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Stage of development of 2nd thickest ice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“91” = Medium first year ice (70-120 cm)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 vMerge="1"/>
                <a:tc vMerge="1"/>
                <a:tc vMerge="1"/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SC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Stage of development of 3rd thickest ice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“82” = Nilas, ice rind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 vMerge="1"/>
                <a:tc vMerge="1"/>
                <a:tc vMerge="1"/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CD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solidFill>
                            <a:schemeClr val="dk1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Stage of development of any remaining class of ice (corresponds to Sd)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 Narrow"/>
                        <a:buNone/>
                      </a:pPr>
                      <a:r>
                        <a:rPr lang="en-US" sz="1000" u="none" cap="none" strike="noStrike"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“79” = Brash ice</a:t>
                      </a:r>
                    </a:p>
                  </a:txBody>
                  <a:tcPr marT="91425" marB="91425" marR="91425" marL="91425">
                    <a:solidFill>
                      <a:srgbClr val="D9D9D9"/>
                    </a:solidFill>
                  </a:tcPr>
                </a:tc>
                <a:tc vMerge="1"/>
                <a:tc vMerge="1"/>
                <a:tc vMerge="1"/>
              </a:tr>
            </a:tbl>
          </a:graphicData>
        </a:graphic>
      </p:graphicFrame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nu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nu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nu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