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1926A4E-9B8F-46FA-86C2-D3032E19C8DF}">
  <a:tblStyle styleId="{31926A4E-9B8F-46FA-86C2-D3032E19C8DF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2.jpg"/><Relationship Id="rId10" Type="http://schemas.openxmlformats.org/officeDocument/2006/relationships/image" Target="../media/image01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04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3.jpg"/><Relationship Id="rId9" Type="http://schemas.openxmlformats.org/officeDocument/2006/relationships/image" Target="../media/image01.png"/><Relationship Id="rId5" Type="http://schemas.openxmlformats.org/officeDocument/2006/relationships/image" Target="../media/image19.png"/><Relationship Id="rId6" Type="http://schemas.openxmlformats.org/officeDocument/2006/relationships/image" Target="../media/image05.jpg"/><Relationship Id="rId7" Type="http://schemas.openxmlformats.org/officeDocument/2006/relationships/image" Target="../media/image06.jpg"/><Relationship Id="rId8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SATELLITE IMAGE PROCESSING AND ANALYSIS SYSTEM (SIPAS)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416066" y="32556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Behind the curtain with George Wachira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385750" y="236375"/>
            <a:ext cx="6707100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Milestones</a:t>
            </a:r>
          </a:p>
        </p:txBody>
      </p:sp>
      <p:graphicFrame>
        <p:nvGraphicFramePr>
          <p:cNvPr id="163" name="Shape 163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{31926A4E-9B8F-46FA-86C2-D3032E19C8DF}</a:tableStyleId>
              </a:tblPr>
              <a:tblGrid>
                <a:gridCol w="710225"/>
                <a:gridCol w="710225"/>
                <a:gridCol w="710225"/>
                <a:gridCol w="382850"/>
                <a:gridCol w="103760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1996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2002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64" name="Shape 164"/>
          <p:cNvCxnSpPr/>
          <p:nvPr/>
        </p:nvCxnSpPr>
        <p:spPr>
          <a:xfrm rot="10800000">
            <a:off x="569975" y="1439375"/>
            <a:ext cx="0" cy="954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165" name="Shape 165"/>
          <p:cNvSpPr txBox="1"/>
          <p:nvPr>
            <p:ph type="title"/>
          </p:nvPr>
        </p:nvSpPr>
        <p:spPr>
          <a:xfrm>
            <a:off x="646175" y="1235062"/>
            <a:ext cx="23156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1997</a:t>
            </a:r>
          </a:p>
        </p:txBody>
      </p:sp>
      <p:sp>
        <p:nvSpPr>
          <p:cNvPr id="166" name="Shape 166"/>
          <p:cNvSpPr txBox="1"/>
          <p:nvPr>
            <p:ph idx="4294967295" type="body"/>
          </p:nvPr>
        </p:nvSpPr>
        <p:spPr>
          <a:xfrm>
            <a:off x="646175" y="1560475"/>
            <a:ext cx="23156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/>
              <a:t>Transition from manual production (GRASS)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3251009" y="3668336"/>
            <a:ext cx="23156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1999(est)</a:t>
            </a:r>
          </a:p>
        </p:txBody>
      </p:sp>
      <p:sp>
        <p:nvSpPr>
          <p:cNvPr id="168" name="Shape 168"/>
          <p:cNvSpPr txBox="1"/>
          <p:nvPr>
            <p:ph idx="4294967295" type="body"/>
          </p:nvPr>
        </p:nvSpPr>
        <p:spPr>
          <a:xfrm>
            <a:off x="3251009" y="3993750"/>
            <a:ext cx="23156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Moved to CARTERRA Analysis System </a:t>
            </a:r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5091057" y="1235062"/>
            <a:ext cx="23531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2002</a:t>
            </a:r>
          </a:p>
        </p:txBody>
      </p:sp>
      <p:sp>
        <p:nvSpPr>
          <p:cNvPr id="170" name="Shape 170"/>
          <p:cNvSpPr txBox="1"/>
          <p:nvPr>
            <p:ph idx="4294967295" type="body"/>
          </p:nvPr>
        </p:nvSpPr>
        <p:spPr>
          <a:xfrm>
            <a:off x="5091049" y="1560475"/>
            <a:ext cx="23531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SIPAS Analysis System on ArcGIS 8.x - 9.x</a:t>
            </a: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6245121" y="3668336"/>
            <a:ext cx="2353199" cy="39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2013</a:t>
            </a:r>
          </a:p>
        </p:txBody>
      </p:sp>
      <p:sp>
        <p:nvSpPr>
          <p:cNvPr id="172" name="Shape 172"/>
          <p:cNvSpPr txBox="1"/>
          <p:nvPr>
            <p:ph idx="4294967295" type="body"/>
          </p:nvPr>
        </p:nvSpPr>
        <p:spPr>
          <a:xfrm>
            <a:off x="6245125" y="3993750"/>
            <a:ext cx="2353199" cy="5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/>
              <a:t>SIPAS Analysis System on ArcGIS 10.1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3174800" y="3113100"/>
            <a:ext cx="0" cy="827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74" name="Shape 174"/>
          <p:cNvCxnSpPr/>
          <p:nvPr/>
        </p:nvCxnSpPr>
        <p:spPr>
          <a:xfrm rot="10800000">
            <a:off x="4997750" y="1439375"/>
            <a:ext cx="0" cy="954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175" name="Shape 175"/>
          <p:cNvCxnSpPr/>
          <p:nvPr/>
        </p:nvCxnSpPr>
        <p:spPr>
          <a:xfrm>
            <a:off x="6168925" y="3113100"/>
            <a:ext cx="0" cy="8279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oval"/>
          </a:ln>
        </p:spPr>
      </p:cxn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2717950" y="2304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Questions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4294967295" type="title"/>
          </p:nvPr>
        </p:nvSpPr>
        <p:spPr>
          <a:xfrm>
            <a:off x="1471350" y="84075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SIPAS the History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550" y="1001186"/>
            <a:ext cx="1139475" cy="137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824" y="2380850"/>
            <a:ext cx="2916250" cy="174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266" y="1178050"/>
            <a:ext cx="3733808" cy="9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7000" y="4120875"/>
            <a:ext cx="2276625" cy="6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6150" y="4647250"/>
            <a:ext cx="2749874" cy="4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4200" y="1676350"/>
            <a:ext cx="1329425" cy="13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8112" y="2826910"/>
            <a:ext cx="1500899" cy="11242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7"/>
          <p:cNvCxnSpPr>
            <a:stCxn id="81" idx="3"/>
          </p:cNvCxnSpPr>
          <p:nvPr/>
        </p:nvCxnSpPr>
        <p:spPr>
          <a:xfrm flipH="1" rot="10800000">
            <a:off x="5528075" y="2380862"/>
            <a:ext cx="628800" cy="870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" name="Shape 88"/>
          <p:cNvCxnSpPr>
            <a:stCxn id="81" idx="3"/>
          </p:cNvCxnSpPr>
          <p:nvPr/>
        </p:nvCxnSpPr>
        <p:spPr>
          <a:xfrm flipH="1" rot="10800000">
            <a:off x="5528075" y="2772062"/>
            <a:ext cx="1618200" cy="47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" name="Shape 89"/>
          <p:cNvCxnSpPr>
            <a:stCxn id="81" idx="3"/>
          </p:cNvCxnSpPr>
          <p:nvPr/>
        </p:nvCxnSpPr>
        <p:spPr>
          <a:xfrm>
            <a:off x="5528075" y="3250862"/>
            <a:ext cx="1618200" cy="22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" name="Shape 90"/>
          <p:cNvCxnSpPr>
            <a:stCxn id="81" idx="3"/>
          </p:cNvCxnSpPr>
          <p:nvPr/>
        </p:nvCxnSpPr>
        <p:spPr>
          <a:xfrm>
            <a:off x="5528075" y="3250862"/>
            <a:ext cx="384600" cy="126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" name="Shape 91"/>
          <p:cNvCxnSpPr>
            <a:stCxn id="81" idx="3"/>
          </p:cNvCxnSpPr>
          <p:nvPr/>
        </p:nvCxnSpPr>
        <p:spPr>
          <a:xfrm>
            <a:off x="5528075" y="3250862"/>
            <a:ext cx="913200" cy="65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" name="Shape 92"/>
          <p:cNvCxnSpPr/>
          <p:nvPr/>
        </p:nvCxnSpPr>
        <p:spPr>
          <a:xfrm>
            <a:off x="8348175" y="1794625"/>
            <a:ext cx="1538100" cy="15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93" name="Shape 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4294967295" type="title"/>
          </p:nvPr>
        </p:nvSpPr>
        <p:spPr>
          <a:xfrm>
            <a:off x="1696950" y="148850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So what is SIPAS?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224" y="4012449"/>
            <a:ext cx="768000" cy="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737" y="2540350"/>
            <a:ext cx="25050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647" y="2018647"/>
            <a:ext cx="2077828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6825" y="153587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2375" y="1317400"/>
            <a:ext cx="35433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3212" y="2789712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75" y="875975"/>
            <a:ext cx="7909452" cy="42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idx="4294967295" type="title"/>
          </p:nvPr>
        </p:nvSpPr>
        <p:spPr>
          <a:xfrm>
            <a:off x="1696950" y="148850"/>
            <a:ext cx="5197200" cy="7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SIPAS Modules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675" y="972925"/>
            <a:ext cx="5610425" cy="39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idx="4294967295" type="subTitle"/>
          </p:nvPr>
        </p:nvSpPr>
        <p:spPr>
          <a:xfrm>
            <a:off x="0" y="1307374"/>
            <a:ext cx="3348300" cy="35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Ingest System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Scheduled tasks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Python and Perl scripts</a:t>
            </a:r>
            <a:r>
              <a:rPr lang="en" sz="1800"/>
              <a:t>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Get data and models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Get images from vendors, move the images to ingesters (Linux and Windows)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Move processed images to datafarms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703425" y="107975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4294967295" type="subTitle"/>
          </p:nvPr>
        </p:nvSpPr>
        <p:spPr>
          <a:xfrm>
            <a:off x="142600" y="1028950"/>
            <a:ext cx="3472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Analysis System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Imagery browser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SIPAS Add In</a:t>
            </a:r>
            <a:r>
              <a:rPr lang="en" sz="1800"/>
              <a:t> Toolbar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Process automation Tools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424" y="943112"/>
            <a:ext cx="6004575" cy="36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30396" l="0" r="21832" t="0"/>
          <a:stretch/>
        </p:blipFill>
        <p:spPr>
          <a:xfrm>
            <a:off x="3614800" y="2795374"/>
            <a:ext cx="3197599" cy="234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b="0" l="0" r="29661" t="0"/>
          <a:stretch/>
        </p:blipFill>
        <p:spPr>
          <a:xfrm>
            <a:off x="6802075" y="2795374"/>
            <a:ext cx="2341925" cy="23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8324" y="1253724"/>
            <a:ext cx="3296250" cy="3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735850" y="60175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4294967295" type="subTitle"/>
          </p:nvPr>
        </p:nvSpPr>
        <p:spPr>
          <a:xfrm>
            <a:off x="125400" y="520775"/>
            <a:ext cx="3472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Database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Production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Archive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61993" l="7923" r="8049" t="0"/>
          <a:stretch/>
        </p:blipFill>
        <p:spPr>
          <a:xfrm>
            <a:off x="5328099" y="481850"/>
            <a:ext cx="3773250" cy="14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1449" y="875962"/>
            <a:ext cx="2447750" cy="15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 b="50305" l="0" r="0" t="-1653"/>
          <a:stretch/>
        </p:blipFill>
        <p:spPr>
          <a:xfrm>
            <a:off x="2883039" y="1752500"/>
            <a:ext cx="6303961" cy="18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6">
            <a:alphaModFix/>
          </a:blip>
          <a:srcRect b="57979" l="0" r="0" t="0"/>
          <a:stretch/>
        </p:blipFill>
        <p:spPr>
          <a:xfrm>
            <a:off x="2499050" y="3527633"/>
            <a:ext cx="6644950" cy="154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709925" y="130575"/>
            <a:ext cx="51972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4294967295" type="subTitle"/>
          </p:nvPr>
        </p:nvSpPr>
        <p:spPr>
          <a:xfrm>
            <a:off x="142600" y="1028950"/>
            <a:ext cx="3472200" cy="3836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Dissemination System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NIC Website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FTP Site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2190" t="0"/>
          <a:stretch/>
        </p:blipFill>
        <p:spPr>
          <a:xfrm>
            <a:off x="2086824" y="1819375"/>
            <a:ext cx="4970349" cy="32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200" y="1131525"/>
            <a:ext cx="3531550" cy="24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99" y="60174"/>
            <a:ext cx="1086875" cy="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696950" y="148850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SIPAS Modules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8750" y="128974"/>
            <a:ext cx="1086875" cy="8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