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5A05-B559-41EF-B12B-C370157AB6E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C789B-ED9D-4796-BB12-395A03D04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Antarctic Shelf Update Utility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Chris </a:t>
            </a:r>
            <a:r>
              <a:rPr lang="en-US" sz="2000" b="1" dirty="0" err="1" smtClean="0">
                <a:solidFill>
                  <a:schemeClr val="tx1"/>
                </a:solidFill>
              </a:rPr>
              <a:t>Readinger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Ice Analyst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National Ice Center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International Ice Analyst Workshop 5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5/17/2016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update the ice shelves?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Ice shelves make up large </a:t>
            </a:r>
            <a:r>
              <a:rPr lang="en-US" dirty="0" smtClean="0"/>
              <a:t>proportion of </a:t>
            </a:r>
            <a:r>
              <a:rPr lang="en-US" dirty="0" smtClean="0"/>
              <a:t>ocean interface with </a:t>
            </a:r>
            <a:r>
              <a:rPr lang="en-US" dirty="0" smtClean="0"/>
              <a:t>Antarctica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Ice </a:t>
            </a:r>
            <a:r>
              <a:rPr lang="en-US" dirty="0" smtClean="0"/>
              <a:t>shelves move </a:t>
            </a:r>
            <a:r>
              <a:rPr lang="en-US" dirty="0" smtClean="0"/>
              <a:t>continuously</a:t>
            </a:r>
            <a:endParaRPr lang="en-US" dirty="0" smtClean="0"/>
          </a:p>
          <a:p>
            <a:pPr lvl="1"/>
            <a:r>
              <a:rPr lang="en-US" dirty="0" smtClean="0"/>
              <a:t>Shelf pushes out slowly over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Icebergs </a:t>
            </a:r>
            <a:r>
              <a:rPr lang="en-US" dirty="0" smtClean="0"/>
              <a:t>calve; edge moves back in</a:t>
            </a:r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keep an accurate geographical representation of Antarctic sea ice, we must update the ice shelves </a:t>
            </a:r>
            <a:r>
              <a:rPr lang="en-US" dirty="0" smtClean="0"/>
              <a:t>periodically.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often should this be done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Can we push updates to SCAR?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442" y="5029200"/>
            <a:ext cx="228875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981200"/>
            <a:ext cx="1828800" cy="228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Antarctic Shelf Update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Antarctic Shelf Update Utility is an add-in to </a:t>
            </a:r>
            <a:r>
              <a:rPr lang="en-US" dirty="0" err="1" smtClean="0"/>
              <a:t>ArcMap</a:t>
            </a:r>
            <a:r>
              <a:rPr lang="en-US" dirty="0" smtClean="0"/>
              <a:t> 10.X.</a:t>
            </a:r>
            <a:endParaRPr lang="en-US" dirty="0"/>
          </a:p>
          <a:p>
            <a:r>
              <a:rPr lang="en-US" dirty="0" smtClean="0"/>
              <a:t>Simple to use tool bar with 3 buttons and 2 spaces for data </a:t>
            </a:r>
            <a:r>
              <a:rPr lang="en-US" dirty="0" smtClean="0"/>
              <a:t>entry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SetUp</a:t>
            </a:r>
            <a:r>
              <a:rPr lang="en-US" dirty="0" smtClean="0"/>
              <a:t> </a:t>
            </a:r>
            <a:r>
              <a:rPr lang="en-US" dirty="0" smtClean="0"/>
              <a:t>– Brings in 2 features </a:t>
            </a:r>
            <a:r>
              <a:rPr lang="en-US" dirty="0" smtClean="0"/>
              <a:t>layers</a:t>
            </a:r>
            <a:endParaRPr lang="en-US" dirty="0" smtClean="0"/>
          </a:p>
          <a:p>
            <a:pPr lvl="1"/>
            <a:r>
              <a:rPr lang="en-US" dirty="0" smtClean="0"/>
              <a:t>ANTARCTIC: Current land and ice shelves </a:t>
            </a:r>
          </a:p>
          <a:p>
            <a:pPr lvl="1"/>
            <a:r>
              <a:rPr lang="en-US" dirty="0" err="1" smtClean="0"/>
              <a:t>Shelf_Updates</a:t>
            </a:r>
            <a:r>
              <a:rPr lang="en-US" dirty="0" smtClean="0"/>
              <a:t>: For recording proposed new shelf </a:t>
            </a:r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Also helpful to have python window open</a:t>
            </a:r>
            <a:endParaRPr lang="en-US" dirty="0" smtClean="0"/>
          </a:p>
          <a:p>
            <a:r>
              <a:rPr lang="en-US" dirty="0" smtClean="0"/>
              <a:t>Get imagery</a:t>
            </a:r>
            <a:r>
              <a:rPr lang="en-US" dirty="0" smtClean="0"/>
              <a:t>, and </a:t>
            </a:r>
            <a:r>
              <a:rPr lang="en-US" dirty="0" smtClean="0"/>
              <a:t>draw updated shelf lines</a:t>
            </a:r>
            <a:endParaRPr lang="en-US" dirty="0" smtClean="0"/>
          </a:p>
          <a:p>
            <a:r>
              <a:rPr lang="en-US" dirty="0" smtClean="0"/>
              <a:t>Get Info – Once an update is complete this will populate the image dropdown to quickly capture the specific image </a:t>
            </a:r>
            <a:r>
              <a:rPr lang="en-US" dirty="0" smtClean="0"/>
              <a:t>used</a:t>
            </a:r>
          </a:p>
          <a:p>
            <a:r>
              <a:rPr lang="en-US" dirty="0" smtClean="0"/>
              <a:t>User Entered information</a:t>
            </a:r>
          </a:p>
          <a:p>
            <a:pPr lvl="1"/>
            <a:r>
              <a:rPr lang="en-US" dirty="0" smtClean="0"/>
              <a:t>Image: Filename of image used</a:t>
            </a:r>
          </a:p>
          <a:p>
            <a:pPr lvl="1"/>
            <a:r>
              <a:rPr lang="en-US" dirty="0" smtClean="0"/>
              <a:t>Sensor: The image type used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042" t="14000" r="32708" b="78000"/>
          <a:stretch>
            <a:fillRect/>
          </a:stretch>
        </p:blipFill>
        <p:spPr bwMode="auto">
          <a:xfrm>
            <a:off x="914400" y="2286000"/>
            <a:ext cx="5791200" cy="89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3124200" cy="130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50000" b="3672"/>
          <a:stretch>
            <a:fillRect/>
          </a:stretch>
        </p:blipFill>
        <p:spPr bwMode="auto">
          <a:xfrm>
            <a:off x="76200" y="57150"/>
            <a:ext cx="8991600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Workflow for shelf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Updates can be performed as </a:t>
            </a:r>
            <a:r>
              <a:rPr lang="en-US" dirty="0" smtClean="0"/>
              <a:t>needed</a:t>
            </a:r>
            <a:endParaRPr lang="en-US" dirty="0" smtClean="0"/>
          </a:p>
          <a:p>
            <a:pPr lvl="1"/>
            <a:r>
              <a:rPr lang="en-US" dirty="0" smtClean="0"/>
              <a:t>Continental scale </a:t>
            </a:r>
            <a:r>
              <a:rPr lang="en-US" dirty="0" smtClean="0"/>
              <a:t>for periodical updates and regular </a:t>
            </a:r>
            <a:r>
              <a:rPr lang="en-US" dirty="0" smtClean="0"/>
              <a:t>changes (i.e. annually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Small areas to account for </a:t>
            </a:r>
            <a:r>
              <a:rPr lang="en-US" dirty="0" smtClean="0"/>
              <a:t>iceberg calving </a:t>
            </a:r>
            <a:r>
              <a:rPr lang="en-US" dirty="0" smtClean="0"/>
              <a:t>events (i.e. </a:t>
            </a:r>
            <a:r>
              <a:rPr lang="en-US" dirty="0" err="1" smtClean="0"/>
              <a:t>Drygalski</a:t>
            </a:r>
            <a:r>
              <a:rPr lang="en-US" dirty="0" smtClean="0"/>
              <a:t> ice tongue breaks off)</a:t>
            </a:r>
          </a:p>
          <a:p>
            <a:pPr lvl="1"/>
            <a:r>
              <a:rPr lang="en-US" dirty="0" smtClean="0"/>
              <a:t>Regional changes, if resources or imagery to perform a continental update are not available but an update </a:t>
            </a:r>
            <a:r>
              <a:rPr lang="en-US" dirty="0" smtClean="0"/>
              <a:t>is overdue</a:t>
            </a:r>
            <a:endParaRPr lang="en-US" dirty="0" smtClean="0"/>
          </a:p>
          <a:p>
            <a:r>
              <a:rPr lang="en-US" dirty="0" smtClean="0"/>
              <a:t>Organizes projects </a:t>
            </a:r>
            <a:r>
              <a:rPr lang="en-US" dirty="0" smtClean="0"/>
              <a:t>so </a:t>
            </a:r>
            <a:r>
              <a:rPr lang="en-US" dirty="0" smtClean="0"/>
              <a:t>updates can </a:t>
            </a:r>
            <a:r>
              <a:rPr lang="en-US" dirty="0" smtClean="0"/>
              <a:t>be tracked, </a:t>
            </a:r>
            <a:r>
              <a:rPr lang="en-US" dirty="0" err="1" smtClean="0"/>
              <a:t>QC’d</a:t>
            </a:r>
            <a:r>
              <a:rPr lang="en-US" dirty="0" smtClean="0"/>
              <a:t> and </a:t>
            </a:r>
            <a:r>
              <a:rPr lang="en-US" dirty="0" smtClean="0"/>
              <a:t>approved</a:t>
            </a:r>
          </a:p>
          <a:p>
            <a:pPr lvl="1"/>
            <a:r>
              <a:rPr lang="en-US" dirty="0" smtClean="0"/>
              <a:t>Stored in a </a:t>
            </a:r>
            <a:r>
              <a:rPr lang="en-US" dirty="0" err="1" smtClean="0"/>
              <a:t>geodatabase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Imagery</a:t>
            </a:r>
          </a:p>
          <a:p>
            <a:pPr lvl="1"/>
            <a:r>
              <a:rPr lang="en-US" dirty="0" smtClean="0"/>
              <a:t>SAR </a:t>
            </a:r>
            <a:r>
              <a:rPr lang="en-US" dirty="0" smtClean="0"/>
              <a:t>(Radarsat-2, Sentinel) </a:t>
            </a:r>
            <a:endParaRPr lang="en-US" dirty="0" smtClean="0"/>
          </a:p>
          <a:p>
            <a:pPr lvl="1"/>
            <a:r>
              <a:rPr lang="en-US" dirty="0" smtClean="0"/>
              <a:t>cloudless </a:t>
            </a:r>
            <a:r>
              <a:rPr lang="en-US" dirty="0" smtClean="0"/>
              <a:t>visible imagery (VIIRS, MODIS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Information capture</a:t>
            </a:r>
          </a:p>
          <a:p>
            <a:pPr lvl="1"/>
            <a:r>
              <a:rPr lang="en-US" dirty="0" smtClean="0"/>
              <a:t>The tool automatically captures basic information during edit sessions.</a:t>
            </a:r>
          </a:p>
          <a:p>
            <a:pPr lvl="2"/>
            <a:r>
              <a:rPr lang="en-US" dirty="0" smtClean="0"/>
              <a:t>Analysts name</a:t>
            </a:r>
          </a:p>
          <a:p>
            <a:pPr lvl="2"/>
            <a:r>
              <a:rPr lang="en-US" dirty="0" smtClean="0"/>
              <a:t>Date of update</a:t>
            </a:r>
          </a:p>
          <a:p>
            <a:pPr lvl="1"/>
            <a:r>
              <a:rPr lang="en-US" dirty="0" smtClean="0"/>
              <a:t>Analysts add </a:t>
            </a:r>
          </a:p>
          <a:p>
            <a:pPr lvl="2"/>
            <a:r>
              <a:rPr lang="en-US" dirty="0" smtClean="0"/>
              <a:t>Image type</a:t>
            </a:r>
          </a:p>
          <a:p>
            <a:pPr lvl="2"/>
            <a:r>
              <a:rPr lang="en-US" dirty="0" smtClean="0"/>
              <a:t>Filename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715000"/>
            <a:ext cx="8201025" cy="7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Amery Ice Shelf (Amery Sea)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1"/>
            <a:ext cx="8915400" cy="548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Getz Ice Shelf (Amundsen Sea)</a:t>
            </a:r>
            <a:endParaRPr lang="en-US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50000" b="4225"/>
          <a:stretch>
            <a:fillRect/>
          </a:stretch>
        </p:blipFill>
        <p:spPr bwMode="auto">
          <a:xfrm>
            <a:off x="76200" y="1295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Pine Island Glacier (Amundsen Sea)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91600" cy="547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tool is a simple add-in </a:t>
            </a:r>
            <a:r>
              <a:rPr lang="en-US" dirty="0" smtClean="0"/>
              <a:t>toolbar for </a:t>
            </a:r>
            <a:r>
              <a:rPr lang="en-US" dirty="0" err="1" smtClean="0"/>
              <a:t>ArcGIS</a:t>
            </a:r>
            <a:r>
              <a:rPr lang="en-US" dirty="0" smtClean="0"/>
              <a:t> 10.X</a:t>
            </a:r>
            <a:endParaRPr lang="en-US" dirty="0" smtClean="0"/>
          </a:p>
          <a:p>
            <a:r>
              <a:rPr lang="en-US" dirty="0" smtClean="0"/>
              <a:t>Updates </a:t>
            </a:r>
            <a:r>
              <a:rPr lang="en-US" dirty="0" smtClean="0"/>
              <a:t>can be performed as needed, or </a:t>
            </a:r>
            <a:r>
              <a:rPr lang="en-US" dirty="0" smtClean="0"/>
              <a:t>scheduled</a:t>
            </a:r>
          </a:p>
          <a:p>
            <a:r>
              <a:rPr lang="en-US" dirty="0" smtClean="0"/>
              <a:t>Various image sources, but highest quality </a:t>
            </a:r>
            <a:r>
              <a:rPr lang="en-US" smtClean="0"/>
              <a:t>SAR recommended</a:t>
            </a:r>
            <a:endParaRPr lang="en-US" dirty="0" smtClean="0"/>
          </a:p>
          <a:p>
            <a:r>
              <a:rPr lang="en-US" dirty="0" smtClean="0"/>
              <a:t>Updates can be distributed to Antarctic partner organizations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359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Antarctic Shelf Update Utility</vt:lpstr>
      <vt:lpstr>Why update the ice shelves?</vt:lpstr>
      <vt:lpstr>The Antarctic Shelf Update Tool</vt:lpstr>
      <vt:lpstr>Slide 4</vt:lpstr>
      <vt:lpstr>Proposed Workflow for shelf updates</vt:lpstr>
      <vt:lpstr>Amery Ice Shelf (Amery Sea)</vt:lpstr>
      <vt:lpstr>Getz Ice Shelf (Amundsen Sea)</vt:lpstr>
      <vt:lpstr>Pine Island Glacier (Amundsen Sea)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Antarctic Shelf Update Utility</dc:title>
  <dc:creator>creadin</dc:creator>
  <cp:lastModifiedBy>creadin</cp:lastModifiedBy>
  <cp:revision>29</cp:revision>
  <dcterms:created xsi:type="dcterms:W3CDTF">2016-05-03T19:23:24Z</dcterms:created>
  <dcterms:modified xsi:type="dcterms:W3CDTF">2016-05-13T18:28:05Z</dcterms:modified>
</cp:coreProperties>
</file>