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tile algn="tl" flip="none" tx="0" sx="100000" ty="0" sy="100000"/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7.png"/><Relationship Id="rId4" Type="http://schemas.openxmlformats.org/officeDocument/2006/relationships/image" Target="../media/image0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685800" y="16764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NIC Iceberg Database</a:t>
            </a:r>
          </a:p>
        </p:txBody>
      </p:sp>
      <p:sp>
        <p:nvSpPr>
          <p:cNvPr id="85" name="Shape 85"/>
          <p:cNvSpPr txBox="1"/>
          <p:nvPr>
            <p:ph idx="1" type="subTitle"/>
          </p:nvPr>
        </p:nvSpPr>
        <p:spPr>
          <a:xfrm>
            <a:off x="1447800" y="48006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MST1 Matt Tyson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Ice Analyst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Ice Center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 Ice Analyst Workshop 5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5/17/2016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Evolution of the Iceberg Database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228600" y="1447800"/>
            <a:ext cx="86868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NIC Began tracking icebergs in the Southern Hemisphere in 1978 with the tracking criteria being 10 NM or greater</a:t>
            </a:r>
          </a:p>
          <a:p>
            <a:pPr indent="-342900" lvl="0" marL="3429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naming convention is based off the quadrant of Antarctica the iceberg originates from</a:t>
            </a:r>
          </a:p>
          <a:p>
            <a:pPr indent="-342900" lvl="0" marL="3429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Calving of a named iceberg results in a letter being affixed to the end of the iceberg designation (ex: D-15 calves and becomes D-15A and D-15B)</a:t>
            </a:r>
          </a:p>
          <a:p>
            <a:pPr indent="-342900" lvl="0" marL="3429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Original database was updated weekly when imagery was available</a:t>
            </a:r>
          </a:p>
          <a:p>
            <a:pPr indent="-342900" lvl="0" marL="3429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10 years ago, a tool was made to produce a graphical product</a:t>
            </a:r>
          </a:p>
          <a:p>
            <a:pPr indent="-342900" lvl="0" marL="3429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years ago we switched from ArcGIS 9.3 to 10.1 and the tool no longer works. We now create a spreadsheet of iceberg locations each week in PDF and CSV format</a:t>
            </a:r>
          </a:p>
          <a:p>
            <a:pPr indent="-342900" lvl="0" marL="3429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January 2016, we changed out tracking criteria to include icebergs with an area over 20 square NM, adding 14 icebergs to the database</a:t>
            </a:r>
          </a:p>
          <a:p>
            <a:pPr indent="-342900" lvl="0" marL="3429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Press Release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b="1973" l="7069" r="6809" t="14125"/>
          <a:stretch/>
        </p:blipFill>
        <p:spPr>
          <a:xfrm>
            <a:off x="0" y="1475945"/>
            <a:ext cx="9144000" cy="5382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Updating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33499"/>
            <a:ext cx="9144000" cy="552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Updating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33500"/>
            <a:ext cx="9144000" cy="552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Icebergs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b="8000" l="10208" r="57708" t="11333"/>
          <a:stretch/>
        </p:blipFill>
        <p:spPr>
          <a:xfrm>
            <a:off x="755075" y="838200"/>
            <a:ext cx="7661564" cy="601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152400" y="304800"/>
            <a:ext cx="3886200" cy="243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Icebergs</a:t>
            </a: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 b="4288" l="12086" r="68287" t="9503"/>
          <a:stretch/>
        </p:blipFill>
        <p:spPr>
          <a:xfrm>
            <a:off x="4210050" y="104775"/>
            <a:ext cx="4330102" cy="594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4">
            <a:alphaModFix/>
          </a:blip>
          <a:srcRect b="78760" l="24204" r="36542" t="9782"/>
          <a:stretch/>
        </p:blipFill>
        <p:spPr>
          <a:xfrm>
            <a:off x="4210050" y="6025450"/>
            <a:ext cx="4343400" cy="7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457200" y="274637"/>
            <a:ext cx="8229600" cy="1173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Hazard Areas</a:t>
            </a:r>
            <a:b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C16 - 47°S 28°E</a:t>
            </a:r>
          </a:p>
        </p:txBody>
      </p:sp>
      <p:pic>
        <p:nvPicPr>
          <p:cNvPr descr="K:\icebergs\Iceberg Info\C16 breaking up\nasa-worldview-2014-06-03_c16.tif" id="131" name="Shape 131"/>
          <p:cNvPicPr preferRelativeResize="0"/>
          <p:nvPr/>
        </p:nvPicPr>
        <p:blipFill rotWithShape="1">
          <a:blip r:embed="rId3">
            <a:alphaModFix/>
          </a:blip>
          <a:srcRect b="0" l="0" r="0" t="11527"/>
          <a:stretch/>
        </p:blipFill>
        <p:spPr>
          <a:xfrm>
            <a:off x="914400" y="1447800"/>
            <a:ext cx="7400924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Future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a new tool to more efficiently track icebergs</a:t>
            </a:r>
          </a:p>
          <a:p>
            <a:pPr indent="-342900" lvl="0" marL="342900" marR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Placing our archive database on our website so others can use it</a:t>
            </a:r>
          </a:p>
          <a:p>
            <a:pPr indent="-342900" lvl="0" marL="342900" marR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 a weekly shape file of the iceberg database</a:t>
            </a:r>
          </a:p>
          <a:p>
            <a:pPr indent="-342900" lvl="0" marL="342900" marR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new graphical product so people can see the actual shape of each iceberg</a:t>
            </a:r>
          </a:p>
          <a:p>
            <a:pPr indent="-342900" lvl="0" marL="342900" marR="0" rtl="0" algn="l"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Possible areas of danger when icebergs do not meet our tracking requirement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