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6" r:id="rId4"/>
    <p:sldId id="258" r:id="rId5"/>
    <p:sldId id="277" r:id="rId6"/>
    <p:sldId id="259" r:id="rId7"/>
    <p:sldId id="261" r:id="rId8"/>
    <p:sldId id="260" r:id="rId9"/>
    <p:sldId id="262" r:id="rId10"/>
    <p:sldId id="279" r:id="rId11"/>
    <p:sldId id="280" r:id="rId12"/>
    <p:sldId id="281" r:id="rId13"/>
    <p:sldId id="282" r:id="rId14"/>
    <p:sldId id="283" r:id="rId15"/>
    <p:sldId id="284" r:id="rId16"/>
    <p:sldId id="285" r:id="rId17"/>
    <p:sldId id="267" r:id="rId18"/>
    <p:sldId id="268" r:id="rId19"/>
    <p:sldId id="269" r:id="rId20"/>
    <p:sldId id="271" r:id="rId21"/>
    <p:sldId id="278" r:id="rId22"/>
    <p:sldId id="28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A35002-96BE-4F38-8D64-039808C02CA2}" type="datetimeFigureOut">
              <a:rPr lang="ru-RU" smtClean="0"/>
              <a:t>18.05.2016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331064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A35002-96BE-4F38-8D64-039808C02CA2}" type="datetimeFigureOut">
              <a:rPr lang="ru-RU" smtClean="0"/>
              <a:t>18.05.2016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243282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A35002-96BE-4F38-8D64-039808C02CA2}" type="datetimeFigureOut">
              <a:rPr lang="ru-RU" smtClean="0"/>
              <a:t>18.05.2016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189474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A35002-96BE-4F38-8D64-039808C02CA2}" type="datetimeFigureOut">
              <a:rPr lang="ru-RU" smtClean="0"/>
              <a:t>18.05.2016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414126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A35002-96BE-4F38-8D64-039808C02CA2}" type="datetimeFigureOut">
              <a:rPr lang="ru-RU" smtClean="0"/>
              <a:t>18.05.2016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18531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9A35002-96BE-4F38-8D64-039808C02CA2}" type="datetimeFigureOut">
              <a:rPr lang="ru-RU" smtClean="0"/>
              <a:t>18.05.2016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105061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9A35002-96BE-4F38-8D64-039808C02CA2}" type="datetimeFigureOut">
              <a:rPr lang="ru-RU" smtClean="0"/>
              <a:t>18.05.2016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137102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9A35002-96BE-4F38-8D64-039808C02CA2}" type="datetimeFigureOut">
              <a:rPr lang="ru-RU" smtClean="0"/>
              <a:t>18.05.2016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97817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A35002-96BE-4F38-8D64-039808C02CA2}" type="datetimeFigureOut">
              <a:rPr lang="ru-RU" smtClean="0"/>
              <a:t>18.05.2016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201044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A35002-96BE-4F38-8D64-039808C02CA2}" type="datetimeFigureOut">
              <a:rPr lang="ru-RU" smtClean="0"/>
              <a:t>18.05.2016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30798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A35002-96BE-4F38-8D64-039808C02CA2}" type="datetimeFigureOut">
              <a:rPr lang="ru-RU" smtClean="0"/>
              <a:t>18.05.2016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298628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35002-96BE-4F38-8D64-039808C02CA2}" type="datetimeFigureOut">
              <a:rPr lang="ru-RU" smtClean="0"/>
              <a:t>18.05.2016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4C7C3-2968-4F53-9CA8-73C18E0AA147}" type="slidenum">
              <a:rPr lang="ru-RU" smtClean="0"/>
              <a:t>‹#›</a:t>
            </a:fld>
            <a:endParaRPr lang="ru-RU"/>
          </a:p>
        </p:txBody>
      </p:sp>
    </p:spTree>
    <p:extLst>
      <p:ext uri="{BB962C8B-B14F-4D97-AF65-F5344CB8AC3E}">
        <p14:creationId xmlns:p14="http://schemas.microsoft.com/office/powerpoint/2010/main" val="2313116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gmdss.aari.ru/" TargetMode="External"/><Relationship Id="rId2" Type="http://schemas.openxmlformats.org/officeDocument/2006/relationships/hyperlink" Target="http://weather.gmdss.org/" TargetMode="External"/><Relationship Id="rId1" Type="http://schemas.openxmlformats.org/officeDocument/2006/relationships/slideLayout" Target="../slideLayouts/slideLayout2.xml"/><Relationship Id="rId5" Type="http://schemas.openxmlformats.org/officeDocument/2006/relationships/hyperlink" Target="http://gcw.met.no/metamod/search" TargetMode="External"/><Relationship Id="rId4" Type="http://schemas.openxmlformats.org/officeDocument/2006/relationships/hyperlink" Target="http://wispi.meteo.fr/openwis-user-portal/srv/en/main.hom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eather.gmdss.org/XX.html" TargetMode="External"/><Relationship Id="rId3" Type="http://schemas.openxmlformats.org/officeDocument/2006/relationships/image" Target="../media/image9.png"/><Relationship Id="rId7" Type="http://schemas.openxmlformats.org/officeDocument/2006/relationships/hyperlink" Target="http://weather.gmdss.org/XIX.html"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eather.gmdss.org/XVIII.html" TargetMode="External"/><Relationship Id="rId11" Type="http://schemas.openxmlformats.org/officeDocument/2006/relationships/image" Target="../media/image12.png"/><Relationship Id="rId5" Type="http://schemas.openxmlformats.org/officeDocument/2006/relationships/hyperlink" Target="http://weather.gmdss.org/XVII.html" TargetMode="External"/><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weather.gmdss.org/XXI.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METARE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263" y="-279536"/>
            <a:ext cx="10076525" cy="7137536"/>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909991" y="1847882"/>
            <a:ext cx="7767265" cy="1944216"/>
          </a:xfrm>
          <a:solidFill>
            <a:schemeClr val="bg1">
              <a:alpha val="47000"/>
            </a:schemeClr>
          </a:solidFill>
        </p:spPr>
        <p:txBody>
          <a:bodyPr>
            <a:normAutofit/>
          </a:bodyPr>
          <a:lstStyle/>
          <a:p>
            <a:pPr algn="l"/>
            <a:r>
              <a:rPr lang="en-US" sz="3600" b="1" dirty="0">
                <a:solidFill>
                  <a:schemeClr val="tx1"/>
                </a:solidFill>
                <a:effectLst>
                  <a:outerShdw blurRad="38100" dist="38100" dir="2700000" algn="tl">
                    <a:srgbClr val="000000">
                      <a:alpha val="43137"/>
                    </a:srgbClr>
                  </a:outerShdw>
                </a:effectLst>
                <a:latin typeface="Arial Black" panose="020B0A04020102020204" pitchFamily="34" charset="0"/>
              </a:rPr>
              <a:t>Global Maritime Distress System – Applicability to Ice Services </a:t>
            </a:r>
            <a:endParaRPr lang="ru-RU" sz="3500" b="1"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 y="-6382"/>
            <a:ext cx="1872208" cy="1854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155575" y="-13652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5" name="AutoShape 7"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307975" y="1587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6" name="AutoShape 9"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460375" y="16827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7" name="AutoShape 11"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612775" y="32067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8" name="AutoShape 13"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765175" y="47307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9" name="AutoShape 15"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917575" y="62547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0" name="AutoShape 17"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1069975" y="77787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43" name="Picture 19" descr="http://www.gloss-sealevel.org/images/jcomm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947" y="0"/>
            <a:ext cx="3467100" cy="895351"/>
          </a:xfrm>
          <a:prstGeom prst="rect">
            <a:avLst/>
          </a:prstGeom>
          <a:noFill/>
          <a:extLst>
            <a:ext uri="{909E8E84-426E-40DD-AFC4-6F175D3DCCD1}">
              <a14:hiddenFill xmlns:a14="http://schemas.microsoft.com/office/drawing/2010/main">
                <a:solidFill>
                  <a:srgbClr val="FFFFFF"/>
                </a:solidFill>
              </a14:hiddenFill>
            </a:ext>
          </a:extLst>
        </p:spPr>
      </p:pic>
      <p:sp>
        <p:nvSpPr>
          <p:cNvPr id="14" name="Подзаголовок 2"/>
          <p:cNvSpPr txBox="1">
            <a:spLocks/>
          </p:cNvSpPr>
          <p:nvPr/>
        </p:nvSpPr>
        <p:spPr>
          <a:xfrm>
            <a:off x="1371600" y="4221088"/>
            <a:ext cx="6400800" cy="1752600"/>
          </a:xfrm>
          <a:prstGeom prst="rect">
            <a:avLst/>
          </a:prstGeom>
          <a:solidFill>
            <a:schemeClr val="bg1">
              <a:alpha val="51000"/>
            </a:schemeClr>
          </a:solidFill>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err="1" smtClean="0">
                <a:solidFill>
                  <a:schemeClr val="tx1"/>
                </a:solidFill>
                <a:effectLst>
                  <a:outerShdw blurRad="38100" dist="38100" dir="2700000" algn="tl">
                    <a:srgbClr val="000000">
                      <a:alpha val="43137"/>
                    </a:srgbClr>
                  </a:outerShdw>
                </a:effectLst>
              </a:rPr>
              <a:t>Vasily</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Smolyanitsky</a:t>
            </a:r>
            <a:r>
              <a:rPr lang="en-US" b="1" dirty="0" smtClean="0">
                <a:solidFill>
                  <a:schemeClr val="tx1"/>
                </a:solidFill>
                <a:effectLst>
                  <a:outerShdw blurRad="38100" dist="38100" dir="2700000" algn="tl">
                    <a:srgbClr val="000000">
                      <a:alpha val="43137"/>
                    </a:srgbClr>
                  </a:outerShdw>
                </a:effectLst>
              </a:rPr>
              <a:t>, ETSI chair / AARI / METAREA XX-XXI-XIII coordinator</a:t>
            </a:r>
          </a:p>
          <a:p>
            <a:endParaRPr lang="en-US" dirty="0" smtClean="0">
              <a:solidFill>
                <a:schemeClr val="tx1"/>
              </a:solidFill>
            </a:endParaRPr>
          </a:p>
          <a:p>
            <a:r>
              <a:rPr lang="en-US" dirty="0" smtClean="0">
                <a:solidFill>
                  <a:schemeClr val="tx1"/>
                </a:solidFill>
              </a:rPr>
              <a:t>IAW-5, USNIC, 16-20 May 2016</a:t>
            </a:r>
            <a:endParaRPr lang="en-US" dirty="0">
              <a:solidFill>
                <a:schemeClr val="tx1"/>
              </a:solidFill>
            </a:endParaRPr>
          </a:p>
        </p:txBody>
      </p:sp>
    </p:spTree>
    <p:extLst>
      <p:ext uri="{BB962C8B-B14F-4D97-AF65-F5344CB8AC3E}">
        <p14:creationId xmlns:p14="http://schemas.microsoft.com/office/powerpoint/2010/main" val="723766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490066"/>
          </a:xfrm>
        </p:spPr>
        <p:txBody>
          <a:bodyPr>
            <a:noAutofit/>
          </a:bodyPr>
          <a:lstStyle/>
          <a:p>
            <a:r>
              <a:rPr lang="en-GB" sz="2000" b="1" dirty="0" smtClean="0">
                <a:latin typeface="Arial Black" panose="020B0A04020102020204" pitchFamily="34" charset="0"/>
              </a:rPr>
              <a:t>3.1 Manual </a:t>
            </a:r>
            <a:r>
              <a:rPr lang="en-GB" sz="2000" b="1" dirty="0">
                <a:latin typeface="Arial Black" panose="020B0A04020102020204" pitchFamily="34" charset="0"/>
              </a:rPr>
              <a:t>on Marine Meteorological Services </a:t>
            </a:r>
            <a:r>
              <a:rPr lang="en-GB" sz="2000" b="1" dirty="0" smtClean="0">
                <a:latin typeface="Arial Black" panose="020B0A04020102020204" pitchFamily="34" charset="0"/>
              </a:rPr>
              <a:t/>
            </a:r>
            <a:br>
              <a:rPr lang="en-GB" sz="2000" b="1" dirty="0" smtClean="0">
                <a:latin typeface="Arial Black" panose="020B0A04020102020204" pitchFamily="34" charset="0"/>
              </a:rPr>
            </a:br>
            <a:r>
              <a:rPr lang="en-GB" sz="2000" b="1" dirty="0" smtClean="0">
                <a:latin typeface="Arial Black" panose="020B0A04020102020204" pitchFamily="34" charset="0"/>
              </a:rPr>
              <a:t>(</a:t>
            </a:r>
            <a:r>
              <a:rPr lang="en-GB" sz="2000" b="1" dirty="0">
                <a:latin typeface="Arial Black" panose="020B0A04020102020204" pitchFamily="34" charset="0"/>
              </a:rPr>
              <a:t>WMO- No. 558</a:t>
            </a:r>
            <a:r>
              <a:rPr lang="en-GB" sz="2000" b="1" dirty="0" smtClean="0">
                <a:latin typeface="Arial Black" panose="020B0A04020102020204" pitchFamily="34" charset="0"/>
              </a:rPr>
              <a:t>)</a:t>
            </a:r>
            <a:endParaRPr lang="ru-RU" sz="2000" dirty="0">
              <a:solidFill>
                <a:schemeClr val="tx2"/>
              </a:solidFill>
              <a:latin typeface="Arial Black" panose="020B0A04020102020204" pitchFamily="34" charset="0"/>
            </a:endParaRPr>
          </a:p>
        </p:txBody>
      </p:sp>
      <p:sp>
        <p:nvSpPr>
          <p:cNvPr id="3" name="Объект 2"/>
          <p:cNvSpPr>
            <a:spLocks noGrp="1"/>
          </p:cNvSpPr>
          <p:nvPr>
            <p:ph idx="1"/>
          </p:nvPr>
        </p:nvSpPr>
        <p:spPr>
          <a:xfrm>
            <a:off x="323528" y="836712"/>
            <a:ext cx="8640960" cy="5832648"/>
          </a:xfrm>
        </p:spPr>
        <p:txBody>
          <a:bodyPr>
            <a:noAutofit/>
          </a:bodyPr>
          <a:lstStyle/>
          <a:p>
            <a:pPr marL="0" indent="0">
              <a:buNone/>
            </a:pPr>
            <a:r>
              <a:rPr lang="en-GB" sz="2800" u="sng" dirty="0"/>
              <a:t>Part II: Synopses </a:t>
            </a:r>
            <a:endParaRPr lang="en-US" sz="2800" b="1" i="1" dirty="0"/>
          </a:p>
          <a:p>
            <a:pPr marL="0" indent="0">
              <a:buNone/>
            </a:pPr>
            <a:r>
              <a:rPr lang="en-US" sz="2800" b="1" dirty="0" smtClean="0"/>
              <a:t>….</a:t>
            </a:r>
          </a:p>
          <a:p>
            <a:pPr marL="0" indent="0">
              <a:buNone/>
            </a:pPr>
            <a:r>
              <a:rPr lang="en-US" sz="2800" b="1" dirty="0" smtClean="0"/>
              <a:t>3.22 </a:t>
            </a:r>
            <a:r>
              <a:rPr lang="en-GB" sz="2800" dirty="0" smtClean="0"/>
              <a:t>The </a:t>
            </a:r>
            <a:r>
              <a:rPr lang="en-GB" sz="2800" dirty="0"/>
              <a:t>synopses given in Part II of weather and sea bulletins shall have the following content and order of items: </a:t>
            </a:r>
            <a:endParaRPr lang="ru-RU" sz="2800" b="1" i="1" dirty="0"/>
          </a:p>
          <a:p>
            <a:pPr marL="400050" lvl="1" indent="0">
              <a:buNone/>
            </a:pPr>
            <a:r>
              <a:rPr lang="en-GB" sz="2400" dirty="0"/>
              <a:t>(a)  	Date and time of reference in UTC;  </a:t>
            </a:r>
            <a:endParaRPr lang="ru-RU" sz="2400" dirty="0"/>
          </a:p>
          <a:p>
            <a:pPr marL="400050" lvl="1" indent="0">
              <a:buNone/>
            </a:pPr>
            <a:r>
              <a:rPr lang="en-GB" sz="2400" dirty="0"/>
              <a:t>(b)  	Synopsis of major features of the surface weather chart; </a:t>
            </a:r>
            <a:endParaRPr lang="en-GB" sz="2400" dirty="0" smtClean="0"/>
          </a:p>
          <a:p>
            <a:pPr marL="400050" lvl="1" indent="0">
              <a:buNone/>
            </a:pPr>
            <a:r>
              <a:rPr lang="en-GB" sz="2400" dirty="0" smtClean="0"/>
              <a:t>(</a:t>
            </a:r>
            <a:r>
              <a:rPr lang="en-GB" sz="2400" dirty="0"/>
              <a:t>c)  	Direction and speed of movement of significant pressure systems and tropical disturbances;  </a:t>
            </a:r>
            <a:endParaRPr lang="ru-RU" sz="2400" dirty="0"/>
          </a:p>
          <a:p>
            <a:pPr marL="400050" lvl="1" indent="0">
              <a:buNone/>
            </a:pPr>
            <a:r>
              <a:rPr lang="en-GB" sz="2400" dirty="0">
                <a:solidFill>
                  <a:srgbClr val="FF0000"/>
                </a:solidFill>
              </a:rPr>
              <a:t>(d) 	Limit of all known ice or iceberg coordinates</a:t>
            </a:r>
            <a:r>
              <a:rPr lang="en-US" sz="2400" dirty="0">
                <a:solidFill>
                  <a:srgbClr val="FF0000"/>
                </a:solidFill>
              </a:rPr>
              <a:t> </a:t>
            </a:r>
            <a:r>
              <a:rPr lang="en-GB" sz="2400" dirty="0">
                <a:solidFill>
                  <a:srgbClr val="FF0000"/>
                </a:solidFill>
              </a:rPr>
              <a:t>, where applicable.  </a:t>
            </a:r>
            <a:endParaRPr lang="ru-RU" sz="2400" dirty="0">
              <a:solidFill>
                <a:srgbClr val="FF0000"/>
              </a:solidFill>
            </a:endParaRPr>
          </a:p>
          <a:p>
            <a:pPr marL="0" indent="0">
              <a:buNone/>
            </a:pPr>
            <a:endParaRPr lang="ru-RU" dirty="0"/>
          </a:p>
          <a:p>
            <a:pPr marL="0" indent="0">
              <a:buNone/>
            </a:pPr>
            <a:endParaRPr lang="ru-RU" dirty="0">
              <a:solidFill>
                <a:schemeClr val="tx2"/>
              </a:solidFill>
            </a:endParaRPr>
          </a:p>
          <a:p>
            <a:pPr>
              <a:buFont typeface="Wingdings" panose="05000000000000000000" pitchFamily="2" charset="2"/>
              <a:buChar char="ü"/>
            </a:pPr>
            <a:endParaRPr lang="en-US" sz="3800" dirty="0" smtClean="0">
              <a:solidFill>
                <a:schemeClr val="tx2"/>
              </a:solidFill>
              <a:cs typeface="Arial" panose="020B0604020202020204" pitchFamily="34" charset="0"/>
            </a:endParaRPr>
          </a:p>
          <a:p>
            <a:pPr marL="0" indent="0">
              <a:buNone/>
            </a:pPr>
            <a:endParaRPr lang="ru-RU" dirty="0"/>
          </a:p>
        </p:txBody>
      </p:sp>
    </p:spTree>
    <p:extLst>
      <p:ext uri="{BB962C8B-B14F-4D97-AF65-F5344CB8AC3E}">
        <p14:creationId xmlns:p14="http://schemas.microsoft.com/office/powerpoint/2010/main" val="1737842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490066"/>
          </a:xfrm>
        </p:spPr>
        <p:txBody>
          <a:bodyPr>
            <a:noAutofit/>
          </a:bodyPr>
          <a:lstStyle/>
          <a:p>
            <a:r>
              <a:rPr lang="en-GB" sz="2000" b="1" dirty="0" smtClean="0">
                <a:latin typeface="Arial Black" panose="020B0A04020102020204" pitchFamily="34" charset="0"/>
              </a:rPr>
              <a:t>3.1 Manual </a:t>
            </a:r>
            <a:r>
              <a:rPr lang="en-GB" sz="2000" b="1" dirty="0">
                <a:latin typeface="Arial Black" panose="020B0A04020102020204" pitchFamily="34" charset="0"/>
              </a:rPr>
              <a:t>on Marine Meteorological Services </a:t>
            </a:r>
            <a:r>
              <a:rPr lang="en-GB" sz="2000" b="1" dirty="0" smtClean="0">
                <a:latin typeface="Arial Black" panose="020B0A04020102020204" pitchFamily="34" charset="0"/>
              </a:rPr>
              <a:t/>
            </a:r>
            <a:br>
              <a:rPr lang="en-GB" sz="2000" b="1" dirty="0" smtClean="0">
                <a:latin typeface="Arial Black" panose="020B0A04020102020204" pitchFamily="34" charset="0"/>
              </a:rPr>
            </a:br>
            <a:r>
              <a:rPr lang="en-GB" sz="2000" b="1" dirty="0" smtClean="0">
                <a:latin typeface="Arial Black" panose="020B0A04020102020204" pitchFamily="34" charset="0"/>
              </a:rPr>
              <a:t>(</a:t>
            </a:r>
            <a:r>
              <a:rPr lang="en-GB" sz="2000" b="1" dirty="0">
                <a:latin typeface="Arial Black" panose="020B0A04020102020204" pitchFamily="34" charset="0"/>
              </a:rPr>
              <a:t>WMO- No. 558</a:t>
            </a:r>
            <a:r>
              <a:rPr lang="en-GB" sz="2000" b="1" dirty="0" smtClean="0">
                <a:latin typeface="Arial Black" panose="020B0A04020102020204" pitchFamily="34" charset="0"/>
              </a:rPr>
              <a:t>)</a:t>
            </a:r>
            <a:endParaRPr lang="ru-RU" sz="2000" dirty="0">
              <a:solidFill>
                <a:schemeClr val="tx2"/>
              </a:solidFill>
              <a:latin typeface="Arial Black" panose="020B0A04020102020204" pitchFamily="34" charset="0"/>
            </a:endParaRPr>
          </a:p>
        </p:txBody>
      </p:sp>
      <p:sp>
        <p:nvSpPr>
          <p:cNvPr id="3" name="Объект 2"/>
          <p:cNvSpPr>
            <a:spLocks noGrp="1"/>
          </p:cNvSpPr>
          <p:nvPr>
            <p:ph idx="1"/>
          </p:nvPr>
        </p:nvSpPr>
        <p:spPr>
          <a:xfrm>
            <a:off x="323528" y="836712"/>
            <a:ext cx="8640960" cy="5832648"/>
          </a:xfrm>
        </p:spPr>
        <p:txBody>
          <a:bodyPr>
            <a:noAutofit/>
          </a:bodyPr>
          <a:lstStyle/>
          <a:p>
            <a:pPr marL="0" indent="0">
              <a:buNone/>
            </a:pPr>
            <a:r>
              <a:rPr lang="en-GB" sz="2800" u="sng" dirty="0" smtClean="0"/>
              <a:t>Part </a:t>
            </a:r>
            <a:r>
              <a:rPr lang="en-GB" sz="2800" u="sng" dirty="0"/>
              <a:t>III: Forecasts </a:t>
            </a:r>
            <a:endParaRPr lang="en-US" sz="2800" b="1" i="1" dirty="0"/>
          </a:p>
          <a:p>
            <a:pPr marL="0" indent="0">
              <a:buNone/>
            </a:pPr>
            <a:r>
              <a:rPr lang="en-US" sz="2800" b="1" dirty="0" smtClean="0"/>
              <a:t>….</a:t>
            </a:r>
          </a:p>
          <a:p>
            <a:pPr marL="0" indent="0">
              <a:buNone/>
            </a:pPr>
            <a:r>
              <a:rPr lang="en-US" sz="2800" b="1" dirty="0" smtClean="0">
                <a:solidFill>
                  <a:srgbClr val="FF0000"/>
                </a:solidFill>
              </a:rPr>
              <a:t>3.28 </a:t>
            </a:r>
            <a:r>
              <a:rPr lang="en-GB" sz="2800" dirty="0" smtClean="0">
                <a:solidFill>
                  <a:srgbClr val="FF0000"/>
                </a:solidFill>
              </a:rPr>
              <a:t>For </a:t>
            </a:r>
            <a:r>
              <a:rPr lang="en-GB" sz="2800" dirty="0" err="1">
                <a:solidFill>
                  <a:srgbClr val="FF0000"/>
                </a:solidFill>
              </a:rPr>
              <a:t>MetAreas</a:t>
            </a:r>
            <a:r>
              <a:rPr lang="en-GB" sz="2800" dirty="0">
                <a:solidFill>
                  <a:srgbClr val="FF0000"/>
                </a:solidFill>
              </a:rPr>
              <a:t> where ice accretion and ice conditions pose a hazard to ship navigation, the forecast shall include information about:</a:t>
            </a:r>
            <a:endParaRPr lang="ru-RU" sz="2800" b="1" i="1" dirty="0">
              <a:solidFill>
                <a:srgbClr val="FF0000"/>
              </a:solidFill>
            </a:endParaRPr>
          </a:p>
          <a:p>
            <a:pPr lvl="0"/>
            <a:r>
              <a:rPr lang="en-GB" sz="2800" dirty="0">
                <a:solidFill>
                  <a:srgbClr val="FF0000"/>
                </a:solidFill>
              </a:rPr>
              <a:t>Ice accretion; </a:t>
            </a:r>
            <a:endParaRPr lang="ru-RU" sz="2800" dirty="0">
              <a:solidFill>
                <a:srgbClr val="FF0000"/>
              </a:solidFill>
            </a:endParaRPr>
          </a:p>
          <a:p>
            <a:r>
              <a:rPr lang="en-GB" sz="2800" dirty="0">
                <a:solidFill>
                  <a:srgbClr val="FF0000"/>
                </a:solidFill>
              </a:rPr>
              <a:t>Ice conditions (total concentration, stage of development, icebergs</a:t>
            </a:r>
            <a:r>
              <a:rPr lang="en-US" sz="2800" dirty="0">
                <a:solidFill>
                  <a:srgbClr val="FF0000"/>
                </a:solidFill>
              </a:rPr>
              <a:t> </a:t>
            </a:r>
            <a:r>
              <a:rPr lang="en-GB" sz="2800" dirty="0">
                <a:solidFill>
                  <a:srgbClr val="FF0000"/>
                </a:solidFill>
              </a:rPr>
              <a:t>, </a:t>
            </a:r>
            <a:r>
              <a:rPr lang="en-GB" sz="2800" dirty="0" err="1">
                <a:solidFill>
                  <a:srgbClr val="FF0000"/>
                </a:solidFill>
              </a:rPr>
              <a:t>etc</a:t>
            </a:r>
            <a:r>
              <a:rPr lang="en-GB" sz="2800" dirty="0">
                <a:solidFill>
                  <a:srgbClr val="FF0000"/>
                </a:solidFill>
              </a:rPr>
              <a:t>)</a:t>
            </a:r>
            <a:r>
              <a:rPr lang="ru-RU" sz="2800" dirty="0">
                <a:solidFill>
                  <a:srgbClr val="FF0000"/>
                </a:solidFill>
              </a:rPr>
              <a:t> </a:t>
            </a:r>
            <a:endParaRPr lang="ru-RU" dirty="0">
              <a:solidFill>
                <a:srgbClr val="FF0000"/>
              </a:solidFill>
            </a:endParaRPr>
          </a:p>
          <a:p>
            <a:pPr marL="0" indent="0">
              <a:buNone/>
            </a:pPr>
            <a:endParaRPr lang="ru-RU" dirty="0">
              <a:solidFill>
                <a:schemeClr val="tx2"/>
              </a:solidFill>
            </a:endParaRPr>
          </a:p>
          <a:p>
            <a:pPr>
              <a:buFont typeface="Wingdings" panose="05000000000000000000" pitchFamily="2" charset="2"/>
              <a:buChar char="ü"/>
            </a:pPr>
            <a:endParaRPr lang="en-US" sz="3800" dirty="0" smtClean="0">
              <a:solidFill>
                <a:schemeClr val="tx2"/>
              </a:solidFill>
              <a:cs typeface="Arial" panose="020B0604020202020204" pitchFamily="34" charset="0"/>
            </a:endParaRPr>
          </a:p>
          <a:p>
            <a:pPr marL="0" indent="0">
              <a:buNone/>
            </a:pPr>
            <a:endParaRPr lang="ru-RU" dirty="0"/>
          </a:p>
        </p:txBody>
      </p:sp>
    </p:spTree>
    <p:extLst>
      <p:ext uri="{BB962C8B-B14F-4D97-AF65-F5344CB8AC3E}">
        <p14:creationId xmlns:p14="http://schemas.microsoft.com/office/powerpoint/2010/main" val="778756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en-GB" sz="2800" b="1" u="sng" dirty="0">
                <a:solidFill>
                  <a:srgbClr val="FF0000"/>
                </a:solidFill>
              </a:rPr>
              <a:t>Issue of ice information </a:t>
            </a:r>
            <a:endParaRPr lang="ru-RU" sz="2800" b="1" dirty="0">
              <a:solidFill>
                <a:srgbClr val="FF0000"/>
              </a:solidFill>
            </a:endParaRPr>
          </a:p>
          <a:p>
            <a:pPr marL="457200" lvl="1" indent="0">
              <a:buNone/>
            </a:pPr>
            <a:r>
              <a:rPr lang="en-GB" dirty="0" smtClean="0">
                <a:solidFill>
                  <a:srgbClr val="FF0000"/>
                </a:solidFill>
              </a:rPr>
              <a:t>3.33 Information </a:t>
            </a:r>
            <a:r>
              <a:rPr lang="en-GB" dirty="0">
                <a:solidFill>
                  <a:srgbClr val="FF0000"/>
                </a:solidFill>
              </a:rPr>
              <a:t>on ice edge (where applicable) shall be provided in MSI prepared for the </a:t>
            </a:r>
            <a:r>
              <a:rPr lang="en-GB" dirty="0" smtClean="0">
                <a:solidFill>
                  <a:srgbClr val="FF0000"/>
                </a:solidFill>
              </a:rPr>
              <a:t>GMDSS.</a:t>
            </a:r>
            <a:endParaRPr lang="en-US" dirty="0">
              <a:solidFill>
                <a:srgbClr val="FF0000"/>
              </a:solidFill>
            </a:endParaRPr>
          </a:p>
          <a:p>
            <a:pPr marL="457200" lvl="1" indent="0">
              <a:buNone/>
            </a:pPr>
            <a:r>
              <a:rPr lang="en-US" dirty="0" smtClean="0">
                <a:solidFill>
                  <a:srgbClr val="FF0000"/>
                </a:solidFill>
              </a:rPr>
              <a:t>3.34 </a:t>
            </a:r>
            <a:r>
              <a:rPr lang="en-GB" dirty="0" smtClean="0">
                <a:solidFill>
                  <a:srgbClr val="FF0000"/>
                </a:solidFill>
              </a:rPr>
              <a:t>Note</a:t>
            </a:r>
            <a:r>
              <a:rPr lang="en-GB" dirty="0">
                <a:solidFill>
                  <a:srgbClr val="FF0000"/>
                </a:solidFill>
              </a:rPr>
              <a:t>: Sea-ice and iceberg terminology shall be in accordance with standards.</a:t>
            </a:r>
            <a:endParaRPr lang="ru-RU" dirty="0">
              <a:solidFill>
                <a:srgbClr val="FF0000"/>
              </a:solidFill>
            </a:endParaRPr>
          </a:p>
          <a:p>
            <a:pPr marL="0" indent="0">
              <a:buNone/>
            </a:pPr>
            <a:r>
              <a:rPr lang="en-GB" sz="2800" dirty="0" smtClean="0">
                <a:solidFill>
                  <a:srgbClr val="FF0000"/>
                </a:solidFill>
              </a:rPr>
              <a:t>Note</a:t>
            </a:r>
            <a:r>
              <a:rPr lang="en-GB" sz="2800" dirty="0">
                <a:solidFill>
                  <a:srgbClr val="FF0000"/>
                </a:solidFill>
              </a:rPr>
              <a:t>: The standards are specified in </a:t>
            </a:r>
            <a:r>
              <a:rPr lang="en-GB" sz="2800" b="1" dirty="0">
                <a:solidFill>
                  <a:srgbClr val="FF0000"/>
                </a:solidFill>
              </a:rPr>
              <a:t>WMO Sea-ice Nomenclature (WMO-No . 259</a:t>
            </a:r>
            <a:r>
              <a:rPr lang="en-GB" sz="2800" b="1" dirty="0" smtClean="0">
                <a:solidFill>
                  <a:srgbClr val="FF0000"/>
                </a:solidFill>
              </a:rPr>
              <a:t>) (link !). </a:t>
            </a:r>
            <a:endParaRPr lang="ru-RU" sz="2800" b="1" dirty="0">
              <a:solidFill>
                <a:srgbClr val="FF0000"/>
              </a:solidFill>
            </a:endParaRPr>
          </a:p>
          <a:p>
            <a:endParaRPr lang="en-US" dirty="0"/>
          </a:p>
        </p:txBody>
      </p:sp>
      <p:sp>
        <p:nvSpPr>
          <p:cNvPr id="4" name="Заголовок 1"/>
          <p:cNvSpPr txBox="1">
            <a:spLocks/>
          </p:cNvSpPr>
          <p:nvPr/>
        </p:nvSpPr>
        <p:spPr>
          <a:xfrm>
            <a:off x="196890" y="274638"/>
            <a:ext cx="8856984"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Arial Black" panose="020B0A04020102020204" pitchFamily="34" charset="0"/>
              </a:rPr>
              <a:t>3.1 Manual on Marine Meteorological Services </a:t>
            </a:r>
            <a:br>
              <a:rPr lang="en-GB" sz="2000" b="1" dirty="0" smtClean="0">
                <a:latin typeface="Arial Black" panose="020B0A04020102020204" pitchFamily="34" charset="0"/>
              </a:rPr>
            </a:br>
            <a:r>
              <a:rPr lang="en-GB" sz="2000" b="1" dirty="0" smtClean="0">
                <a:latin typeface="Arial Black" panose="020B0A04020102020204" pitchFamily="34" charset="0"/>
              </a:rPr>
              <a:t>(WMO- No. 558)</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10908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pPr marL="0" indent="0">
              <a:buNone/>
            </a:pPr>
            <a:r>
              <a:rPr lang="en-GB" sz="3300" b="1" u="sng" dirty="0"/>
              <a:t>Preparation and issue of </a:t>
            </a:r>
            <a:r>
              <a:rPr lang="en-GB" sz="3300" b="1" u="sng" dirty="0" smtClean="0"/>
              <a:t>warnings</a:t>
            </a:r>
          </a:p>
          <a:p>
            <a:pPr marL="0" indent="0">
              <a:buNone/>
            </a:pPr>
            <a:r>
              <a:rPr lang="en-GB" sz="3300" b="1" dirty="0" smtClean="0"/>
              <a:t>…. </a:t>
            </a:r>
            <a:endParaRPr lang="ru-RU" sz="3300" b="1" i="1" dirty="0"/>
          </a:p>
          <a:p>
            <a:pPr marL="0" indent="0">
              <a:buNone/>
            </a:pPr>
            <a:r>
              <a:rPr lang="en-GB" sz="3300" u="sng" dirty="0">
                <a:solidFill>
                  <a:srgbClr val="FF0000"/>
                </a:solidFill>
              </a:rPr>
              <a:t>Procedures for ice-related warnings</a:t>
            </a:r>
            <a:endParaRPr lang="ru-RU" sz="3300" i="1" u="sng" dirty="0">
              <a:solidFill>
                <a:srgbClr val="FF0000"/>
              </a:solidFill>
            </a:endParaRPr>
          </a:p>
          <a:p>
            <a:pPr marL="457200" lvl="1" indent="0">
              <a:buNone/>
            </a:pPr>
            <a:r>
              <a:rPr lang="en-GB" sz="3300" dirty="0" smtClean="0">
                <a:solidFill>
                  <a:srgbClr val="FF0000"/>
                </a:solidFill>
              </a:rPr>
              <a:t>3.46 Members </a:t>
            </a:r>
            <a:r>
              <a:rPr lang="en-GB" sz="3300" dirty="0">
                <a:solidFill>
                  <a:srgbClr val="FF0000"/>
                </a:solidFill>
              </a:rPr>
              <a:t>shall issue warnings for ice accretion. </a:t>
            </a:r>
            <a:endParaRPr lang="ru-RU" sz="3300" b="1" i="1" dirty="0">
              <a:solidFill>
                <a:srgbClr val="FF0000"/>
              </a:solidFill>
            </a:endParaRPr>
          </a:p>
          <a:p>
            <a:pPr marL="457200" lvl="1" indent="0">
              <a:buNone/>
            </a:pPr>
            <a:r>
              <a:rPr lang="en-GB" sz="3300" dirty="0" smtClean="0">
                <a:solidFill>
                  <a:srgbClr val="FF0000"/>
                </a:solidFill>
              </a:rPr>
              <a:t>3.47 Members </a:t>
            </a:r>
            <a:r>
              <a:rPr lang="en-GB" sz="3300" dirty="0">
                <a:solidFill>
                  <a:srgbClr val="FF0000"/>
                </a:solidFill>
              </a:rPr>
              <a:t>should include the rate of ice deposition on the superstructure of the vessel within warnings of ice accretion.</a:t>
            </a:r>
            <a:endParaRPr lang="ru-RU" sz="3300" b="1" i="1" dirty="0">
              <a:solidFill>
                <a:srgbClr val="FF0000"/>
              </a:solidFill>
            </a:endParaRPr>
          </a:p>
          <a:p>
            <a:pPr marL="457200" lvl="1" indent="0">
              <a:buNone/>
            </a:pPr>
            <a:r>
              <a:rPr lang="en-GB" sz="3300" dirty="0" smtClean="0">
                <a:solidFill>
                  <a:srgbClr val="FF0000"/>
                </a:solidFill>
              </a:rPr>
              <a:t>3.48 Members </a:t>
            </a:r>
            <a:r>
              <a:rPr lang="en-GB" sz="3300" dirty="0">
                <a:solidFill>
                  <a:srgbClr val="FF0000"/>
                </a:solidFill>
              </a:rPr>
              <a:t>should issue warnings for strong ice pressure, and hazardous sea-ice conditions, as capabilities are developed.</a:t>
            </a:r>
            <a:endParaRPr lang="ru-RU" sz="3300" b="1" i="1" dirty="0">
              <a:solidFill>
                <a:srgbClr val="FF0000"/>
              </a:solidFill>
            </a:endParaRPr>
          </a:p>
          <a:p>
            <a:pPr marL="0" indent="0">
              <a:buNone/>
            </a:pPr>
            <a:r>
              <a:rPr lang="en-GB" sz="3300" dirty="0">
                <a:solidFill>
                  <a:srgbClr val="FF0000"/>
                </a:solidFill>
              </a:rPr>
              <a:t>Note: Warnings for icebergs are issued through the </a:t>
            </a:r>
            <a:r>
              <a:rPr lang="en-GB" sz="3300" dirty="0" err="1">
                <a:solidFill>
                  <a:srgbClr val="FF0000"/>
                </a:solidFill>
              </a:rPr>
              <a:t>NavArea</a:t>
            </a:r>
            <a:r>
              <a:rPr lang="en-GB" sz="3300" dirty="0">
                <a:solidFill>
                  <a:srgbClr val="FF0000"/>
                </a:solidFill>
              </a:rPr>
              <a:t> Warning program</a:t>
            </a:r>
            <a:r>
              <a:rPr lang="en-GB" sz="3300" dirty="0"/>
              <a:t>.</a:t>
            </a:r>
            <a:endParaRPr lang="ru-RU" sz="3300" dirty="0"/>
          </a:p>
          <a:p>
            <a:pPr marL="0" indent="0">
              <a:buNone/>
            </a:pPr>
            <a:endParaRPr lang="en-US" dirty="0"/>
          </a:p>
        </p:txBody>
      </p:sp>
      <p:sp>
        <p:nvSpPr>
          <p:cNvPr id="4" name="Заголовок 1"/>
          <p:cNvSpPr txBox="1">
            <a:spLocks/>
          </p:cNvSpPr>
          <p:nvPr/>
        </p:nvSpPr>
        <p:spPr>
          <a:xfrm>
            <a:off x="179512" y="274638"/>
            <a:ext cx="8856984"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Arial Black" panose="020B0A04020102020204" pitchFamily="34" charset="0"/>
              </a:rPr>
              <a:t>3.1 Manual on Marine Meteorological Services </a:t>
            </a:r>
            <a:br>
              <a:rPr lang="en-GB" sz="2000" b="1" dirty="0" smtClean="0">
                <a:latin typeface="Arial Black" panose="020B0A04020102020204" pitchFamily="34" charset="0"/>
              </a:rPr>
            </a:br>
            <a:r>
              <a:rPr lang="en-GB" sz="2000" b="1" dirty="0" smtClean="0">
                <a:latin typeface="Arial Black" panose="020B0A04020102020204" pitchFamily="34" charset="0"/>
              </a:rPr>
              <a:t>(WMO- No. 558)</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562374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760640"/>
          </a:xfrm>
        </p:spPr>
        <p:txBody>
          <a:bodyPr>
            <a:noAutofit/>
          </a:bodyPr>
          <a:lstStyle/>
          <a:p>
            <a:pPr marL="0" lvl="0" indent="0">
              <a:spcBef>
                <a:spcPts val="0"/>
              </a:spcBef>
              <a:buNone/>
            </a:pPr>
            <a:r>
              <a:rPr lang="en-GB" sz="2400" b="1" dirty="0"/>
              <a:t>PROVISION OF GRAPHICAL FORECAST </a:t>
            </a:r>
            <a:r>
              <a:rPr lang="en-GB" sz="2400" b="1" dirty="0" smtClean="0"/>
              <a:t>INFORMATION</a:t>
            </a:r>
          </a:p>
          <a:p>
            <a:pPr marL="0" lvl="0" indent="0">
              <a:spcBef>
                <a:spcPts val="0"/>
              </a:spcBef>
              <a:buNone/>
            </a:pPr>
            <a:endParaRPr lang="en-GB" sz="1800" b="1" dirty="0"/>
          </a:p>
          <a:p>
            <a:pPr marL="0" lvl="0" indent="0">
              <a:spcBef>
                <a:spcPts val="0"/>
              </a:spcBef>
              <a:buNone/>
            </a:pPr>
            <a:r>
              <a:rPr lang="en-GB" sz="1800" b="1" dirty="0" smtClean="0"/>
              <a:t>4.1 </a:t>
            </a:r>
            <a:r>
              <a:rPr lang="en-GB" sz="1800" dirty="0" smtClean="0"/>
              <a:t>E-Navigation </a:t>
            </a:r>
            <a:r>
              <a:rPr lang="en-GB" sz="1800" dirty="0"/>
              <a:t>transmissions shall have the capability of providing marine users with comprehensive marine environmental information for display on ship navigation systems.  Additionally, mariners shall have the ability to overlay forecast and hazard data over charts, route plans, and other S-10x data sets in the ships Electronic Chart Display and Information Systems (ECDIS</a:t>
            </a:r>
            <a:r>
              <a:rPr lang="en-GB" sz="1800" dirty="0" smtClean="0"/>
              <a:t>).</a:t>
            </a:r>
            <a:endParaRPr lang="en-US" sz="1800" b="1" i="1" dirty="0"/>
          </a:p>
          <a:p>
            <a:pPr marL="0" lvl="0" indent="0">
              <a:spcBef>
                <a:spcPts val="0"/>
              </a:spcBef>
              <a:buNone/>
            </a:pPr>
            <a:r>
              <a:rPr lang="en-US" sz="1800" b="1" i="1" dirty="0" smtClean="0"/>
              <a:t>4.2 </a:t>
            </a:r>
            <a:r>
              <a:rPr lang="en-GB" sz="1800" dirty="0" smtClean="0"/>
              <a:t>Radio </a:t>
            </a:r>
            <a:r>
              <a:rPr lang="en-GB" sz="1800" dirty="0"/>
              <a:t>facsimile transmissions shall have the capability of providing marine users with comprehensive marine environmental information, both in pictorial form and in the form of texts. </a:t>
            </a:r>
            <a:endParaRPr lang="ru-RU" sz="1800" b="1" i="1" dirty="0"/>
          </a:p>
          <a:p>
            <a:pPr marL="0" indent="0">
              <a:spcBef>
                <a:spcPts val="0"/>
              </a:spcBef>
              <a:buNone/>
            </a:pPr>
            <a:r>
              <a:rPr lang="en-GB" sz="1800" b="1" dirty="0"/>
              <a:t>Note: Graphical charts likely to be of use to marine users are: </a:t>
            </a:r>
            <a:endParaRPr lang="ru-RU" sz="1800" b="1" dirty="0"/>
          </a:p>
          <a:p>
            <a:pPr marL="0" indent="0">
              <a:spcBef>
                <a:spcPts val="0"/>
              </a:spcBef>
              <a:buNone/>
            </a:pPr>
            <a:r>
              <a:rPr lang="en-GB" sz="1800" dirty="0"/>
              <a:t>(a)  </a:t>
            </a:r>
            <a:r>
              <a:rPr lang="en-GB" sz="1800" dirty="0" smtClean="0"/>
              <a:t>Surface-weather </a:t>
            </a:r>
            <a:r>
              <a:rPr lang="en-GB" sz="1800" dirty="0"/>
              <a:t>analyses;  </a:t>
            </a:r>
            <a:endParaRPr lang="ru-RU" sz="1800" dirty="0"/>
          </a:p>
          <a:p>
            <a:pPr marL="0" indent="0">
              <a:spcBef>
                <a:spcPts val="0"/>
              </a:spcBef>
              <a:buNone/>
            </a:pPr>
            <a:r>
              <a:rPr lang="en-GB" sz="1800" dirty="0"/>
              <a:t>(b)  </a:t>
            </a:r>
            <a:r>
              <a:rPr lang="en-GB" sz="1800" dirty="0" smtClean="0"/>
              <a:t>Surface-weather </a:t>
            </a:r>
            <a:r>
              <a:rPr lang="en-GB" sz="1800" dirty="0"/>
              <a:t>prognoses;  </a:t>
            </a:r>
            <a:endParaRPr lang="ru-RU" sz="1800" dirty="0"/>
          </a:p>
          <a:p>
            <a:pPr marL="0" indent="0">
              <a:spcBef>
                <a:spcPts val="0"/>
              </a:spcBef>
              <a:buNone/>
            </a:pPr>
            <a:r>
              <a:rPr lang="en-GB" sz="1800" dirty="0"/>
              <a:t>(c)  </a:t>
            </a:r>
            <a:r>
              <a:rPr lang="en-GB" sz="1800" dirty="0" smtClean="0"/>
              <a:t>Surface </a:t>
            </a:r>
            <a:r>
              <a:rPr lang="en-GB" sz="1800" dirty="0"/>
              <a:t>wind-field analyses;  </a:t>
            </a:r>
            <a:endParaRPr lang="ru-RU" sz="1800" dirty="0"/>
          </a:p>
          <a:p>
            <a:pPr marL="0" indent="0">
              <a:spcBef>
                <a:spcPts val="0"/>
              </a:spcBef>
              <a:buNone/>
            </a:pPr>
            <a:r>
              <a:rPr lang="en-GB" sz="1800" dirty="0"/>
              <a:t>(d) </a:t>
            </a:r>
            <a:r>
              <a:rPr lang="en-GB" sz="1800" dirty="0" smtClean="0"/>
              <a:t>Wave </a:t>
            </a:r>
            <a:r>
              <a:rPr lang="en-GB" sz="1800" dirty="0"/>
              <a:t>analyses;  </a:t>
            </a:r>
            <a:endParaRPr lang="ru-RU" sz="1800" dirty="0"/>
          </a:p>
          <a:p>
            <a:pPr marL="0" indent="0">
              <a:spcBef>
                <a:spcPts val="0"/>
              </a:spcBef>
              <a:buNone/>
            </a:pPr>
            <a:r>
              <a:rPr lang="en-GB" sz="1800" dirty="0"/>
              <a:t>(e) </a:t>
            </a:r>
            <a:r>
              <a:rPr lang="en-GB" sz="1800" dirty="0" smtClean="0"/>
              <a:t>Wave </a:t>
            </a:r>
            <a:r>
              <a:rPr lang="en-GB" sz="1800" dirty="0"/>
              <a:t>prognoses;  </a:t>
            </a:r>
            <a:endParaRPr lang="ru-RU" sz="1800" dirty="0"/>
          </a:p>
          <a:p>
            <a:pPr marL="0" indent="0">
              <a:spcBef>
                <a:spcPts val="0"/>
              </a:spcBef>
              <a:buNone/>
            </a:pPr>
            <a:r>
              <a:rPr lang="en-GB" sz="1800" dirty="0"/>
              <a:t>(f)  </a:t>
            </a:r>
            <a:r>
              <a:rPr lang="en-GB" sz="1800" dirty="0" smtClean="0"/>
              <a:t>Sea-surface </a:t>
            </a:r>
            <a:r>
              <a:rPr lang="en-GB" sz="1800" dirty="0"/>
              <a:t>temperature analyses;  </a:t>
            </a:r>
            <a:endParaRPr lang="ru-RU" sz="1800" dirty="0"/>
          </a:p>
          <a:p>
            <a:pPr marL="0" indent="0">
              <a:spcBef>
                <a:spcPts val="0"/>
              </a:spcBef>
              <a:buNone/>
            </a:pPr>
            <a:r>
              <a:rPr lang="en-GB" sz="1800" dirty="0"/>
              <a:t>(g) </a:t>
            </a:r>
            <a:r>
              <a:rPr lang="en-GB" sz="1800" dirty="0" smtClean="0"/>
              <a:t>Sea-surface </a:t>
            </a:r>
            <a:r>
              <a:rPr lang="en-GB" sz="1800" dirty="0"/>
              <a:t>temperature prognoses;  </a:t>
            </a:r>
            <a:endParaRPr lang="ru-RU" sz="1800" dirty="0"/>
          </a:p>
          <a:p>
            <a:pPr marL="0" indent="0">
              <a:spcBef>
                <a:spcPts val="0"/>
              </a:spcBef>
              <a:buNone/>
            </a:pPr>
            <a:r>
              <a:rPr lang="en-GB" sz="1800" dirty="0">
                <a:solidFill>
                  <a:srgbClr val="FF0000"/>
                </a:solidFill>
              </a:rPr>
              <a:t>(h) </a:t>
            </a:r>
            <a:r>
              <a:rPr lang="en-GB" sz="1800" b="1" dirty="0" smtClean="0">
                <a:solidFill>
                  <a:srgbClr val="FF0000"/>
                </a:solidFill>
              </a:rPr>
              <a:t>Sea-ice </a:t>
            </a:r>
            <a:r>
              <a:rPr lang="en-GB" sz="1800" b="1" dirty="0">
                <a:solidFill>
                  <a:srgbClr val="FF0000"/>
                </a:solidFill>
              </a:rPr>
              <a:t>information; </a:t>
            </a:r>
            <a:r>
              <a:rPr lang="en-GB" sz="1800" b="1" u="sng" dirty="0"/>
              <a:t> </a:t>
            </a:r>
            <a:endParaRPr lang="ru-RU" sz="1800" b="1" u="sng" dirty="0"/>
          </a:p>
          <a:p>
            <a:pPr marL="0" indent="0">
              <a:spcBef>
                <a:spcPts val="0"/>
              </a:spcBef>
              <a:buNone/>
            </a:pPr>
            <a:r>
              <a:rPr lang="en-GB" sz="1800" dirty="0"/>
              <a:t>(</a:t>
            </a:r>
            <a:r>
              <a:rPr lang="en-GB" sz="1800" dirty="0" err="1"/>
              <a:t>i</a:t>
            </a:r>
            <a:r>
              <a:rPr lang="en-GB" sz="1800" dirty="0"/>
              <a:t>)  </a:t>
            </a:r>
            <a:r>
              <a:rPr lang="en-GB" sz="1800" dirty="0" smtClean="0"/>
              <a:t>Significant </a:t>
            </a:r>
            <a:r>
              <a:rPr lang="en-GB" sz="1800" dirty="0"/>
              <a:t>weather depiction;  </a:t>
            </a:r>
            <a:endParaRPr lang="en-GB" sz="1800" dirty="0" smtClean="0"/>
          </a:p>
          <a:p>
            <a:pPr marL="0" indent="0">
              <a:spcBef>
                <a:spcPts val="0"/>
              </a:spcBef>
              <a:buNone/>
            </a:pPr>
            <a:r>
              <a:rPr lang="en-GB" sz="1800" dirty="0" smtClean="0"/>
              <a:t>(</a:t>
            </a:r>
            <a:r>
              <a:rPr lang="en-GB" sz="1800" dirty="0"/>
              <a:t>j)  </a:t>
            </a:r>
            <a:r>
              <a:rPr lang="en-GB" sz="1800" dirty="0" smtClean="0"/>
              <a:t>Ocean </a:t>
            </a:r>
            <a:r>
              <a:rPr lang="en-GB" sz="1800" dirty="0"/>
              <a:t>current information</a:t>
            </a:r>
            <a:r>
              <a:rPr lang="en-GB" sz="1800" dirty="0" smtClean="0"/>
              <a:t>.</a:t>
            </a:r>
            <a:endParaRPr lang="ru-RU" sz="1800" b="1" dirty="0"/>
          </a:p>
        </p:txBody>
      </p:sp>
      <p:sp>
        <p:nvSpPr>
          <p:cNvPr id="5" name="Заголовок 1"/>
          <p:cNvSpPr txBox="1">
            <a:spLocks/>
          </p:cNvSpPr>
          <p:nvPr/>
        </p:nvSpPr>
        <p:spPr>
          <a:xfrm>
            <a:off x="179512" y="274638"/>
            <a:ext cx="8856984"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Arial Black" panose="020B0A04020102020204" pitchFamily="34" charset="0"/>
              </a:rPr>
              <a:t>3.1 Manual on Marine Meteorological Services </a:t>
            </a:r>
            <a:br>
              <a:rPr lang="en-GB" sz="2000" b="1" dirty="0" smtClean="0">
                <a:latin typeface="Arial Black" panose="020B0A04020102020204" pitchFamily="34" charset="0"/>
              </a:rPr>
            </a:br>
            <a:r>
              <a:rPr lang="en-GB" sz="2000" b="1" dirty="0" smtClean="0">
                <a:latin typeface="Arial Black" panose="020B0A04020102020204" pitchFamily="34" charset="0"/>
              </a:rPr>
              <a:t>(WMO- No. 558)</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00877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760640"/>
          </a:xfrm>
        </p:spPr>
        <p:txBody>
          <a:bodyPr>
            <a:noAutofit/>
          </a:bodyPr>
          <a:lstStyle/>
          <a:p>
            <a:pPr marL="0" lvl="0" indent="0">
              <a:spcBef>
                <a:spcPts val="0"/>
              </a:spcBef>
              <a:buNone/>
            </a:pPr>
            <a:r>
              <a:rPr lang="en-GB" sz="2400" b="1" dirty="0"/>
              <a:t>PROVISION OF GRAPHICAL FORECAST </a:t>
            </a:r>
            <a:r>
              <a:rPr lang="en-GB" sz="2400" b="1" dirty="0" smtClean="0"/>
              <a:t>INFORMATION</a:t>
            </a:r>
          </a:p>
          <a:p>
            <a:pPr marL="0" lvl="0" indent="0">
              <a:spcBef>
                <a:spcPts val="0"/>
              </a:spcBef>
              <a:buNone/>
            </a:pPr>
            <a:r>
              <a:rPr lang="en-GB" sz="2000" dirty="0" smtClean="0"/>
              <a:t>….</a:t>
            </a:r>
          </a:p>
          <a:p>
            <a:pPr marL="0" lvl="0" indent="0">
              <a:spcBef>
                <a:spcPts val="0"/>
              </a:spcBef>
              <a:buNone/>
            </a:pPr>
            <a:r>
              <a:rPr lang="en-GB" sz="2000" dirty="0" smtClean="0">
                <a:solidFill>
                  <a:srgbClr val="FF0000"/>
                </a:solidFill>
              </a:rPr>
              <a:t>4.12 Members </a:t>
            </a:r>
            <a:r>
              <a:rPr lang="en-GB" sz="2000" dirty="0">
                <a:solidFill>
                  <a:srgbClr val="FF0000"/>
                </a:solidFill>
              </a:rPr>
              <a:t>should produce sea-ice information charts using symbols, or in vector or gridded format.</a:t>
            </a:r>
            <a:endParaRPr lang="ru-RU" sz="2000" i="1" dirty="0">
              <a:solidFill>
                <a:srgbClr val="FF0000"/>
              </a:solidFill>
            </a:endParaRPr>
          </a:p>
          <a:p>
            <a:pPr marL="0" indent="0">
              <a:buNone/>
            </a:pPr>
            <a:r>
              <a:rPr lang="en-GB" sz="2000" dirty="0">
                <a:solidFill>
                  <a:srgbClr val="FF0000"/>
                </a:solidFill>
              </a:rPr>
              <a:t>Note: Formats for sea-ice information are described in </a:t>
            </a:r>
            <a:r>
              <a:rPr lang="en-GB" sz="2000" b="1" dirty="0">
                <a:solidFill>
                  <a:srgbClr val="FF0000"/>
                </a:solidFill>
              </a:rPr>
              <a:t>WMO Sea-ice Nomenclature, Volume III – International System of Sea-ice Symbols (WMO-No. 259), and SIGRID-3: </a:t>
            </a:r>
            <a:r>
              <a:rPr lang="en-GB" sz="2000" b="1" dirty="0" smtClean="0">
                <a:solidFill>
                  <a:srgbClr val="FF0000"/>
                </a:solidFill>
              </a:rPr>
              <a:t>Sea Ice </a:t>
            </a:r>
            <a:r>
              <a:rPr lang="en-GB" sz="2000" b="1" dirty="0" err="1" smtClean="0">
                <a:solidFill>
                  <a:srgbClr val="FF0000"/>
                </a:solidFill>
              </a:rPr>
              <a:t>GeoReferenced</a:t>
            </a:r>
            <a:r>
              <a:rPr lang="en-GB" sz="2000" b="1" dirty="0" smtClean="0">
                <a:solidFill>
                  <a:srgbClr val="FF0000"/>
                </a:solidFill>
              </a:rPr>
              <a:t> Information and Data </a:t>
            </a:r>
            <a:r>
              <a:rPr lang="en-GB" sz="2000" b="1" dirty="0">
                <a:solidFill>
                  <a:srgbClr val="FF0000"/>
                </a:solidFill>
              </a:rPr>
              <a:t>(WMO/ TD-No. 1214), and SIGRID gridded and vector archive formats for sea-ice charts (WMO-No. 716, WMO-No. 792</a:t>
            </a:r>
            <a:r>
              <a:rPr lang="en-GB" sz="2000" b="1" dirty="0" smtClean="0">
                <a:solidFill>
                  <a:srgbClr val="FF0000"/>
                </a:solidFill>
              </a:rPr>
              <a:t>) (links !!!)</a:t>
            </a:r>
            <a:endParaRPr lang="ru-RU" sz="2000" b="1" dirty="0">
              <a:solidFill>
                <a:srgbClr val="FF0000"/>
              </a:solidFill>
            </a:endParaRPr>
          </a:p>
          <a:p>
            <a:pPr marL="0" indent="0">
              <a:buNone/>
            </a:pPr>
            <a:r>
              <a:rPr lang="en-GB" sz="2000" u="sng" dirty="0"/>
              <a:t>Procedures for E-Navigation </a:t>
            </a:r>
            <a:r>
              <a:rPr lang="en-GB" sz="2000" u="sng" dirty="0" smtClean="0"/>
              <a:t>displays</a:t>
            </a:r>
            <a:endParaRPr lang="en-US" sz="2000" i="1" u="sng" dirty="0"/>
          </a:p>
          <a:p>
            <a:pPr marL="0" indent="0">
              <a:buNone/>
            </a:pPr>
            <a:r>
              <a:rPr lang="en-GB" sz="2000" dirty="0" smtClean="0"/>
              <a:t>4.13 Information provided shall be in a compatible format. </a:t>
            </a:r>
            <a:endParaRPr lang="ru-RU" sz="2000" i="1" dirty="0" smtClean="0"/>
          </a:p>
          <a:p>
            <a:pPr marL="0" indent="0">
              <a:buNone/>
            </a:pPr>
            <a:endParaRPr lang="en-GB" sz="2000" dirty="0" smtClean="0"/>
          </a:p>
          <a:p>
            <a:pPr marL="0" indent="0">
              <a:buNone/>
            </a:pPr>
            <a:r>
              <a:rPr lang="en-GB" sz="2000" dirty="0" smtClean="0"/>
              <a:t>Note</a:t>
            </a:r>
            <a:r>
              <a:rPr lang="en-GB" sz="2000" dirty="0"/>
              <a:t>: Information must be compatible with the IHO S-10x format, as defined by the WMO Met-Ocean Feature Catalogue, or </a:t>
            </a:r>
            <a:r>
              <a:rPr lang="en-GB" sz="2000" b="1" dirty="0">
                <a:solidFill>
                  <a:srgbClr val="FF0000"/>
                </a:solidFill>
              </a:rPr>
              <a:t>WMO Sea-Ice Feature </a:t>
            </a:r>
            <a:r>
              <a:rPr lang="en-GB" sz="2000" b="1" dirty="0" smtClean="0">
                <a:solidFill>
                  <a:srgbClr val="FF0000"/>
                </a:solidFill>
              </a:rPr>
              <a:t>Catalogue (link !)</a:t>
            </a:r>
            <a:endParaRPr lang="ru-RU" sz="2000" b="1" i="1" dirty="0">
              <a:solidFill>
                <a:srgbClr val="FF0000"/>
              </a:solidFill>
            </a:endParaRPr>
          </a:p>
          <a:p>
            <a:pPr marL="0" lvl="0" indent="0">
              <a:spcBef>
                <a:spcPts val="0"/>
              </a:spcBef>
              <a:buNone/>
            </a:pPr>
            <a:endParaRPr lang="en-GB" sz="1800" b="1" dirty="0"/>
          </a:p>
        </p:txBody>
      </p:sp>
      <p:sp>
        <p:nvSpPr>
          <p:cNvPr id="5" name="Заголовок 1"/>
          <p:cNvSpPr txBox="1">
            <a:spLocks/>
          </p:cNvSpPr>
          <p:nvPr/>
        </p:nvSpPr>
        <p:spPr>
          <a:xfrm>
            <a:off x="179512" y="274638"/>
            <a:ext cx="8856984"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Arial Black" panose="020B0A04020102020204" pitchFamily="34" charset="0"/>
              </a:rPr>
              <a:t>3.1 Manual on Marine Meteorological Services </a:t>
            </a:r>
            <a:br>
              <a:rPr lang="en-GB" sz="2000" b="1" dirty="0" smtClean="0">
                <a:latin typeface="Arial Black" panose="020B0A04020102020204" pitchFamily="34" charset="0"/>
              </a:rPr>
            </a:br>
            <a:r>
              <a:rPr lang="en-GB" sz="2000" b="1" dirty="0" smtClean="0">
                <a:latin typeface="Arial Black" panose="020B0A04020102020204" pitchFamily="34" charset="0"/>
              </a:rPr>
              <a:t>(WMO- No. 558)</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60184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en-US" b="1" dirty="0" smtClean="0"/>
              <a:t>Rules for </a:t>
            </a:r>
            <a:r>
              <a:rPr lang="en-US" b="1" dirty="0" err="1" smtClean="0"/>
              <a:t>SafetyNET</a:t>
            </a:r>
            <a:r>
              <a:rPr lang="en-US" b="1" dirty="0" smtClean="0"/>
              <a:t> are now in WMO-No.471</a:t>
            </a:r>
          </a:p>
          <a:p>
            <a:pPr marL="0" indent="0">
              <a:buNone/>
            </a:pPr>
            <a:r>
              <a:rPr lang="en-US" b="1" dirty="0" smtClean="0"/>
              <a:t>Rules for NAVTEX are now in Appendix II.2, WMO-No.558</a:t>
            </a:r>
          </a:p>
          <a:p>
            <a:pPr marL="0" indent="0">
              <a:buNone/>
            </a:pPr>
            <a:r>
              <a:rPr lang="en-US" b="1" dirty="0" smtClean="0"/>
              <a:t>Example bulletins for </a:t>
            </a:r>
            <a:r>
              <a:rPr lang="en-US" b="1" dirty="0" err="1"/>
              <a:t>SafetyNET</a:t>
            </a:r>
            <a:r>
              <a:rPr lang="en-US" b="1" dirty="0"/>
              <a:t> </a:t>
            </a:r>
            <a:r>
              <a:rPr lang="en-US" b="1" dirty="0" smtClean="0"/>
              <a:t>and NAVTEX are </a:t>
            </a:r>
            <a:r>
              <a:rPr lang="en-US" b="1" dirty="0"/>
              <a:t>now in WMO-No.471</a:t>
            </a:r>
          </a:p>
          <a:p>
            <a:pPr marL="0" indent="0">
              <a:buNone/>
            </a:pPr>
            <a:endParaRPr lang="en-US" b="1" dirty="0"/>
          </a:p>
        </p:txBody>
      </p:sp>
    </p:spTree>
    <p:extLst>
      <p:ext uri="{BB962C8B-B14F-4D97-AF65-F5344CB8AC3E}">
        <p14:creationId xmlns:p14="http://schemas.microsoft.com/office/powerpoint/2010/main" val="43025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507288" cy="5760640"/>
          </a:xfrm>
        </p:spPr>
        <p:txBody>
          <a:bodyPr>
            <a:normAutofit fontScale="92500"/>
          </a:bodyPr>
          <a:lstStyle/>
          <a:p>
            <a:pPr marL="0" indent="0">
              <a:buNone/>
            </a:pPr>
            <a:r>
              <a:rPr lang="en-US" dirty="0" smtClean="0"/>
              <a:t>….</a:t>
            </a:r>
          </a:p>
          <a:p>
            <a:pPr marL="0" indent="0">
              <a:buNone/>
            </a:pPr>
            <a:r>
              <a:rPr lang="en-US" sz="2600" dirty="0" smtClean="0"/>
              <a:t>Information on ice edge (where applicable) shall be provided in MSI prepared for the GMDSS.</a:t>
            </a:r>
            <a:endParaRPr lang="ru-RU" sz="2600" dirty="0" smtClean="0"/>
          </a:p>
          <a:p>
            <a:pPr marL="0" indent="0">
              <a:buNone/>
            </a:pPr>
            <a:endParaRPr lang="en-US" dirty="0" smtClean="0">
              <a:effectLst>
                <a:outerShdw blurRad="38100" dist="38100" dir="2700000" algn="tl">
                  <a:srgbClr val="000000">
                    <a:alpha val="43137"/>
                  </a:srgbClr>
                </a:outerShdw>
              </a:effectLst>
            </a:endParaRPr>
          </a:p>
          <a:p>
            <a:pPr marL="0" indent="0">
              <a:buNone/>
            </a:pPr>
            <a:r>
              <a:rPr lang="en-US" sz="2200" b="1" dirty="0" smtClean="0"/>
              <a:t>Following </a:t>
            </a:r>
            <a:r>
              <a:rPr lang="en-US" sz="2200" b="1" dirty="0"/>
              <a:t>practices should be used for the ice edge information prepared for </a:t>
            </a:r>
            <a:r>
              <a:rPr lang="en-US" sz="2200" b="1" dirty="0" err="1"/>
              <a:t>SafetyNET</a:t>
            </a:r>
            <a:r>
              <a:rPr lang="en-US" sz="2200" b="1" dirty="0"/>
              <a:t> bulletins: </a:t>
            </a:r>
            <a:endParaRPr lang="ru-RU" sz="2200" b="1" dirty="0"/>
          </a:p>
          <a:p>
            <a:pPr lvl="0"/>
            <a:r>
              <a:rPr lang="en-US" sz="2200" b="1" dirty="0"/>
              <a:t>no more than 10 </a:t>
            </a:r>
            <a:r>
              <a:rPr lang="en-US" sz="2200" b="1" dirty="0" err="1"/>
              <a:t>lat</a:t>
            </a:r>
            <a:r>
              <a:rPr lang="en-US" sz="2200" b="1" dirty="0"/>
              <a:t>/long points for each Sub-Area;</a:t>
            </a:r>
            <a:endParaRPr lang="ru-RU" sz="2200" b="1" dirty="0"/>
          </a:p>
          <a:p>
            <a:pPr lvl="0"/>
            <a:r>
              <a:rPr lang="en-US" sz="2200" b="1" dirty="0"/>
              <a:t>latitude 4 digits; longitude 5 digits (add preceding 0 if needed);</a:t>
            </a:r>
            <a:endParaRPr lang="ru-RU" sz="2200" b="1" dirty="0"/>
          </a:p>
          <a:p>
            <a:pPr lvl="0"/>
            <a:r>
              <a:rPr lang="en-US" sz="2200" b="1" dirty="0"/>
              <a:t>N/W/E must be added for areas bordering the E/W divide;</a:t>
            </a:r>
            <a:endParaRPr lang="ru-RU" sz="2200" b="1" dirty="0"/>
          </a:p>
          <a:p>
            <a:pPr lvl="0"/>
            <a:r>
              <a:rPr lang="en-US" sz="2200" b="1" dirty="0" err="1"/>
              <a:t>lat</a:t>
            </a:r>
            <a:r>
              <a:rPr lang="en-US" sz="2200" b="1" dirty="0"/>
              <a:t>/long pairs separated by comma;</a:t>
            </a:r>
            <a:endParaRPr lang="ru-RU" sz="2200" b="1" dirty="0"/>
          </a:p>
          <a:p>
            <a:pPr lvl="0"/>
            <a:r>
              <a:rPr lang="en-US" sz="2200" b="1" dirty="0"/>
              <a:t>period at the end of the </a:t>
            </a:r>
            <a:r>
              <a:rPr lang="en-US" sz="2200" b="1" dirty="0" err="1"/>
              <a:t>lat</a:t>
            </a:r>
            <a:r>
              <a:rPr lang="en-US" sz="2200" b="1" dirty="0"/>
              <a:t>/long string to define end of information;</a:t>
            </a:r>
            <a:endParaRPr lang="ru-RU" sz="2200" b="1" dirty="0"/>
          </a:p>
          <a:p>
            <a:pPr lvl="0"/>
            <a:r>
              <a:rPr lang="en-US" sz="2200" b="1" dirty="0"/>
              <a:t>no local names used (exception – reference chart is to be prepared with acceptable well-known place names which are allowed in addition to Sub-Area names);</a:t>
            </a:r>
            <a:endParaRPr lang="ru-RU" sz="2200" b="1" dirty="0"/>
          </a:p>
          <a:p>
            <a:pPr lvl="0"/>
            <a:r>
              <a:rPr lang="en-US" sz="2200" b="1" dirty="0"/>
              <a:t>location of sea ice relative to ice edge must be given before </a:t>
            </a:r>
            <a:r>
              <a:rPr lang="en-US" sz="2200" b="1" dirty="0" err="1"/>
              <a:t>lat</a:t>
            </a:r>
            <a:r>
              <a:rPr lang="en-US" sz="2200" b="1" dirty="0"/>
              <a:t>/long string</a:t>
            </a:r>
            <a:r>
              <a:rPr lang="en-US" sz="2200" b="1" dirty="0" smtClean="0"/>
              <a:t>;</a:t>
            </a:r>
            <a:endParaRPr lang="ru-RU" sz="2200" b="1" dirty="0"/>
          </a:p>
        </p:txBody>
      </p:sp>
      <p:sp>
        <p:nvSpPr>
          <p:cNvPr id="4" name="Заголовок 1"/>
          <p:cNvSpPr txBox="1">
            <a:spLocks/>
          </p:cNvSpPr>
          <p:nvPr/>
        </p:nvSpPr>
        <p:spPr>
          <a:xfrm>
            <a:off x="107504" y="274638"/>
            <a:ext cx="8856984"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smtClean="0">
                <a:latin typeface="Arial Black" panose="020B0A04020102020204" pitchFamily="34" charset="0"/>
              </a:rPr>
              <a:t>3.2 Guide on Marine Meteorological Services (WMO- No. 471)</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511379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507288" cy="5760640"/>
          </a:xfrm>
        </p:spPr>
        <p:txBody>
          <a:bodyPr>
            <a:noAutofit/>
          </a:bodyPr>
          <a:lstStyle/>
          <a:p>
            <a:pPr marL="0" indent="0">
              <a:buNone/>
            </a:pPr>
            <a:r>
              <a:rPr lang="en-US" sz="2400" dirty="0"/>
              <a:t>c</a:t>
            </a:r>
            <a:r>
              <a:rPr lang="en-US" sz="2400" dirty="0" smtClean="0"/>
              <a:t>ontinued…</a:t>
            </a:r>
          </a:p>
          <a:p>
            <a:pPr lvl="0"/>
            <a:r>
              <a:rPr lang="en-US" sz="2000" b="1" dirty="0" smtClean="0"/>
              <a:t>additional </a:t>
            </a:r>
            <a:r>
              <a:rPr lang="en-US" sz="2000" b="1" dirty="0"/>
              <a:t>information on ice edge form state may be added – diffuse, compact, movement, growth;</a:t>
            </a:r>
            <a:endParaRPr lang="ru-RU" sz="2000" b="1" dirty="0"/>
          </a:p>
          <a:p>
            <a:pPr lvl="0"/>
            <a:r>
              <a:rPr lang="en-US" sz="2000" b="1" dirty="0"/>
              <a:t>can cut across small islands as if they weren’t there;</a:t>
            </a:r>
            <a:endParaRPr lang="ru-RU" sz="2000" b="1" dirty="0"/>
          </a:p>
          <a:p>
            <a:pPr lvl="0"/>
            <a:r>
              <a:rPr lang="en-US" sz="2000" b="1" dirty="0"/>
              <a:t>for bulletins prepared for </a:t>
            </a:r>
            <a:r>
              <a:rPr lang="en-US" sz="2000" b="1" dirty="0" err="1"/>
              <a:t>SafetyNET</a:t>
            </a:r>
            <a:r>
              <a:rPr lang="en-US" sz="2000" b="1" dirty="0"/>
              <a:t>, extend into </a:t>
            </a:r>
            <a:r>
              <a:rPr lang="en-US" sz="2000" b="1" dirty="0" err="1"/>
              <a:t>neighbouring</a:t>
            </a:r>
            <a:r>
              <a:rPr lang="en-US" sz="2000" b="1" dirty="0"/>
              <a:t> METAREA by 150 nm (use issuing office ice boundaries as reference recognizing that, with different issue times, the boundaries may have moved);</a:t>
            </a:r>
            <a:endParaRPr lang="ru-RU" sz="2000" b="1" dirty="0"/>
          </a:p>
          <a:p>
            <a:pPr lvl="0"/>
            <a:r>
              <a:rPr lang="en-US" sz="2000" b="1" dirty="0"/>
              <a:t>when describing </a:t>
            </a:r>
            <a:r>
              <a:rPr lang="en-US" sz="2000" b="1" dirty="0" err="1"/>
              <a:t>neighbouring</a:t>
            </a:r>
            <a:r>
              <a:rPr lang="en-US" sz="2000" b="1" dirty="0"/>
              <a:t> METAREA ice, use Sub-Area names from that METAREA;</a:t>
            </a:r>
            <a:endParaRPr lang="ru-RU" sz="2000" b="1" dirty="0"/>
          </a:p>
          <a:p>
            <a:pPr lvl="0"/>
            <a:r>
              <a:rPr lang="en-US" sz="2000" b="1" dirty="0"/>
              <a:t>cannot create ice free “holes” in the ice pack unless they are significant as noted below; ice-free “inlets” in the ice pack will be ignored if the entrance is less than 30 nm </a:t>
            </a:r>
            <a:r>
              <a:rPr lang="en-US" sz="2000" b="1" dirty="0" smtClean="0"/>
              <a:t>wide:</a:t>
            </a:r>
          </a:p>
          <a:p>
            <a:pPr lvl="1"/>
            <a:r>
              <a:rPr lang="en-US" sz="2000" b="1" dirty="0" smtClean="0"/>
              <a:t>Significant open water within the main ice edge may be described with an ice edge if shipping is active within that area (significant means that an entire marine sub-area is open water);</a:t>
            </a:r>
          </a:p>
        </p:txBody>
      </p:sp>
      <p:sp>
        <p:nvSpPr>
          <p:cNvPr id="5" name="Заголовок 1"/>
          <p:cNvSpPr txBox="1">
            <a:spLocks/>
          </p:cNvSpPr>
          <p:nvPr/>
        </p:nvSpPr>
        <p:spPr>
          <a:xfrm>
            <a:off x="179512" y="274638"/>
            <a:ext cx="8690197"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smtClean="0">
                <a:latin typeface="Arial Black" panose="020B0A04020102020204" pitchFamily="34" charset="0"/>
              </a:rPr>
              <a:t>3.2 Guide on Marine Meteorological Services (WMO- No. 471)</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3662398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507288" cy="5760640"/>
          </a:xfrm>
        </p:spPr>
        <p:txBody>
          <a:bodyPr>
            <a:noAutofit/>
          </a:bodyPr>
          <a:lstStyle/>
          <a:p>
            <a:pPr marL="0" indent="0">
              <a:buNone/>
            </a:pPr>
            <a:endParaRPr lang="en-US" sz="2400" dirty="0" smtClean="0"/>
          </a:p>
          <a:p>
            <a:pPr marL="0" indent="0">
              <a:buNone/>
            </a:pPr>
            <a:r>
              <a:rPr lang="en-US" sz="2400" dirty="0" smtClean="0"/>
              <a:t>continued....</a:t>
            </a:r>
          </a:p>
          <a:p>
            <a:pPr marL="0" indent="0">
              <a:buNone/>
            </a:pPr>
            <a:endParaRPr lang="en-US" sz="2400" dirty="0" smtClean="0"/>
          </a:p>
          <a:p>
            <a:pPr lvl="0"/>
            <a:r>
              <a:rPr lang="en-US" sz="2000" b="1" dirty="0" smtClean="0"/>
              <a:t>Include </a:t>
            </a:r>
            <a:r>
              <a:rPr lang="en-US" sz="2000" b="1" dirty="0"/>
              <a:t>all sea ice within the ice edge – fast ice, strips and patches; ice edge is boundary between any sea ice and sea ice free (icebergs may be outside of the ice edge provided there is no sea ice);</a:t>
            </a:r>
            <a:endParaRPr lang="ru-RU" sz="2000" b="1" dirty="0"/>
          </a:p>
          <a:p>
            <a:pPr lvl="0"/>
            <a:r>
              <a:rPr lang="en-US" sz="2000" b="1" dirty="0"/>
              <a:t>idea is to be conservative and not endanger shipping.</a:t>
            </a:r>
            <a:endParaRPr lang="ru-RU" sz="2000" b="1" dirty="0"/>
          </a:p>
          <a:p>
            <a:pPr lvl="0"/>
            <a:r>
              <a:rPr lang="en-US" sz="2000" b="1" dirty="0"/>
              <a:t>in winter, when ice edge is outside of Sub-Area due to complete ice cover, bulletin to say “Ice covered”;</a:t>
            </a:r>
            <a:endParaRPr lang="ru-RU" sz="2000" b="1" dirty="0"/>
          </a:p>
          <a:p>
            <a:pPr lvl="0"/>
            <a:r>
              <a:rPr lang="en-US" sz="2000" b="1" dirty="0"/>
              <a:t>in summer, when ice edge is outside of region due to lack of sea ice, bulletin to say “ice free” or “</a:t>
            </a:r>
            <a:r>
              <a:rPr lang="en-US" sz="2000" b="1" dirty="0" err="1"/>
              <a:t>bergy</a:t>
            </a:r>
            <a:r>
              <a:rPr lang="en-US" sz="2000" b="1" dirty="0"/>
              <a:t> water”.</a:t>
            </a:r>
            <a:endParaRPr lang="ru-RU" sz="2000" b="1" dirty="0"/>
          </a:p>
          <a:p>
            <a:pPr marL="0" indent="0">
              <a:buNone/>
            </a:pPr>
            <a:r>
              <a:rPr lang="en-US" sz="2000" b="1" dirty="0"/>
              <a:t>Sharing and operational exchange of information on ice edge position is essential to ensure its contiguity across the METAREA boundaries</a:t>
            </a:r>
            <a:r>
              <a:rPr lang="en-US" sz="2000" b="1" dirty="0" smtClean="0"/>
              <a:t>.”</a:t>
            </a:r>
            <a:endParaRPr lang="ru-RU" sz="2000" b="1" dirty="0"/>
          </a:p>
        </p:txBody>
      </p:sp>
      <p:sp>
        <p:nvSpPr>
          <p:cNvPr id="5" name="Заголовок 1"/>
          <p:cNvSpPr txBox="1">
            <a:spLocks/>
          </p:cNvSpPr>
          <p:nvPr/>
        </p:nvSpPr>
        <p:spPr>
          <a:xfrm>
            <a:off x="179512" y="274638"/>
            <a:ext cx="864096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smtClean="0">
                <a:latin typeface="Arial Black" panose="020B0A04020102020204" pitchFamily="34" charset="0"/>
              </a:rPr>
              <a:t>3.2 Guide on Marine Meteorological Services (WMO- No. 471)</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06336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sz="3600" dirty="0" smtClean="0">
                <a:solidFill>
                  <a:srgbClr val="FF0000"/>
                </a:solidFill>
                <a:latin typeface="Arial Black" panose="020B0A04020102020204" pitchFamily="34" charset="0"/>
              </a:rPr>
              <a:t>Themes for </a:t>
            </a:r>
            <a:r>
              <a:rPr lang="en-US" sz="3600" dirty="0" smtClean="0">
                <a:solidFill>
                  <a:srgbClr val="FF0000"/>
                </a:solidFill>
                <a:latin typeface="Arial Black" panose="020B0A04020102020204" pitchFamily="34" charset="0"/>
              </a:rPr>
              <a:t>considerations</a:t>
            </a:r>
            <a:endParaRPr lang="en-US" sz="3600" dirty="0">
              <a:solidFill>
                <a:srgbClr val="FF0000"/>
              </a:solidFill>
              <a:latin typeface="Arial Black" panose="020B0A04020102020204" pitchFamily="34" charset="0"/>
            </a:endParaRPr>
          </a:p>
        </p:txBody>
      </p:sp>
      <p:sp>
        <p:nvSpPr>
          <p:cNvPr id="4" name="Прямоугольник 3"/>
          <p:cNvSpPr/>
          <p:nvPr/>
        </p:nvSpPr>
        <p:spPr>
          <a:xfrm>
            <a:off x="827584" y="1196752"/>
            <a:ext cx="7632848" cy="2677656"/>
          </a:xfrm>
          <a:prstGeom prst="rect">
            <a:avLst/>
          </a:prstGeom>
        </p:spPr>
        <p:txBody>
          <a:bodyPr wrap="square">
            <a:spAutoFit/>
          </a:bodyPr>
          <a:lstStyle/>
          <a:p>
            <a:pPr marL="457200" indent="-457200">
              <a:buFont typeface="+mj-lt"/>
              <a:buAutoNum type="arabicPeriod"/>
            </a:pPr>
            <a:r>
              <a:rPr lang="en-US" sz="2400" i="1" dirty="0" smtClean="0"/>
              <a:t>Connection </a:t>
            </a:r>
            <a:r>
              <a:rPr lang="en-US" sz="2400" i="1" dirty="0"/>
              <a:t>between GMDSS, </a:t>
            </a:r>
            <a:r>
              <a:rPr lang="en-US" sz="2400" i="1" dirty="0" err="1"/>
              <a:t>SafetyNet</a:t>
            </a:r>
            <a:r>
              <a:rPr lang="en-US" sz="2400" i="1" dirty="0"/>
              <a:t>, MIS, NAVTEXT, METAREAS </a:t>
            </a:r>
            <a:endParaRPr lang="en-US" sz="2400" dirty="0"/>
          </a:p>
          <a:p>
            <a:pPr marL="457200" indent="-457200">
              <a:buFont typeface="+mj-lt"/>
              <a:buAutoNum type="arabicPeriod"/>
            </a:pPr>
            <a:r>
              <a:rPr lang="en-US" sz="2400" i="1" dirty="0" smtClean="0"/>
              <a:t>Responsibilities </a:t>
            </a:r>
            <a:r>
              <a:rPr lang="en-US" sz="2400" i="1" dirty="0"/>
              <a:t>of Countries ‘owning’ METAREAS </a:t>
            </a:r>
            <a:endParaRPr lang="en-US" sz="2400" dirty="0"/>
          </a:p>
          <a:p>
            <a:pPr marL="457200" indent="-457200">
              <a:buFont typeface="+mj-lt"/>
              <a:buAutoNum type="arabicPeriod"/>
            </a:pPr>
            <a:r>
              <a:rPr lang="en-US" sz="2400" i="1" dirty="0" smtClean="0"/>
              <a:t>Regulations </a:t>
            </a:r>
            <a:r>
              <a:rPr lang="en-US" sz="2400" i="1" dirty="0"/>
              <a:t>on preparation and dissemination of messages </a:t>
            </a:r>
            <a:endParaRPr lang="en-US" sz="2400" dirty="0"/>
          </a:p>
          <a:p>
            <a:pPr marL="457200" indent="-457200">
              <a:buFont typeface="+mj-lt"/>
              <a:buAutoNum type="arabicPeriod"/>
            </a:pPr>
            <a:r>
              <a:rPr lang="en-US" sz="2400" i="1" dirty="0" smtClean="0"/>
              <a:t>Documentation </a:t>
            </a:r>
            <a:r>
              <a:rPr lang="en-US" sz="2400" i="1" dirty="0"/>
              <a:t>on program-latest versions, location of information </a:t>
            </a:r>
            <a:endParaRPr lang="en-US" sz="2400" dirty="0"/>
          </a:p>
        </p:txBody>
      </p:sp>
      <p:sp>
        <p:nvSpPr>
          <p:cNvPr id="5" name="Прямоугольник 4"/>
          <p:cNvSpPr/>
          <p:nvPr/>
        </p:nvSpPr>
        <p:spPr>
          <a:xfrm>
            <a:off x="683568" y="4149080"/>
            <a:ext cx="7632848" cy="2246769"/>
          </a:xfrm>
          <a:prstGeom prst="rect">
            <a:avLst/>
          </a:prstGeom>
          <a:ln>
            <a:solidFill>
              <a:srgbClr val="FF0000"/>
            </a:solidFill>
          </a:ln>
        </p:spPr>
        <p:txBody>
          <a:bodyPr wrap="square">
            <a:spAutoFit/>
          </a:bodyPr>
          <a:lstStyle/>
          <a:p>
            <a:pPr algn="just"/>
            <a:r>
              <a:rPr lang="en-GB" dirty="0" smtClean="0"/>
              <a:t>         </a:t>
            </a:r>
            <a:r>
              <a:rPr lang="en-GB" sz="2000" b="1" dirty="0" smtClean="0">
                <a:solidFill>
                  <a:srgbClr val="FF0000"/>
                </a:solidFill>
              </a:rPr>
              <a:t>WMO-No.558 </a:t>
            </a:r>
            <a:r>
              <a:rPr lang="en-US" sz="2000" b="1" i="1" dirty="0">
                <a:solidFill>
                  <a:srgbClr val="FF0000"/>
                </a:solidFill>
              </a:rPr>
              <a:t>Manual </a:t>
            </a:r>
            <a:r>
              <a:rPr lang="en-US" sz="2000" b="1" i="1" dirty="0" smtClean="0">
                <a:solidFill>
                  <a:srgbClr val="FF0000"/>
                </a:solidFill>
              </a:rPr>
              <a:t>on Marine </a:t>
            </a:r>
            <a:r>
              <a:rPr lang="en-US" sz="2000" b="1" i="1" dirty="0">
                <a:solidFill>
                  <a:srgbClr val="FF0000"/>
                </a:solidFill>
              </a:rPr>
              <a:t>Meteorological Services</a:t>
            </a:r>
            <a:endParaRPr lang="en-GB" sz="2000" b="1" dirty="0" smtClean="0">
              <a:solidFill>
                <a:srgbClr val="FF0000"/>
              </a:solidFill>
            </a:endParaRPr>
          </a:p>
          <a:p>
            <a:pPr lvl="1" algn="just"/>
            <a:r>
              <a:rPr lang="en-GB" sz="2000" b="1" dirty="0" smtClean="0">
                <a:solidFill>
                  <a:srgbClr val="FF0000"/>
                </a:solidFill>
              </a:rPr>
              <a:t>1. GENERAL</a:t>
            </a:r>
          </a:p>
          <a:p>
            <a:pPr lvl="1" algn="just"/>
            <a:r>
              <a:rPr lang="en-GB" sz="2000" b="1" dirty="0" smtClean="0">
                <a:solidFill>
                  <a:srgbClr val="FF0000"/>
                </a:solidFill>
              </a:rPr>
              <a:t>1.1 Marine </a:t>
            </a:r>
            <a:r>
              <a:rPr lang="en-GB" sz="2000" b="1" dirty="0">
                <a:solidFill>
                  <a:srgbClr val="FF0000"/>
                </a:solidFill>
              </a:rPr>
              <a:t>meteorological services for the high seas shall form part of the World-wide Met-Ocean Information and Warning Service (WWMIWS) disseminated to Safety of Life at Sea (SOLAS) ships through the Global Maritime Distress and Safety System (GMDSS).  </a:t>
            </a:r>
            <a:endParaRPr lang="ru-RU" sz="2800" b="1" i="1" dirty="0">
              <a:solidFill>
                <a:srgbClr val="FF0000"/>
              </a:solidFill>
            </a:endParaRPr>
          </a:p>
        </p:txBody>
      </p:sp>
    </p:spTree>
    <p:extLst>
      <p:ext uri="{BB962C8B-B14F-4D97-AF65-F5344CB8AC3E}">
        <p14:creationId xmlns:p14="http://schemas.microsoft.com/office/powerpoint/2010/main" val="2660975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0"/>
            <a:ext cx="9144000" cy="764704"/>
          </a:xfrm>
        </p:spPr>
        <p:txBody>
          <a:bodyPr>
            <a:normAutofit fontScale="90000"/>
          </a:bodyPr>
          <a:lstStyle/>
          <a:p>
            <a:r>
              <a:rPr lang="en-GB" sz="2200" b="1" dirty="0" smtClean="0"/>
              <a:t/>
            </a:r>
            <a:br>
              <a:rPr lang="en-GB" sz="2200" b="1" dirty="0" smtClean="0"/>
            </a:br>
            <a:r>
              <a:rPr lang="en-GB" sz="2700" b="1" dirty="0"/>
              <a:t/>
            </a:r>
            <a:br>
              <a:rPr lang="en-GB" sz="2700" b="1" dirty="0"/>
            </a:br>
            <a:r>
              <a:rPr lang="en-GB" sz="2700" b="1" dirty="0" smtClean="0"/>
              <a:t>3.2 WMO-No.558 APPENDIX </a:t>
            </a:r>
            <a:r>
              <a:rPr lang="en-GB" sz="2700" b="1" dirty="0"/>
              <a:t>II.2 </a:t>
            </a:r>
            <a:r>
              <a:rPr lang="ru-RU" sz="2700" b="1" dirty="0"/>
              <a:t/>
            </a:r>
            <a:br>
              <a:rPr lang="ru-RU" sz="2700" b="1" dirty="0"/>
            </a:br>
            <a:r>
              <a:rPr lang="en-US" sz="2700" b="1" cap="all" dirty="0"/>
              <a:t>NAVTEX Abbreviations FOR Ice </a:t>
            </a:r>
            <a:r>
              <a:rPr lang="en-US" sz="2700" b="1" cap="all" dirty="0" smtClean="0"/>
              <a:t>FEATURES</a:t>
            </a:r>
            <a:r>
              <a:rPr lang="ru-RU" dirty="0"/>
              <a:t/>
            </a:r>
            <a:br>
              <a:rPr lang="ru-RU" dirty="0"/>
            </a:br>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32875"/>
            <a:ext cx="4210536" cy="595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52" y="932875"/>
            <a:ext cx="4183841" cy="592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2513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56990"/>
          </a:xfrm>
        </p:spPr>
        <p:txBody>
          <a:bodyPr>
            <a:normAutofit fontScale="90000"/>
          </a:bodyPr>
          <a:lstStyle/>
          <a:p>
            <a:r>
              <a:rPr lang="en-US" sz="3600" b="1" dirty="0" smtClean="0">
                <a:solidFill>
                  <a:srgbClr val="FF0000"/>
                </a:solidFill>
                <a:latin typeface="Arial Black" panose="020B0A04020102020204" pitchFamily="34" charset="0"/>
              </a:rPr>
              <a:t>4 Documentation </a:t>
            </a:r>
            <a:r>
              <a:rPr lang="en-US" sz="3600" b="1" dirty="0">
                <a:solidFill>
                  <a:srgbClr val="FF0000"/>
                </a:solidFill>
                <a:latin typeface="Arial Black" panose="020B0A04020102020204" pitchFamily="34" charset="0"/>
              </a:rPr>
              <a:t>on program-latest versions, location of information </a:t>
            </a:r>
            <a:endParaRPr lang="en-US" dirty="0">
              <a:solidFill>
                <a:srgbClr val="FF0000"/>
              </a:solidFill>
              <a:latin typeface="Arial Black" panose="020B0A04020102020204" pitchFamily="34" charset="0"/>
            </a:endParaRPr>
          </a:p>
        </p:txBody>
      </p:sp>
      <p:sp>
        <p:nvSpPr>
          <p:cNvPr id="3" name="Объект 2"/>
          <p:cNvSpPr>
            <a:spLocks noGrp="1"/>
          </p:cNvSpPr>
          <p:nvPr>
            <p:ph idx="1"/>
          </p:nvPr>
        </p:nvSpPr>
        <p:spPr>
          <a:xfrm>
            <a:off x="539552" y="1628800"/>
            <a:ext cx="8229600" cy="4968552"/>
          </a:xfrm>
        </p:spPr>
        <p:txBody>
          <a:bodyPr>
            <a:normAutofit fontScale="77500" lnSpcReduction="20000"/>
          </a:bodyPr>
          <a:lstStyle/>
          <a:p>
            <a:r>
              <a:rPr lang="en-US" dirty="0" smtClean="0"/>
              <a:t>Documentation</a:t>
            </a:r>
          </a:p>
          <a:p>
            <a:pPr lvl="1"/>
            <a:r>
              <a:rPr lang="en-US" dirty="0" smtClean="0"/>
              <a:t>JCOMM publication section (WMO-No.558, WMO-No.471, sea ice regulatory material)</a:t>
            </a:r>
          </a:p>
          <a:p>
            <a:pPr lvl="1"/>
            <a:r>
              <a:rPr lang="en-US" dirty="0" smtClean="0"/>
              <a:t>IMO/IHO publication sections (Joint IMO/IHO/WMO </a:t>
            </a:r>
            <a:r>
              <a:rPr lang="en-US" dirty="0"/>
              <a:t>M</a:t>
            </a:r>
            <a:r>
              <a:rPr lang="en-US" dirty="0" smtClean="0"/>
              <a:t>anual on Maritime </a:t>
            </a:r>
            <a:r>
              <a:rPr lang="en-US" dirty="0"/>
              <a:t>S</a:t>
            </a:r>
            <a:r>
              <a:rPr lang="en-US" dirty="0" smtClean="0"/>
              <a:t>afety Information, Polar Code)</a:t>
            </a:r>
          </a:p>
          <a:p>
            <a:r>
              <a:rPr lang="en-US" dirty="0" smtClean="0"/>
              <a:t>Location of information</a:t>
            </a:r>
          </a:p>
          <a:p>
            <a:pPr lvl="1"/>
            <a:r>
              <a:rPr lang="en-US" dirty="0" smtClean="0"/>
              <a:t>NMS / Ice Services Internal resources</a:t>
            </a:r>
          </a:p>
          <a:p>
            <a:pPr lvl="1"/>
            <a:r>
              <a:rPr lang="en-US" dirty="0" smtClean="0"/>
              <a:t>WMO GMDSS portal  (GTS)– </a:t>
            </a:r>
            <a:r>
              <a:rPr lang="en-US" dirty="0" smtClean="0">
                <a:hlinkClick r:id="rId2"/>
              </a:rPr>
              <a:t>http://weather.gmdss.org</a:t>
            </a:r>
            <a:r>
              <a:rPr lang="en-US" dirty="0" smtClean="0"/>
              <a:t> </a:t>
            </a:r>
          </a:p>
          <a:p>
            <a:pPr lvl="2"/>
            <a:r>
              <a:rPr lang="en-US" dirty="0" smtClean="0"/>
              <a:t>Polar GMDSS portal – </a:t>
            </a:r>
            <a:r>
              <a:rPr lang="en-US" dirty="0" smtClean="0">
                <a:hlinkClick r:id="rId3"/>
              </a:rPr>
              <a:t>http://gmdss.aari.ru</a:t>
            </a:r>
            <a:r>
              <a:rPr lang="en-US" dirty="0" smtClean="0"/>
              <a:t> </a:t>
            </a:r>
          </a:p>
          <a:p>
            <a:pPr lvl="1"/>
            <a:r>
              <a:rPr lang="en-US" dirty="0" smtClean="0"/>
              <a:t>WMO WIS GISC (Global Information </a:t>
            </a:r>
            <a:r>
              <a:rPr lang="en-US" dirty="0"/>
              <a:t>System Center), e.g. </a:t>
            </a:r>
            <a:endParaRPr lang="en-US" dirty="0" smtClean="0"/>
          </a:p>
          <a:p>
            <a:pPr lvl="2"/>
            <a:r>
              <a:rPr lang="en-US" dirty="0" smtClean="0">
                <a:hlinkClick r:id="rId4"/>
              </a:rPr>
              <a:t>http</a:t>
            </a:r>
            <a:r>
              <a:rPr lang="en-US" dirty="0">
                <a:hlinkClick r:id="rId4"/>
              </a:rPr>
              <a:t>://</a:t>
            </a:r>
            <a:r>
              <a:rPr lang="en-US" dirty="0" smtClean="0">
                <a:hlinkClick r:id="rId4"/>
              </a:rPr>
              <a:t>wispi.meteo.fr/openwis-user-portal/srv/en/main.home</a:t>
            </a:r>
            <a:r>
              <a:rPr lang="en-US" dirty="0" smtClean="0"/>
              <a:t> </a:t>
            </a:r>
            <a:endParaRPr lang="en-US" dirty="0"/>
          </a:p>
          <a:p>
            <a:pPr lvl="1"/>
            <a:r>
              <a:rPr lang="en-US" dirty="0" smtClean="0"/>
              <a:t> WMO WIS DCPC (Data Collection or Production Center), e.g. </a:t>
            </a:r>
          </a:p>
          <a:p>
            <a:pPr lvl="2"/>
            <a:r>
              <a:rPr lang="en-US" dirty="0">
                <a:hlinkClick r:id="rId5"/>
              </a:rPr>
              <a:t>http://</a:t>
            </a:r>
            <a:r>
              <a:rPr lang="en-US" dirty="0" smtClean="0">
                <a:hlinkClick r:id="rId5"/>
              </a:rPr>
              <a:t>gcw.met.no/metamod/search</a:t>
            </a:r>
            <a:r>
              <a:rPr lang="en-US" dirty="0" smtClean="0"/>
              <a:t> (GCW portal)</a:t>
            </a:r>
          </a:p>
          <a:p>
            <a:pPr lvl="1"/>
            <a:r>
              <a:rPr lang="en-US" dirty="0" smtClean="0"/>
              <a:t>Other (icebreakers, routing  administrations, </a:t>
            </a:r>
            <a:r>
              <a:rPr lang="en-US" dirty="0" err="1" smtClean="0"/>
              <a:t>etc</a:t>
            </a:r>
            <a:r>
              <a:rPr lang="en-US" dirty="0" smtClean="0"/>
              <a:t>)</a:t>
            </a:r>
          </a:p>
        </p:txBody>
      </p:sp>
    </p:spTree>
    <p:extLst>
      <p:ext uri="{BB962C8B-B14F-4D97-AF65-F5344CB8AC3E}">
        <p14:creationId xmlns:p14="http://schemas.microsoft.com/office/powerpoint/2010/main" val="3608147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638"/>
            <a:ext cx="8229600" cy="843350"/>
          </a:xfrm>
        </p:spPr>
        <p:txBody>
          <a:bodyPr/>
          <a:lstStyle/>
          <a:p>
            <a:r>
              <a:rPr lang="en-US" dirty="0" smtClean="0">
                <a:solidFill>
                  <a:srgbClr val="FF0000"/>
                </a:solidFill>
                <a:latin typeface="Arial Black" panose="020B0A04020102020204" pitchFamily="34" charset="0"/>
              </a:rPr>
              <a:t>Way forward</a:t>
            </a:r>
            <a:endParaRPr lang="en-US" dirty="0">
              <a:solidFill>
                <a:srgbClr val="FF0000"/>
              </a:solidFill>
              <a:latin typeface="Arial Black" panose="020B0A04020102020204" pitchFamily="34" charset="0"/>
            </a:endParaRPr>
          </a:p>
        </p:txBody>
      </p:sp>
      <p:sp>
        <p:nvSpPr>
          <p:cNvPr id="3" name="Объект 2"/>
          <p:cNvSpPr>
            <a:spLocks noGrp="1"/>
          </p:cNvSpPr>
          <p:nvPr>
            <p:ph idx="1"/>
          </p:nvPr>
        </p:nvSpPr>
        <p:spPr>
          <a:xfrm>
            <a:off x="457200" y="836712"/>
            <a:ext cx="8229600" cy="5904656"/>
          </a:xfrm>
        </p:spPr>
        <p:txBody>
          <a:bodyPr>
            <a:normAutofit fontScale="85000" lnSpcReduction="20000"/>
          </a:bodyPr>
          <a:lstStyle/>
          <a:p>
            <a:r>
              <a:rPr lang="en-US" dirty="0" smtClean="0"/>
              <a:t>What we are missing ?</a:t>
            </a:r>
          </a:p>
          <a:p>
            <a:pPr lvl="1"/>
            <a:r>
              <a:rPr lang="en-US" dirty="0" smtClean="0"/>
              <a:t>Should we extend sea ice variables in </a:t>
            </a:r>
            <a:r>
              <a:rPr lang="en-US" dirty="0" err="1" smtClean="0"/>
              <a:t>SafetyNET</a:t>
            </a:r>
            <a:r>
              <a:rPr lang="en-US" dirty="0" smtClean="0"/>
              <a:t> </a:t>
            </a:r>
          </a:p>
          <a:p>
            <a:pPr lvl="1"/>
            <a:r>
              <a:rPr lang="en-US" dirty="0" smtClean="0"/>
              <a:t>Information on icebergs (limit, positions shall belong to NAVAREA or METAREA or be duplicated ?)</a:t>
            </a:r>
          </a:p>
          <a:p>
            <a:pPr lvl="1"/>
            <a:r>
              <a:rPr lang="en-US" dirty="0" smtClean="0"/>
              <a:t>Specifications for icebergs in METAREA </a:t>
            </a:r>
            <a:r>
              <a:rPr lang="en-US" dirty="0" err="1" smtClean="0"/>
              <a:t>SafetyNET</a:t>
            </a:r>
            <a:r>
              <a:rPr lang="en-US" dirty="0" smtClean="0"/>
              <a:t> (minimum wording – plain text)?</a:t>
            </a:r>
          </a:p>
          <a:p>
            <a:pPr lvl="1"/>
            <a:r>
              <a:rPr lang="en-US" dirty="0" smtClean="0"/>
              <a:t>How to provide info in S-41X ?</a:t>
            </a:r>
          </a:p>
          <a:p>
            <a:pPr marL="457200" lvl="1" indent="0">
              <a:buNone/>
            </a:pPr>
            <a:r>
              <a:rPr lang="en-US" dirty="0" smtClean="0"/>
              <a:t>……………………………….</a:t>
            </a:r>
          </a:p>
          <a:p>
            <a:r>
              <a:rPr lang="en-US" dirty="0" smtClean="0"/>
              <a:t>Recommendations from this workshop forwarded to IICWG and ETSI (all)</a:t>
            </a:r>
          </a:p>
          <a:p>
            <a:r>
              <a:rPr lang="en-US" dirty="0" smtClean="0"/>
              <a:t>May – Oct 2016, interim discussions by IICWG Data and Icebergs Sub-Committees (IICWG)</a:t>
            </a:r>
          </a:p>
          <a:p>
            <a:r>
              <a:rPr lang="en-US" dirty="0" smtClean="0"/>
              <a:t>If relevant and mature ETSI report to ETMSS (ETSI)</a:t>
            </a:r>
          </a:p>
          <a:p>
            <a:r>
              <a:rPr lang="en-US" dirty="0" smtClean="0"/>
              <a:t>Oct 2016 report for IICWG (IICWG)</a:t>
            </a:r>
          </a:p>
          <a:p>
            <a:r>
              <a:rPr lang="en-US" dirty="0" smtClean="0"/>
              <a:t>February 28 – 3 March 2017, joint ETSI-6/ETMSS-6 (ETSI)</a:t>
            </a:r>
          </a:p>
          <a:p>
            <a:endParaRPr lang="en-US" dirty="0"/>
          </a:p>
        </p:txBody>
      </p:sp>
    </p:spTree>
    <p:extLst>
      <p:ext uri="{BB962C8B-B14F-4D97-AF65-F5344CB8AC3E}">
        <p14:creationId xmlns:p14="http://schemas.microsoft.com/office/powerpoint/2010/main" val="3609422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7" y="0"/>
            <a:ext cx="8820473" cy="980728"/>
          </a:xfrm>
        </p:spPr>
        <p:txBody>
          <a:bodyPr>
            <a:noAutofit/>
          </a:bodyPr>
          <a:lstStyle/>
          <a:p>
            <a:pPr algn="l"/>
            <a:r>
              <a:rPr lang="en-US" sz="2400" b="1" dirty="0" smtClean="0">
                <a:solidFill>
                  <a:srgbClr val="FF0000"/>
                </a:solidFill>
                <a:latin typeface="Arial Black" panose="020B0A04020102020204" pitchFamily="34" charset="0"/>
              </a:rPr>
              <a:t>1 Connection between </a:t>
            </a:r>
            <a:r>
              <a:rPr lang="en-US" sz="2400" b="1" dirty="0">
                <a:solidFill>
                  <a:srgbClr val="FF0000"/>
                </a:solidFill>
                <a:latin typeface="Arial Black" panose="020B0A04020102020204" pitchFamily="34" charset="0"/>
              </a:rPr>
              <a:t>GMDSS, </a:t>
            </a:r>
            <a:r>
              <a:rPr lang="en-US" sz="2400" b="1" dirty="0" err="1">
                <a:solidFill>
                  <a:srgbClr val="FF0000"/>
                </a:solidFill>
                <a:latin typeface="Arial Black" panose="020B0A04020102020204" pitchFamily="34" charset="0"/>
              </a:rPr>
              <a:t>SafetyNet</a:t>
            </a:r>
            <a:r>
              <a:rPr lang="en-US" sz="2400" b="1" dirty="0">
                <a:solidFill>
                  <a:srgbClr val="FF0000"/>
                </a:solidFill>
                <a:latin typeface="Arial Black" panose="020B0A04020102020204" pitchFamily="34" charset="0"/>
              </a:rPr>
              <a:t>, </a:t>
            </a:r>
            <a:r>
              <a:rPr lang="en-US" sz="2400" b="1" dirty="0" smtClean="0">
                <a:solidFill>
                  <a:srgbClr val="FF0000"/>
                </a:solidFill>
                <a:latin typeface="Arial Black" panose="020B0A04020102020204" pitchFamily="34" charset="0"/>
              </a:rPr>
              <a:t>MSI, </a:t>
            </a:r>
            <a:br>
              <a:rPr lang="en-US" sz="2400" b="1" dirty="0" smtClean="0">
                <a:solidFill>
                  <a:srgbClr val="FF0000"/>
                </a:solidFill>
                <a:latin typeface="Arial Black" panose="020B0A04020102020204" pitchFamily="34" charset="0"/>
              </a:rPr>
            </a:br>
            <a:r>
              <a:rPr lang="en-US" sz="2400" b="1" dirty="0" smtClean="0">
                <a:solidFill>
                  <a:srgbClr val="FF0000"/>
                </a:solidFill>
                <a:latin typeface="Arial Black" panose="020B0A04020102020204" pitchFamily="34" charset="0"/>
              </a:rPr>
              <a:t>NAVTEX, </a:t>
            </a:r>
            <a:r>
              <a:rPr lang="en-US" sz="2400" b="1" dirty="0">
                <a:solidFill>
                  <a:srgbClr val="FF0000"/>
                </a:solidFill>
                <a:latin typeface="Arial Black" panose="020B0A04020102020204" pitchFamily="34" charset="0"/>
              </a:rPr>
              <a:t>METAREAS </a:t>
            </a:r>
          </a:p>
        </p:txBody>
      </p:sp>
      <p:sp>
        <p:nvSpPr>
          <p:cNvPr id="3" name="Объект 2"/>
          <p:cNvSpPr>
            <a:spLocks noGrp="1"/>
          </p:cNvSpPr>
          <p:nvPr>
            <p:ph idx="1"/>
          </p:nvPr>
        </p:nvSpPr>
        <p:spPr>
          <a:xfrm>
            <a:off x="133138" y="836712"/>
            <a:ext cx="9010861" cy="1584176"/>
          </a:xfrm>
        </p:spPr>
        <p:txBody>
          <a:bodyPr>
            <a:normAutofit/>
          </a:bodyPr>
          <a:lstStyle/>
          <a:p>
            <a:pPr marL="0" indent="0">
              <a:buNone/>
            </a:pPr>
            <a:r>
              <a:rPr lang="en-US" sz="2000" b="1" dirty="0" smtClean="0">
                <a:latin typeface="Arial Black" panose="020B0A04020102020204" pitchFamily="34" charset="0"/>
              </a:rPr>
              <a:t>1.1 Backbone is the “</a:t>
            </a:r>
            <a:r>
              <a:rPr lang="en-US" sz="2000" b="1" dirty="0">
                <a:latin typeface="Arial Black" panose="020B0A04020102020204" pitchFamily="34" charset="0"/>
              </a:rPr>
              <a:t>R</a:t>
            </a:r>
            <a:r>
              <a:rPr lang="en-US" sz="2000" b="1" dirty="0" smtClean="0">
                <a:latin typeface="Arial Black" panose="020B0A04020102020204" pitchFamily="34" charset="0"/>
              </a:rPr>
              <a:t>evised </a:t>
            </a:r>
            <a:r>
              <a:rPr lang="en-US" sz="2000" b="1" dirty="0">
                <a:latin typeface="Arial Black" panose="020B0A04020102020204" pitchFamily="34" charset="0"/>
              </a:rPr>
              <a:t>J</a:t>
            </a:r>
            <a:r>
              <a:rPr lang="en-US" sz="2000" b="1" dirty="0" smtClean="0">
                <a:latin typeface="Arial Black" panose="020B0A04020102020204" pitchFamily="34" charset="0"/>
              </a:rPr>
              <a:t>oint IMO/IHO/WMO </a:t>
            </a:r>
            <a:r>
              <a:rPr lang="en-US" sz="2000" b="1" dirty="0">
                <a:latin typeface="Arial Black" panose="020B0A04020102020204" pitchFamily="34" charset="0"/>
              </a:rPr>
              <a:t>M</a:t>
            </a:r>
            <a:r>
              <a:rPr lang="en-US" sz="2000" b="1" dirty="0" smtClean="0">
                <a:latin typeface="Arial Black" panose="020B0A04020102020204" pitchFamily="34" charset="0"/>
              </a:rPr>
              <a:t>anual on Maritime </a:t>
            </a:r>
            <a:r>
              <a:rPr lang="en-US" sz="2000" b="1" dirty="0">
                <a:latin typeface="Arial Black" panose="020B0A04020102020204" pitchFamily="34" charset="0"/>
              </a:rPr>
              <a:t>S</a:t>
            </a:r>
            <a:r>
              <a:rPr lang="en-US" sz="2000" b="1" dirty="0" smtClean="0">
                <a:latin typeface="Arial Black" panose="020B0A04020102020204" pitchFamily="34" charset="0"/>
              </a:rPr>
              <a:t>afety </a:t>
            </a:r>
            <a:r>
              <a:rPr lang="en-US" sz="2000" b="1" dirty="0">
                <a:latin typeface="Arial Black" panose="020B0A04020102020204" pitchFamily="34" charset="0"/>
              </a:rPr>
              <a:t>(</a:t>
            </a:r>
            <a:r>
              <a:rPr lang="en-US" sz="2000" b="1" dirty="0" smtClean="0">
                <a:latin typeface="Arial Black" panose="020B0A04020102020204" pitchFamily="34" charset="0"/>
              </a:rPr>
              <a:t>MSI)”,  </a:t>
            </a:r>
            <a:r>
              <a:rPr lang="en-US" sz="2000" b="1" dirty="0" smtClean="0">
                <a:solidFill>
                  <a:srgbClr val="FF0000"/>
                </a:solidFill>
              </a:rPr>
              <a:t>MSC.1/Circ.1310/Rev.1, in effect 2016-01-01</a:t>
            </a:r>
            <a:endParaRPr lang="en-US" sz="2000" b="1"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4" y="1628800"/>
            <a:ext cx="6622446" cy="498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914563" y="3318103"/>
            <a:ext cx="2229437" cy="1754326"/>
          </a:xfrm>
          <a:prstGeom prst="rect">
            <a:avLst/>
          </a:prstGeom>
        </p:spPr>
        <p:txBody>
          <a:bodyPr wrap="square">
            <a:spAutoFit/>
          </a:bodyPr>
          <a:lstStyle/>
          <a:p>
            <a:r>
              <a:rPr lang="en-US" b="1" dirty="0"/>
              <a:t>Figure 1 − </a:t>
            </a:r>
            <a:r>
              <a:rPr lang="en-US" i="1" dirty="0"/>
              <a:t>The maritime safety information service of the Global Maritime Distress and Safety System </a:t>
            </a:r>
            <a:endParaRPr lang="en-US" dirty="0"/>
          </a:p>
        </p:txBody>
      </p:sp>
    </p:spTree>
    <p:extLst>
      <p:ext uri="{BB962C8B-B14F-4D97-AF65-F5344CB8AC3E}">
        <p14:creationId xmlns:p14="http://schemas.microsoft.com/office/powerpoint/2010/main" val="670306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1143000"/>
          </a:xfrm>
        </p:spPr>
        <p:txBody>
          <a:bodyPr>
            <a:noAutofit/>
          </a:bodyPr>
          <a:lstStyle/>
          <a:p>
            <a:pPr algn="l"/>
            <a:r>
              <a:rPr lang="en-US" sz="2400" dirty="0" smtClean="0">
                <a:latin typeface="Arial Black" panose="020B0A04020102020204" pitchFamily="34" charset="0"/>
              </a:rPr>
              <a:t>1.2 Sea ice and icebergs in GMDSS </a:t>
            </a:r>
            <a:r>
              <a:rPr lang="en-US" sz="2400" dirty="0" err="1" smtClean="0">
                <a:latin typeface="Arial Black" panose="020B0A04020102020204" pitchFamily="34" charset="0"/>
              </a:rPr>
              <a:t>SafetyNET</a:t>
            </a:r>
            <a:r>
              <a:rPr lang="en-US" sz="2400" dirty="0" smtClean="0">
                <a:latin typeface="Arial Black" panose="020B0A04020102020204" pitchFamily="34" charset="0"/>
              </a:rPr>
              <a:t> &amp; NAVTEX bulletins</a:t>
            </a:r>
            <a:endParaRPr lang="ru-RU" sz="2400" dirty="0">
              <a:latin typeface="Arial Black" panose="020B0A04020102020204" pitchFamily="34" charset="0"/>
            </a:endParaRPr>
          </a:p>
        </p:txBody>
      </p:sp>
      <p:pic>
        <p:nvPicPr>
          <p:cNvPr id="2050" name="Picture 2" descr="METARE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16832"/>
            <a:ext cx="5148064" cy="36465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243" y="1701065"/>
            <a:ext cx="2991570" cy="25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Выгнутая вверх стрелка 7"/>
          <p:cNvSpPr/>
          <p:nvPr/>
        </p:nvSpPr>
        <p:spPr>
          <a:xfrm>
            <a:off x="6492942" y="2252839"/>
            <a:ext cx="1305633" cy="5444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9" name="Выгнутая вверх стрелка 8"/>
          <p:cNvSpPr/>
          <p:nvPr/>
        </p:nvSpPr>
        <p:spPr>
          <a:xfrm rot="10800000">
            <a:off x="6492943" y="2967940"/>
            <a:ext cx="1305633" cy="5444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4" name="Прямоугольник 3"/>
          <p:cNvSpPr/>
          <p:nvPr/>
        </p:nvSpPr>
        <p:spPr>
          <a:xfrm>
            <a:off x="5443707" y="4590256"/>
            <a:ext cx="3448773" cy="646331"/>
          </a:xfrm>
          <a:prstGeom prst="rect">
            <a:avLst/>
          </a:prstGeom>
        </p:spPr>
        <p:txBody>
          <a:bodyPr wrap="square">
            <a:spAutoFit/>
          </a:bodyPr>
          <a:lstStyle/>
          <a:p>
            <a:pPr>
              <a:buClrTx/>
              <a:buFont typeface="Wingdings" pitchFamily="2" charset="2"/>
              <a:buChar char="q"/>
              <a:defRPr/>
            </a:pPr>
            <a:r>
              <a:rPr lang="en-US" dirty="0" smtClean="0"/>
              <a:t> In Full operational Capacity from 1</a:t>
            </a:r>
            <a:r>
              <a:rPr lang="en-US" baseline="30000" dirty="0" smtClean="0"/>
              <a:t>st</a:t>
            </a:r>
            <a:r>
              <a:rPr lang="en-US" dirty="0" smtClean="0"/>
              <a:t> July 2011</a:t>
            </a:r>
          </a:p>
        </p:txBody>
      </p:sp>
      <p:sp>
        <p:nvSpPr>
          <p:cNvPr id="5" name="Скругленный прямоугольник 4"/>
          <p:cNvSpPr/>
          <p:nvPr/>
        </p:nvSpPr>
        <p:spPr>
          <a:xfrm>
            <a:off x="218083" y="2079074"/>
            <a:ext cx="4680520" cy="87999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336845" y="4797151"/>
            <a:ext cx="4561757" cy="766225"/>
          </a:xfrm>
          <a:prstGeom prst="round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2963074" y="2976719"/>
            <a:ext cx="600814" cy="43999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2361957" y="3164940"/>
            <a:ext cx="601117" cy="575164"/>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4067943" y="3020162"/>
            <a:ext cx="830659" cy="62486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1041966" y="3020163"/>
            <a:ext cx="445924" cy="28955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230957" y="2974031"/>
            <a:ext cx="452612" cy="43999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1264928" y="3302794"/>
            <a:ext cx="520009" cy="43731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56957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48464" cy="1143000"/>
          </a:xfrm>
        </p:spPr>
        <p:txBody>
          <a:bodyPr>
            <a:noAutofit/>
          </a:bodyPr>
          <a:lstStyle/>
          <a:p>
            <a:r>
              <a:rPr lang="en-US" sz="2800" b="1" dirty="0" smtClean="0">
                <a:solidFill>
                  <a:srgbClr val="FF0000"/>
                </a:solidFill>
                <a:latin typeface="Arial Black" panose="020B0A04020102020204" pitchFamily="34" charset="0"/>
              </a:rPr>
              <a:t>2 Responsibilities </a:t>
            </a:r>
            <a:r>
              <a:rPr lang="en-US" sz="2800" b="1" dirty="0">
                <a:solidFill>
                  <a:srgbClr val="FF0000"/>
                </a:solidFill>
                <a:latin typeface="Arial Black" panose="020B0A04020102020204" pitchFamily="34" charset="0"/>
              </a:rPr>
              <a:t>of Countries ‘owning’ </a:t>
            </a:r>
            <a:r>
              <a:rPr lang="en-US" sz="2800" b="1" dirty="0" smtClean="0">
                <a:solidFill>
                  <a:srgbClr val="FF0000"/>
                </a:solidFill>
                <a:latin typeface="Arial Black" panose="020B0A04020102020204" pitchFamily="34" charset="0"/>
              </a:rPr>
              <a:t>METAREAS (practical wording !)</a:t>
            </a:r>
            <a:endParaRPr lang="en-US" sz="2800" dirty="0">
              <a:solidFill>
                <a:srgbClr val="FF0000"/>
              </a:solidFill>
              <a:latin typeface="Arial Black" panose="020B0A04020102020204" pitchFamily="34" charset="0"/>
            </a:endParaRPr>
          </a:p>
        </p:txBody>
      </p:sp>
      <p:sp>
        <p:nvSpPr>
          <p:cNvPr id="3" name="Объект 2"/>
          <p:cNvSpPr>
            <a:spLocks noGrp="1"/>
          </p:cNvSpPr>
          <p:nvPr>
            <p:ph idx="1"/>
          </p:nvPr>
        </p:nvSpPr>
        <p:spPr>
          <a:xfrm>
            <a:off x="251520" y="1412776"/>
            <a:ext cx="8507288" cy="5257800"/>
          </a:xfrm>
        </p:spPr>
        <p:txBody>
          <a:bodyPr>
            <a:normAutofit fontScale="55000" lnSpcReduction="20000"/>
          </a:bodyPr>
          <a:lstStyle/>
          <a:p>
            <a:pPr marL="0" indent="0">
              <a:buNone/>
            </a:pPr>
            <a:r>
              <a:rPr lang="en-US" sz="3800" dirty="0" smtClean="0">
                <a:latin typeface="Arial Black" panose="020B0A04020102020204" pitchFamily="34" charset="0"/>
              </a:rPr>
              <a:t>2.1 Polar GMDSS coastal and high-seas components should be in FOC, including following key criteria: </a:t>
            </a:r>
          </a:p>
          <a:p>
            <a:pPr lvl="1"/>
            <a:r>
              <a:rPr lang="en-US" sz="3600" dirty="0" smtClean="0"/>
              <a:t>Compliance with </a:t>
            </a:r>
            <a:r>
              <a:rPr lang="en-US" sz="3600" dirty="0"/>
              <a:t>J</a:t>
            </a:r>
            <a:r>
              <a:rPr lang="en-US" sz="3600" dirty="0" smtClean="0"/>
              <a:t>oint IMO/IHO/WMO </a:t>
            </a:r>
            <a:r>
              <a:rPr lang="en-US" sz="3600" dirty="0"/>
              <a:t>M</a:t>
            </a:r>
            <a:r>
              <a:rPr lang="en-US" sz="3600" dirty="0" smtClean="0"/>
              <a:t>anual on maritime safety information </a:t>
            </a:r>
          </a:p>
          <a:p>
            <a:pPr lvl="1"/>
            <a:r>
              <a:rPr lang="en-US" sz="3600" dirty="0"/>
              <a:t>Compliance with </a:t>
            </a:r>
            <a:r>
              <a:rPr lang="en-US" sz="3600" dirty="0" smtClean="0"/>
              <a:t>WMO-No.558 </a:t>
            </a:r>
            <a:r>
              <a:rPr lang="en-US" sz="3600" dirty="0"/>
              <a:t>Manual on Marine Meteorological Services </a:t>
            </a:r>
          </a:p>
          <a:p>
            <a:pPr lvl="1"/>
            <a:r>
              <a:rPr lang="en-US" sz="3600" dirty="0"/>
              <a:t>Compliance </a:t>
            </a:r>
            <a:r>
              <a:rPr lang="en-US" sz="3600" dirty="0" smtClean="0"/>
              <a:t>with JCOMM ETMSS and ETSI decisions</a:t>
            </a:r>
          </a:p>
          <a:p>
            <a:pPr marL="457200" lvl="1" indent="0">
              <a:buNone/>
            </a:pPr>
            <a:r>
              <a:rPr lang="en-US" sz="3600" dirty="0" smtClean="0"/>
              <a:t>That includes:</a:t>
            </a:r>
          </a:p>
          <a:p>
            <a:pPr lvl="2"/>
            <a:r>
              <a:rPr lang="en-US" sz="3600" dirty="0" smtClean="0"/>
              <a:t>100% METAREA coverage for </a:t>
            </a:r>
            <a:r>
              <a:rPr lang="en-US" sz="3600" dirty="0" err="1" smtClean="0"/>
              <a:t>SafetyNET</a:t>
            </a:r>
            <a:r>
              <a:rPr lang="en-US" sz="3600" dirty="0" smtClean="0"/>
              <a:t> and NAVTEX (HF and/or INMARSAT (IRIDIUM TBD) or HF digital transmission)</a:t>
            </a:r>
          </a:p>
          <a:p>
            <a:pPr lvl="2"/>
            <a:r>
              <a:rPr lang="en-US" sz="3600" dirty="0" smtClean="0"/>
              <a:t>Twice daily coverage for synoptic in accordance with the schedule</a:t>
            </a:r>
          </a:p>
          <a:p>
            <a:pPr lvl="2"/>
            <a:r>
              <a:rPr lang="en-US" sz="3600" dirty="0" smtClean="0"/>
              <a:t>Content of the bulletins in accordance with WMO-No.558</a:t>
            </a:r>
          </a:p>
          <a:p>
            <a:pPr lvl="2"/>
            <a:r>
              <a:rPr lang="en-US" sz="3600" dirty="0" smtClean="0"/>
              <a:t>Coordination with adjacent METAREAs established</a:t>
            </a:r>
          </a:p>
          <a:p>
            <a:pPr lvl="2"/>
            <a:r>
              <a:rPr lang="en-US" sz="3600" dirty="0" smtClean="0"/>
              <a:t>Regular QC of the bulletins by METAREA coordinator with summaries and up-to-date metadata provided annually to JCOMM ETMSS as self-assessment reports</a:t>
            </a:r>
          </a:p>
          <a:p>
            <a:pPr lvl="2"/>
            <a:r>
              <a:rPr lang="en-US" sz="3600" dirty="0" smtClean="0"/>
              <a:t>Dissemination of GMDSS information through WMO GTS / WIS</a:t>
            </a:r>
          </a:p>
          <a:p>
            <a:endParaRPr lang="en-US" dirty="0" smtClean="0"/>
          </a:p>
          <a:p>
            <a:endParaRPr lang="en-US" dirty="0"/>
          </a:p>
        </p:txBody>
      </p:sp>
    </p:spTree>
    <p:extLst>
      <p:ext uri="{BB962C8B-B14F-4D97-AF65-F5344CB8AC3E}">
        <p14:creationId xmlns:p14="http://schemas.microsoft.com/office/powerpoint/2010/main" val="486923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55575" y="323850"/>
            <a:ext cx="8836025" cy="512763"/>
          </a:xfrm>
        </p:spPr>
        <p:txBody>
          <a:bodyPr>
            <a:noAutofit/>
          </a:bodyPr>
          <a:lstStyle/>
          <a:p>
            <a:r>
              <a:rPr lang="en-US" altLang="ru-RU" sz="2400" b="1" dirty="0" smtClean="0">
                <a:latin typeface="Arial Black" panose="020B0A04020102020204" pitchFamily="34" charset="0"/>
              </a:rPr>
              <a:t>2.2 Best practices from METAREAs XVII-XXI for </a:t>
            </a:r>
            <a:r>
              <a:rPr lang="en-US" altLang="ru-RU" sz="2400" b="1" dirty="0">
                <a:latin typeface="Arial Black" panose="020B0A04020102020204" pitchFamily="34" charset="0"/>
              </a:rPr>
              <a:t>s</a:t>
            </a:r>
            <a:r>
              <a:rPr lang="en-US" altLang="ru-RU" sz="2400" b="1" dirty="0" smtClean="0">
                <a:latin typeface="Arial Black" panose="020B0A04020102020204" pitchFamily="34" charset="0"/>
              </a:rPr>
              <a:t>ea ice GMDSS bulletins (in effect from Jul’11)</a:t>
            </a:r>
            <a:endParaRPr lang="ru-RU" altLang="ru-RU" sz="2400" b="1" dirty="0" smtClean="0">
              <a:latin typeface="Arial Black" panose="020B0A04020102020204" pitchFamily="34" charset="0"/>
            </a:endParaRPr>
          </a:p>
        </p:txBody>
      </p:sp>
      <p:sp>
        <p:nvSpPr>
          <p:cNvPr id="3" name="Объект 2"/>
          <p:cNvSpPr>
            <a:spLocks noGrp="1"/>
          </p:cNvSpPr>
          <p:nvPr>
            <p:ph idx="1"/>
          </p:nvPr>
        </p:nvSpPr>
        <p:spPr>
          <a:xfrm>
            <a:off x="173038" y="1089025"/>
            <a:ext cx="8674100" cy="5445125"/>
          </a:xfrm>
        </p:spPr>
        <p:txBody>
          <a:bodyPr/>
          <a:lstStyle/>
          <a:p>
            <a:pPr>
              <a:buClrTx/>
              <a:buFont typeface="Wingdings" pitchFamily="2" charset="2"/>
              <a:buChar char="q"/>
              <a:defRPr/>
            </a:pPr>
            <a:r>
              <a:rPr lang="en-US" sz="2000" dirty="0" smtClean="0"/>
              <a:t>Schedule</a:t>
            </a:r>
          </a:p>
          <a:p>
            <a:pPr>
              <a:buClrTx/>
              <a:buFont typeface="Wingdings" pitchFamily="2" charset="2"/>
              <a:buChar char="ü"/>
              <a:defRPr/>
            </a:pPr>
            <a:r>
              <a:rPr lang="en-US" sz="1800" dirty="0" smtClean="0"/>
              <a:t>03 </a:t>
            </a:r>
            <a:r>
              <a:rPr lang="en-US" sz="1800" dirty="0"/>
              <a:t>UTC – XXVII and XXVIII (automatic) </a:t>
            </a:r>
            <a:endParaRPr lang="ru-RU" sz="1800" dirty="0"/>
          </a:p>
          <a:p>
            <a:pPr>
              <a:buClrTx/>
              <a:buFont typeface="Wingdings" pitchFamily="2" charset="2"/>
              <a:buChar char="ü"/>
              <a:defRPr/>
            </a:pPr>
            <a:r>
              <a:rPr lang="en-US" sz="1800" dirty="0" smtClean="0"/>
              <a:t>06 UTC – XX and XXI (automatic) </a:t>
            </a:r>
            <a:endParaRPr lang="ru-RU" sz="1800" dirty="0" smtClean="0"/>
          </a:p>
          <a:p>
            <a:pPr>
              <a:buClrTx/>
              <a:buFont typeface="Wingdings" pitchFamily="2" charset="2"/>
              <a:buChar char="ü"/>
              <a:defRPr/>
            </a:pPr>
            <a:r>
              <a:rPr lang="en-US" sz="1800" dirty="0" smtClean="0"/>
              <a:t>11 </a:t>
            </a:r>
            <a:r>
              <a:rPr lang="en-US" sz="1800" dirty="0"/>
              <a:t>UTC – XIX (automatic) </a:t>
            </a:r>
            <a:endParaRPr lang="ru-RU" sz="1800" dirty="0"/>
          </a:p>
          <a:p>
            <a:pPr>
              <a:buClrTx/>
              <a:buFont typeface="Wingdings" pitchFamily="2" charset="2"/>
              <a:buChar char="ü"/>
              <a:defRPr/>
            </a:pPr>
            <a:r>
              <a:rPr lang="en-US" sz="1800" dirty="0" smtClean="0"/>
              <a:t>15 </a:t>
            </a:r>
            <a:r>
              <a:rPr lang="en-US" sz="1800" dirty="0"/>
              <a:t>UTC – XXVII and XXVIII (manual update) </a:t>
            </a:r>
            <a:endParaRPr lang="ru-RU" sz="1800" dirty="0"/>
          </a:p>
          <a:p>
            <a:pPr>
              <a:buClrTx/>
              <a:buFont typeface="Wingdings" pitchFamily="2" charset="2"/>
              <a:buChar char="ü"/>
              <a:defRPr/>
            </a:pPr>
            <a:r>
              <a:rPr lang="en-US" sz="1800" dirty="0"/>
              <a:t>18 UTC – XX and XXI </a:t>
            </a:r>
            <a:r>
              <a:rPr lang="en-US" sz="1800" dirty="0" smtClean="0"/>
              <a:t>(manual update) </a:t>
            </a:r>
            <a:endParaRPr lang="ru-RU" sz="1800" dirty="0"/>
          </a:p>
          <a:p>
            <a:pPr>
              <a:buClrTx/>
              <a:buFont typeface="Wingdings" pitchFamily="2" charset="2"/>
              <a:buChar char="ü"/>
              <a:defRPr/>
            </a:pPr>
            <a:r>
              <a:rPr lang="en-US" sz="1800" dirty="0"/>
              <a:t>23 UTC – XIX (manual </a:t>
            </a:r>
            <a:r>
              <a:rPr lang="en-US" sz="1800" dirty="0" smtClean="0"/>
              <a:t>update)</a:t>
            </a:r>
          </a:p>
          <a:p>
            <a:pPr>
              <a:buClrTx/>
              <a:buFont typeface="Wingdings" pitchFamily="2" charset="2"/>
              <a:buChar char="ü"/>
              <a:defRPr/>
            </a:pPr>
            <a:r>
              <a:rPr lang="en-US" sz="1800" dirty="0" smtClean="0"/>
              <a:t>and </a:t>
            </a:r>
            <a:r>
              <a:rPr lang="en-US" sz="1800" dirty="0"/>
              <a:t>back to </a:t>
            </a:r>
            <a:r>
              <a:rPr lang="en-US" sz="1800" dirty="0" smtClean="0"/>
              <a:t>top</a:t>
            </a:r>
          </a:p>
          <a:p>
            <a:pPr>
              <a:buClrTx/>
              <a:buFont typeface="Wingdings" pitchFamily="2" charset="2"/>
              <a:buChar char="q"/>
              <a:defRPr/>
            </a:pPr>
            <a:r>
              <a:rPr lang="en-US" sz="2000" dirty="0" smtClean="0"/>
              <a:t>Ice </a:t>
            </a:r>
            <a:r>
              <a:rPr lang="en-US" sz="2000" dirty="0"/>
              <a:t>and met </a:t>
            </a:r>
            <a:r>
              <a:rPr lang="en-US" sz="2000" dirty="0" smtClean="0"/>
              <a:t>are given </a:t>
            </a:r>
            <a:r>
              <a:rPr lang="en-US" sz="2000" dirty="0"/>
              <a:t>as a single </a:t>
            </a:r>
            <a:r>
              <a:rPr lang="en-US" sz="2000" dirty="0" smtClean="0"/>
              <a:t>bulletin and coded in accordance with updated WMO 558 (JCOMM-4 Rec. 6); ice </a:t>
            </a:r>
            <a:r>
              <a:rPr lang="en-US" sz="2000" dirty="0"/>
              <a:t>information is given in majority of cases </a:t>
            </a:r>
            <a:r>
              <a:rPr lang="en-US" sz="2000" dirty="0" smtClean="0"/>
              <a:t>as ice </a:t>
            </a:r>
            <a:r>
              <a:rPr lang="en-US" sz="2000" dirty="0"/>
              <a:t>edge position </a:t>
            </a:r>
            <a:endParaRPr lang="en-US" sz="2000" dirty="0" smtClean="0"/>
          </a:p>
          <a:p>
            <a:pPr>
              <a:buClrTx/>
              <a:buFont typeface="Wingdings" pitchFamily="2" charset="2"/>
              <a:buChar char="q"/>
              <a:defRPr/>
            </a:pPr>
            <a:r>
              <a:rPr lang="en-US" sz="2000" dirty="0" smtClean="0"/>
              <a:t>300 n.m. intersection zone between METAREAs used to ensure continuity of ice edge</a:t>
            </a:r>
          </a:p>
          <a:p>
            <a:pPr>
              <a:buClrTx/>
              <a:buFont typeface="Wingdings" pitchFamily="2" charset="2"/>
              <a:buChar char="q"/>
              <a:defRPr/>
            </a:pPr>
            <a:r>
              <a:rPr lang="en-US" sz="2000" dirty="0" smtClean="0"/>
              <a:t>Ice</a:t>
            </a:r>
            <a:r>
              <a:rPr lang="en-US" sz="2000" dirty="0" smtClean="0">
                <a:solidFill>
                  <a:srgbClr val="FF0000"/>
                </a:solidFill>
              </a:rPr>
              <a:t> </a:t>
            </a:r>
            <a:r>
              <a:rPr lang="en-US" sz="2000" dirty="0" smtClean="0"/>
              <a:t>GMDSS server  </a:t>
            </a:r>
            <a:r>
              <a:rPr lang="en-US" sz="2000" b="1" dirty="0" smtClean="0">
                <a:solidFill>
                  <a:srgbClr val="FF0000"/>
                </a:solidFill>
              </a:rPr>
              <a:t>ftp://gmdss.aari.ru</a:t>
            </a:r>
            <a:r>
              <a:rPr lang="en-US" sz="2000" dirty="0"/>
              <a:t> </a:t>
            </a:r>
            <a:r>
              <a:rPr lang="en-US" sz="2000" dirty="0" smtClean="0"/>
              <a:t>is used for operational exchange between the ice analysts from the Preparation Services (currently AARI and met.no, CIS expected)</a:t>
            </a:r>
            <a:endParaRPr lang="en-US" sz="2000" dirty="0"/>
          </a:p>
          <a:p>
            <a:pPr marL="0" indent="0">
              <a:buFont typeface="Wingdings 2" pitchFamily="18" charset="2"/>
              <a:buNone/>
              <a:defRPr/>
            </a:pPr>
            <a:endParaRPr lang="ru-RU" dirty="0"/>
          </a:p>
          <a:p>
            <a:pPr marL="0" indent="0">
              <a:buFont typeface="Wingdings 2" pitchFamily="18" charset="2"/>
              <a:buNone/>
              <a:defRPr/>
            </a:pPr>
            <a:endParaRPr lang="ru-RU"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388" y="1336675"/>
            <a:ext cx="3986212"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201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523790" y="-9977"/>
            <a:ext cx="8229600" cy="585788"/>
          </a:xfrm>
        </p:spPr>
        <p:txBody>
          <a:bodyPr>
            <a:normAutofit/>
          </a:bodyPr>
          <a:lstStyle/>
          <a:p>
            <a:r>
              <a:rPr lang="en-US" altLang="ru-RU" sz="2400" b="1" dirty="0" smtClean="0">
                <a:latin typeface="Arial Black" panose="020B0A04020102020204" pitchFamily="34" charset="0"/>
              </a:rPr>
              <a:t>2.3 METAREAs 17-21 schema</a:t>
            </a:r>
            <a:endParaRPr lang="ru-RU" altLang="ru-RU" sz="2400" b="1" dirty="0" smtClean="0">
              <a:latin typeface="Arial Black" panose="020B0A040201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102" y="7677472"/>
            <a:ext cx="4701596" cy="47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347" y="476672"/>
            <a:ext cx="2665864" cy="385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713727"/>
            <a:ext cx="298009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056330" y="3060829"/>
            <a:ext cx="3270062" cy="1600438"/>
          </a:xfrm>
          <a:prstGeom prst="rect">
            <a:avLst/>
          </a:prstGeom>
        </p:spPr>
        <p:txBody>
          <a:bodyPr wrap="none">
            <a:spAutoFit/>
          </a:bodyPr>
          <a:lstStyle/>
          <a:p>
            <a:r>
              <a:rPr lang="en-US" sz="1600" dirty="0">
                <a:hlinkClick r:id="rId5"/>
              </a:rPr>
              <a:t>http://</a:t>
            </a:r>
            <a:r>
              <a:rPr lang="en-US" sz="1600" dirty="0" smtClean="0">
                <a:hlinkClick r:id="rId5"/>
              </a:rPr>
              <a:t>weather.gmdss.org/XVII.html</a:t>
            </a:r>
            <a:r>
              <a:rPr lang="en-US" sz="1600" dirty="0" smtClean="0"/>
              <a:t> </a:t>
            </a:r>
          </a:p>
          <a:p>
            <a:r>
              <a:rPr lang="en-US" sz="1600" dirty="0">
                <a:hlinkClick r:id="rId6"/>
              </a:rPr>
              <a:t>http://</a:t>
            </a:r>
            <a:r>
              <a:rPr lang="en-US" sz="1600" dirty="0" smtClean="0">
                <a:hlinkClick r:id="rId6"/>
              </a:rPr>
              <a:t>weather.gmdss.org/XVIII.html</a:t>
            </a:r>
            <a:r>
              <a:rPr lang="en-US" sz="1600" dirty="0" smtClean="0"/>
              <a:t> </a:t>
            </a:r>
            <a:endParaRPr lang="en-US" sz="1600" dirty="0"/>
          </a:p>
          <a:p>
            <a:r>
              <a:rPr lang="en-US" sz="1600" dirty="0">
                <a:hlinkClick r:id="rId7"/>
              </a:rPr>
              <a:t>http://</a:t>
            </a:r>
            <a:r>
              <a:rPr lang="en-US" sz="1600" dirty="0" smtClean="0">
                <a:hlinkClick r:id="rId7"/>
              </a:rPr>
              <a:t>weather.gmdss.org/XIX.html</a:t>
            </a:r>
            <a:r>
              <a:rPr lang="en-US" sz="1600" dirty="0" smtClean="0"/>
              <a:t> </a:t>
            </a:r>
            <a:endParaRPr lang="en-US" sz="1600" dirty="0"/>
          </a:p>
          <a:p>
            <a:r>
              <a:rPr lang="en-US" sz="1600" dirty="0">
                <a:hlinkClick r:id="rId8"/>
              </a:rPr>
              <a:t>http://</a:t>
            </a:r>
            <a:r>
              <a:rPr lang="en-US" sz="1600" dirty="0" smtClean="0">
                <a:hlinkClick r:id="rId8"/>
              </a:rPr>
              <a:t>weather.gmdss.org/XX.html</a:t>
            </a:r>
            <a:r>
              <a:rPr lang="en-US" sz="1600" dirty="0" smtClean="0"/>
              <a:t> </a:t>
            </a:r>
            <a:endParaRPr lang="en-US" sz="1600" dirty="0"/>
          </a:p>
          <a:p>
            <a:r>
              <a:rPr lang="en-US" sz="1600" dirty="0">
                <a:hlinkClick r:id="rId9"/>
              </a:rPr>
              <a:t>http://</a:t>
            </a:r>
            <a:r>
              <a:rPr lang="en-US" sz="1600" dirty="0" smtClean="0">
                <a:hlinkClick r:id="rId9"/>
              </a:rPr>
              <a:t>weather.gmdss.org/XXI.html</a:t>
            </a:r>
            <a:r>
              <a:rPr lang="en-US" sz="1600" dirty="0" smtClean="0"/>
              <a:t> </a:t>
            </a:r>
            <a:endParaRPr lang="en-US" sz="1600" dirty="0"/>
          </a:p>
          <a:p>
            <a:endParaRPr lang="en-US" dirty="0"/>
          </a:p>
        </p:txBody>
      </p:sp>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0099" y="476672"/>
            <a:ext cx="3316982" cy="260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90448" y="4380701"/>
            <a:ext cx="5890411" cy="249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Прямая со стрелкой 8"/>
          <p:cNvCxnSpPr/>
          <p:nvPr/>
        </p:nvCxnSpPr>
        <p:spPr>
          <a:xfrm flipV="1">
            <a:off x="1835697" y="980728"/>
            <a:ext cx="2160239" cy="10081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076056" y="1844824"/>
            <a:ext cx="2684223" cy="86409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5436096" y="3212976"/>
            <a:ext cx="2324184" cy="230425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H="1" flipV="1">
            <a:off x="1835697" y="2708920"/>
            <a:ext cx="2304256" cy="291797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933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Прямая со стрелкой 16"/>
          <p:cNvCxnSpPr/>
          <p:nvPr/>
        </p:nvCxnSpPr>
        <p:spPr>
          <a:xfrm flipH="1">
            <a:off x="3765550" y="2708275"/>
            <a:ext cx="1436688" cy="130333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363" name="Заголовок 1"/>
          <p:cNvSpPr>
            <a:spLocks noGrp="1"/>
          </p:cNvSpPr>
          <p:nvPr>
            <p:ph type="title"/>
          </p:nvPr>
        </p:nvSpPr>
        <p:spPr>
          <a:xfrm>
            <a:off x="160338" y="260648"/>
            <a:ext cx="8983662" cy="539750"/>
          </a:xfrm>
        </p:spPr>
        <p:txBody>
          <a:bodyPr>
            <a:noAutofit/>
          </a:bodyPr>
          <a:lstStyle/>
          <a:p>
            <a:r>
              <a:rPr lang="en-US" altLang="ru-RU" sz="2400" dirty="0" smtClean="0">
                <a:latin typeface="Arial Black" panose="020B0A04020102020204" pitchFamily="34" charset="0"/>
              </a:rPr>
              <a:t>2.4 Sample ice bulletins (Feb 26 2013 &amp; Oct 5 2012)</a:t>
            </a:r>
            <a:endParaRPr lang="ru-RU" altLang="ru-RU" sz="2400" dirty="0" smtClean="0">
              <a:latin typeface="Arial Black" panose="020B0A04020102020204" pitchFamily="34" charset="0"/>
            </a:endParaRPr>
          </a:p>
        </p:txBody>
      </p:sp>
      <p:pic>
        <p:nvPicPr>
          <p:cNvPr id="1536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283200" y="863600"/>
            <a:ext cx="3787775" cy="415925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8" y="908050"/>
            <a:ext cx="3868737" cy="418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Овал 14"/>
          <p:cNvSpPr/>
          <p:nvPr/>
        </p:nvSpPr>
        <p:spPr>
          <a:xfrm>
            <a:off x="0" y="3789363"/>
            <a:ext cx="2700338" cy="314325"/>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1" name="Прямоугольник 10"/>
          <p:cNvSpPr/>
          <p:nvPr/>
        </p:nvSpPr>
        <p:spPr>
          <a:xfrm>
            <a:off x="161925" y="4194175"/>
            <a:ext cx="3778250" cy="404813"/>
          </a:xfrm>
          <a:prstGeom prst="rect">
            <a:avLst/>
          </a:prstGeom>
          <a:noFill/>
          <a:ln w="3810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8" name="Прямоугольник 17"/>
          <p:cNvSpPr/>
          <p:nvPr/>
        </p:nvSpPr>
        <p:spPr>
          <a:xfrm>
            <a:off x="5283200" y="1943100"/>
            <a:ext cx="3563938" cy="1562100"/>
          </a:xfrm>
          <a:prstGeom prst="rect">
            <a:avLst/>
          </a:prstGeom>
          <a:noFill/>
          <a:ln w="3810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5369" name="Прямоугольник 18"/>
          <p:cNvSpPr>
            <a:spLocks noChangeArrowheads="1"/>
          </p:cNvSpPr>
          <p:nvPr/>
        </p:nvSpPr>
        <p:spPr bwMode="auto">
          <a:xfrm>
            <a:off x="3938588" y="3184525"/>
            <a:ext cx="1344612" cy="461963"/>
          </a:xfrm>
          <a:prstGeom prst="rect">
            <a:avLst/>
          </a:prstGeom>
          <a:solidFill>
            <a:srgbClr val="FF0000">
              <a:alpha val="2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sz="1200" dirty="0"/>
              <a:t>300 n.m. </a:t>
            </a:r>
          </a:p>
          <a:p>
            <a:pPr algn="ctr" eaLnBrk="1" hangingPunct="1"/>
            <a:r>
              <a:rPr lang="en-US" altLang="ru-RU" sz="1200" dirty="0"/>
              <a:t>intersection zone</a:t>
            </a:r>
            <a:endParaRPr lang="ru-RU" altLang="ru-RU" sz="1200" dirty="0"/>
          </a:p>
        </p:txBody>
      </p:sp>
      <p:sp>
        <p:nvSpPr>
          <p:cNvPr id="15370" name="Прямоугольник 21"/>
          <p:cNvSpPr>
            <a:spLocks noChangeArrowheads="1"/>
          </p:cNvSpPr>
          <p:nvPr/>
        </p:nvSpPr>
        <p:spPr bwMode="auto">
          <a:xfrm>
            <a:off x="852488" y="5364163"/>
            <a:ext cx="5824537"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800" dirty="0"/>
              <a:t>FICN23 CWIS 050300</a:t>
            </a:r>
          </a:p>
          <a:p>
            <a:pPr eaLnBrk="1" hangingPunct="1"/>
            <a:r>
              <a:rPr lang="en-US" altLang="ru-RU" sz="800" dirty="0"/>
              <a:t>ICE BULLETIN FOR METAREA XVIII NORTH OF 75N ISSUED BY ENVIRONMENT CANADA AT 0300 UTC 5 OCTOBER 2012.</a:t>
            </a:r>
          </a:p>
          <a:p>
            <a:pPr eaLnBrk="1" hangingPunct="1"/>
            <a:r>
              <a:rPr lang="en-US" altLang="ru-RU" sz="800" dirty="0"/>
              <a:t>SECURITE.</a:t>
            </a:r>
          </a:p>
          <a:p>
            <a:pPr eaLnBrk="1" hangingPunct="1"/>
            <a:r>
              <a:rPr lang="en-US" altLang="ru-RU" sz="800" dirty="0"/>
              <a:t>AT 050300 UTC.</a:t>
            </a:r>
          </a:p>
          <a:p>
            <a:pPr eaLnBrk="1" hangingPunct="1"/>
            <a:r>
              <a:rPr lang="en-US" altLang="ru-RU" sz="800" dirty="0"/>
              <a:t>GREENLAND WATERS:</a:t>
            </a:r>
          </a:p>
          <a:p>
            <a:pPr eaLnBrk="1" hangingPunct="1"/>
            <a:r>
              <a:rPr lang="pt-BR" altLang="ru-RU" sz="800"/>
              <a:t>ICE E OF 7555N 6626W, 7550N 6201W, 7500N 6024W.</a:t>
            </a:r>
          </a:p>
          <a:p>
            <a:pPr eaLnBrk="1" hangingPunct="1"/>
            <a:r>
              <a:rPr lang="en-US" altLang="ru-RU" sz="800" dirty="0"/>
              <a:t>CLARENCE, GREENLAND WATERS:</a:t>
            </a:r>
          </a:p>
          <a:p>
            <a:pPr eaLnBrk="1" hangingPunct="1"/>
            <a:r>
              <a:rPr lang="en-US" altLang="ru-RU" sz="800" dirty="0"/>
              <a:t>ICE N AND W OF 7500N 7400W, 7759N 7215W.</a:t>
            </a:r>
          </a:p>
          <a:p>
            <a:pPr eaLnBrk="1" hangingPunct="1"/>
            <a:r>
              <a:rPr lang="en-US" altLang="ru-RU" sz="800" dirty="0"/>
              <a:t>NNNN</a:t>
            </a:r>
            <a:endParaRPr lang="ru-RU" altLang="ru-RU" sz="800" dirty="0"/>
          </a:p>
        </p:txBody>
      </p:sp>
      <p:sp>
        <p:nvSpPr>
          <p:cNvPr id="15371" name="Прямоугольник 22"/>
          <p:cNvSpPr>
            <a:spLocks noChangeArrowheads="1"/>
          </p:cNvSpPr>
          <p:nvPr/>
        </p:nvSpPr>
        <p:spPr bwMode="auto">
          <a:xfrm>
            <a:off x="5283200" y="6197600"/>
            <a:ext cx="1211263"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1600" b="1" dirty="0"/>
              <a:t>Oct 5 2012</a:t>
            </a:r>
            <a:endParaRPr lang="ru-RU" altLang="ru-RU" sz="1600" b="1" dirty="0"/>
          </a:p>
        </p:txBody>
      </p:sp>
    </p:spTree>
    <p:extLst>
      <p:ext uri="{BB962C8B-B14F-4D97-AF65-F5344CB8AC3E}">
        <p14:creationId xmlns:p14="http://schemas.microsoft.com/office/powerpoint/2010/main" val="2914548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229600" cy="2188840"/>
          </a:xfrm>
        </p:spPr>
        <p:txBody>
          <a:bodyPr/>
          <a:lstStyle/>
          <a:p>
            <a:pPr marL="0" indent="0">
              <a:buNone/>
            </a:pPr>
            <a:r>
              <a:rPr lang="en-US" sz="2800" b="1" dirty="0" smtClean="0">
                <a:solidFill>
                  <a:srgbClr val="FF0000"/>
                </a:solidFill>
                <a:latin typeface="Arial Black" panose="020B0A04020102020204" pitchFamily="34" charset="0"/>
              </a:rPr>
              <a:t>3 Regulations </a:t>
            </a:r>
            <a:r>
              <a:rPr lang="en-US" sz="2800" b="1" dirty="0">
                <a:solidFill>
                  <a:srgbClr val="FF0000"/>
                </a:solidFill>
                <a:latin typeface="Arial Black" panose="020B0A04020102020204" pitchFamily="34" charset="0"/>
              </a:rPr>
              <a:t>for preparation and information exchange for ice in GMDSS bulletins </a:t>
            </a:r>
            <a:endParaRPr lang="ru-RU" sz="2800" b="1" dirty="0">
              <a:solidFill>
                <a:srgbClr val="FF0000"/>
              </a:solidFill>
              <a:latin typeface="Arial Black" panose="020B0A04020102020204" pitchFamily="34" charset="0"/>
            </a:endParaRPr>
          </a:p>
          <a:p>
            <a:pPr marL="0" indent="0">
              <a:buNone/>
            </a:pPr>
            <a:endParaRPr lang="ru-RU" dirty="0"/>
          </a:p>
        </p:txBody>
      </p:sp>
      <p:sp>
        <p:nvSpPr>
          <p:cNvPr id="4" name="Объект 2"/>
          <p:cNvSpPr txBox="1">
            <a:spLocks/>
          </p:cNvSpPr>
          <p:nvPr/>
        </p:nvSpPr>
        <p:spPr>
          <a:xfrm>
            <a:off x="460756" y="1988840"/>
            <a:ext cx="8683243"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3200" dirty="0" smtClean="0"/>
              <a:t>Joint </a:t>
            </a:r>
            <a:r>
              <a:rPr lang="en-US" sz="3200" dirty="0"/>
              <a:t>IMO/IHO/WMO Manual on maritime safety information </a:t>
            </a:r>
            <a:r>
              <a:rPr lang="en-US" sz="3200" dirty="0" smtClean="0"/>
              <a:t>(edition Nov 2014, in effect 2016-010-01) (mandatory, shall !)</a:t>
            </a:r>
            <a:endParaRPr lang="en-US" sz="3200" dirty="0"/>
          </a:p>
          <a:p>
            <a:r>
              <a:rPr lang="en-US" dirty="0" smtClean="0"/>
              <a:t>WMO-No.558 Manual on Marine Meteorological Services (edition 2016/2017, to be adopted by JCOMM-5 and WMO EC in 2017) (mandatory, shall !)</a:t>
            </a:r>
          </a:p>
          <a:p>
            <a:pPr lvl="1"/>
            <a:r>
              <a:rPr lang="en-US" dirty="0" smtClean="0"/>
              <a:t>WMO-No.471 Guide to </a:t>
            </a:r>
            <a:r>
              <a:rPr lang="en-US" dirty="0"/>
              <a:t>Marine Meteorological Services (edition </a:t>
            </a:r>
            <a:r>
              <a:rPr lang="en-US" dirty="0" smtClean="0"/>
              <a:t>2016/2017, </a:t>
            </a:r>
            <a:r>
              <a:rPr lang="en-US" dirty="0"/>
              <a:t>to be adopted by JCOMM-5 and WMO EC in 2017) </a:t>
            </a:r>
            <a:r>
              <a:rPr lang="en-US" dirty="0" smtClean="0"/>
              <a:t>(should)</a:t>
            </a:r>
          </a:p>
          <a:p>
            <a:pPr lvl="1"/>
            <a:r>
              <a:rPr lang="en-US" dirty="0" smtClean="0"/>
              <a:t>WMO sea ice regulatory material (No.259 Sea Ice Nomenclature, JCOMM </a:t>
            </a:r>
            <a:endParaRPr lang="en-US" dirty="0"/>
          </a:p>
          <a:p>
            <a:endParaRPr lang="en-US" dirty="0" smtClean="0"/>
          </a:p>
          <a:p>
            <a:endParaRPr lang="en-US" dirty="0"/>
          </a:p>
        </p:txBody>
      </p:sp>
    </p:spTree>
    <p:extLst>
      <p:ext uri="{BB962C8B-B14F-4D97-AF65-F5344CB8AC3E}">
        <p14:creationId xmlns:p14="http://schemas.microsoft.com/office/powerpoint/2010/main" val="631382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1892</Words>
  <Application>Microsoft Office PowerPoint</Application>
  <PresentationFormat>Экран (4:3)</PresentationFormat>
  <Paragraphs>178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Themes for considerations</vt:lpstr>
      <vt:lpstr>1 Connection between GMDSS, SafetyNet, MSI,  NAVTEX, METAREAS </vt:lpstr>
      <vt:lpstr>1.2 Sea ice and icebergs in GMDSS SafetyNET &amp; NAVTEX bulletins</vt:lpstr>
      <vt:lpstr>2 Responsibilities of Countries ‘owning’ METAREAS (practical wording !)</vt:lpstr>
      <vt:lpstr>2.2 Best practices from METAREAs XVII-XXI for sea ice GMDSS bulletins (in effect from Jul’11)</vt:lpstr>
      <vt:lpstr>2.3 METAREAs 17-21 schema</vt:lpstr>
      <vt:lpstr>2.4 Sample ice bulletins (Feb 26 2013 &amp; Oct 5 2012)</vt:lpstr>
      <vt:lpstr>Презентация PowerPoint</vt:lpstr>
      <vt:lpstr>3.1 Manual on Marine Meteorological Services  (WMO- No. 558)</vt:lpstr>
      <vt:lpstr>3.1 Manual on Marine Meteorological Services  (WMO- No. 558)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3.2 WMO-No.558 APPENDIX II.2  NAVTEX Abbreviations FOR Ice FEATURES </vt:lpstr>
      <vt:lpstr>4 Documentation on program-latest versions, location of information </vt:lpstr>
      <vt:lpstr>Way forward</vt:lpstr>
    </vt:vector>
  </TitlesOfParts>
  <Company>AARI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IAW-4</dc:title>
  <dc:creator>Vasily Smolyanitsky</dc:creator>
  <cp:lastModifiedBy>Vasily Smolyanitsky</cp:lastModifiedBy>
  <cp:revision>49</cp:revision>
  <dcterms:created xsi:type="dcterms:W3CDTF">2014-06-12T04:09:12Z</dcterms:created>
  <dcterms:modified xsi:type="dcterms:W3CDTF">2016-05-18T13:39:01Z</dcterms:modified>
</cp:coreProperties>
</file>