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200" u="none" cap="none" strike="noStrike">
                <a:solidFill>
                  <a:schemeClr val="dk1"/>
                </a:solidFill>
                <a:latin typeface="Arial"/>
                <a:ea typeface="Arial"/>
                <a:cs typeface="Arial"/>
                <a:sym typeface="Arial"/>
              </a:defRPr>
            </a:lvl2pPr>
            <a:lvl3pPr indent="0" lvl="2" marL="914400" marR="0" rtl="0" algn="l">
              <a:spcBef>
                <a:spcPts val="0"/>
              </a:spcBef>
              <a:buNone/>
              <a:defRPr b="0" i="0" sz="1200" u="none" cap="none" strike="noStrike">
                <a:solidFill>
                  <a:schemeClr val="dk1"/>
                </a:solidFill>
                <a:latin typeface="Arial"/>
                <a:ea typeface="Arial"/>
                <a:cs typeface="Arial"/>
                <a:sym typeface="Arial"/>
              </a:defRPr>
            </a:lvl3pPr>
            <a:lvl4pPr indent="0" lvl="3" marL="1371600" marR="0" rtl="0" algn="l">
              <a:spcBef>
                <a:spcPts val="0"/>
              </a:spcBef>
              <a:buNone/>
              <a:defRPr b="0" i="0" sz="1200" u="none" cap="none" strike="noStrike">
                <a:solidFill>
                  <a:schemeClr val="dk1"/>
                </a:solidFill>
                <a:latin typeface="Arial"/>
                <a:ea typeface="Arial"/>
                <a:cs typeface="Arial"/>
                <a:sym typeface="Arial"/>
              </a:defRPr>
            </a:lvl4pPr>
            <a:lvl5pPr indent="0" lvl="4" marL="1828800" marR="0" rtl="0" algn="l">
              <a:spcBef>
                <a:spcPts val="0"/>
              </a:spcBef>
              <a:buNone/>
              <a:defRPr b="0" i="0" sz="1200" u="none" cap="none" strike="noStrike">
                <a:solidFill>
                  <a:schemeClr val="dk1"/>
                </a:solidFill>
                <a:latin typeface="Arial"/>
                <a:ea typeface="Arial"/>
                <a:cs typeface="Arial"/>
                <a:sym typeface="Arial"/>
              </a:defRPr>
            </a:lvl5pPr>
            <a:lvl6pPr indent="0" lvl="5" marL="2286000" marR="0" rtl="0" algn="l">
              <a:spcBef>
                <a:spcPts val="0"/>
              </a:spcBef>
              <a:buNone/>
              <a:defRPr b="0" i="0" sz="1200" u="none" cap="none" strike="noStrike">
                <a:solidFill>
                  <a:schemeClr val="dk1"/>
                </a:solidFill>
                <a:latin typeface="Arial"/>
                <a:ea typeface="Arial"/>
                <a:cs typeface="Arial"/>
                <a:sym typeface="Arial"/>
              </a:defRPr>
            </a:lvl6pPr>
            <a:lvl7pPr indent="0" lvl="6" marL="2743200" marR="0" rtl="0" algn="l">
              <a:spcBef>
                <a:spcPts val="0"/>
              </a:spcBef>
              <a:buNone/>
              <a:defRPr b="0" i="0" sz="1200" u="none" cap="none" strike="noStrike">
                <a:solidFill>
                  <a:schemeClr val="dk1"/>
                </a:solidFill>
                <a:latin typeface="Arial"/>
                <a:ea typeface="Arial"/>
                <a:cs typeface="Arial"/>
                <a:sym typeface="Arial"/>
              </a:defRPr>
            </a:lvl7pPr>
            <a:lvl8pPr indent="0" lvl="7" marL="3200400" marR="0" rtl="0" algn="l">
              <a:spcBef>
                <a:spcPts val="0"/>
              </a:spcBef>
              <a:buNone/>
              <a:defRPr b="0" i="0" sz="1200" u="none" cap="none" strike="noStrike">
                <a:solidFill>
                  <a:schemeClr val="dk1"/>
                </a:solidFill>
                <a:latin typeface="Arial"/>
                <a:ea typeface="Arial"/>
                <a:cs typeface="Arial"/>
                <a:sym typeface="Arial"/>
              </a:defRPr>
            </a:lvl8pPr>
            <a:lvl9pPr indent="0" lvl="8" marL="3657600" marR="0" rtl="0" algn="l">
              <a:spcBef>
                <a:spcPts val="0"/>
              </a:spcBef>
              <a:buNone/>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0"/>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he-cryosphere-discuss.net/9/2339/2015/tcd-9-2339-2015.html" TargetMode="External"/><Relationship Id="rId3" Type="http://schemas.openxmlformats.org/officeDocument/2006/relationships/hyperlink" Target="http://www.the-cryosphere-discuss.net/9/2339/2015/tcd-9-2339-2015.html" TargetMode="External"/><Relationship Id="rId4" Type="http://schemas.openxmlformats.org/officeDocument/2006/relationships/hyperlink" Target="https://www.egu.eu/"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 name="Shape 27"/>
        <p:cNvGrpSpPr/>
        <p:nvPr/>
      </p:nvGrpSpPr>
      <p:grpSpPr>
        <a:xfrm>
          <a:off x="0" y="0"/>
          <a:ext cx="0" cy="0"/>
          <a:chOff x="0" y="0"/>
          <a:chExt cx="0" cy="0"/>
        </a:xfrm>
      </p:grpSpPr>
      <p:sp>
        <p:nvSpPr>
          <p:cNvPr id="28" name="Shape 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9" name="Shape 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6" name="Shape 2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MSC – military Sealift Command</a:t>
            </a:r>
          </a:p>
        </p:txBody>
      </p:sp>
      <p:sp>
        <p:nvSpPr>
          <p:cNvPr id="207" name="Shape 207"/>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8" name="Shape 2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Real-Time availability of all-weather, day and night high resolution Synthetic Aperture Radar (SAR) imagery</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 in analysis time</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Cost – approx $3k per image.  Purchases limited by funding</a:t>
            </a:r>
          </a:p>
          <a:p>
            <a:pPr indent="0" lvl="2" marL="914400" marR="0" rtl="0" algn="l">
              <a:lnSpc>
                <a:spcPct val="80000"/>
              </a:lnSpc>
              <a:spcBef>
                <a:spcPts val="0"/>
              </a:spcBef>
              <a:spcAft>
                <a:spcPts val="0"/>
              </a:spcAft>
              <a:buClr>
                <a:schemeClr val="dk1"/>
              </a:buClr>
              <a:buSzPct val="104875"/>
              <a:buFont typeface="Arial"/>
              <a:buChar char="•"/>
            </a:pPr>
            <a:r>
              <a:rPr b="0" i="0" lang="en-US" sz="839" u="none" cap="none" strike="noStrike">
                <a:solidFill>
                  <a:schemeClr val="dk1"/>
                </a:solidFill>
                <a:latin typeface="Arial"/>
                <a:ea typeface="Arial"/>
                <a:cs typeface="Arial"/>
                <a:sym typeface="Arial"/>
              </a:rPr>
              <a:t>Current funding from NGA and NOAA and are not guaranteed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Total satellite coverage takes 3 days.  Constellation of SAR required for tactical support</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Global Hawk High-Altitude, Long-Endurance Unmanned Aerial Vehicle (HAE UAV) SAR payload is an option</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Increased data volume increases processing and communications system requirement</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More Analysts for increased detail and locations</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Increased manning needed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Training 1-3 years for senior analyst qualification</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Marine radar systems tuned to find and track ice</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On board expertise by ice pilot or sea ice specialist</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Deployable Ice Analysts from NIC  </a:t>
            </a:r>
          </a:p>
          <a:p>
            <a:pPr indent="0" lvl="2" marL="914400" marR="0" rtl="0" algn="l">
              <a:lnSpc>
                <a:spcPct val="80000"/>
              </a:lnSpc>
              <a:spcBef>
                <a:spcPts val="0"/>
              </a:spcBef>
              <a:spcAft>
                <a:spcPts val="0"/>
              </a:spcAft>
              <a:buClr>
                <a:schemeClr val="dk1"/>
              </a:buClr>
              <a:buSzPct val="104875"/>
              <a:buFont typeface="Arial"/>
              <a:buChar char="•"/>
            </a:pPr>
            <a:r>
              <a:rPr b="0" i="0" lang="en-US" sz="839" u="none" cap="none" strike="noStrike">
                <a:solidFill>
                  <a:schemeClr val="dk1"/>
                </a:solidFill>
                <a:latin typeface="Arial"/>
                <a:ea typeface="Arial"/>
                <a:cs typeface="Arial"/>
                <a:sym typeface="Arial"/>
              </a:rPr>
              <a:t>Increased manning needed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Ice and METOC expertise together</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Seasonal ice buoy and open ocean drifting buoys</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Current programs are in place but are not sufficient for  requirement</a:t>
            </a:r>
          </a:p>
          <a:p>
            <a:pPr indent="0" lvl="0" marL="0" marR="0" rtl="0" algn="l">
              <a:lnSpc>
                <a:spcPct val="80000"/>
              </a:lnSpc>
              <a:spcBef>
                <a:spcPts val="0"/>
              </a:spcBef>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Ice observation requirement for ships in Arctic waters</a:t>
            </a:r>
          </a:p>
        </p:txBody>
      </p:sp>
      <p:sp>
        <p:nvSpPr>
          <p:cNvPr id="219" name="Shape 219"/>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5" name="Shape 2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Real-Time availability of all-weather, day and night high resolution Synthetic Aperture Radar (SAR) imagery</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 in analysis time</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Cost – approx $3k per image.  Purchases limited by funding</a:t>
            </a:r>
          </a:p>
          <a:p>
            <a:pPr indent="0" lvl="2" marL="914400" marR="0" rtl="0" algn="l">
              <a:lnSpc>
                <a:spcPct val="80000"/>
              </a:lnSpc>
              <a:spcBef>
                <a:spcPts val="0"/>
              </a:spcBef>
              <a:spcAft>
                <a:spcPts val="0"/>
              </a:spcAft>
              <a:buClr>
                <a:schemeClr val="dk1"/>
              </a:buClr>
              <a:buSzPct val="104875"/>
              <a:buFont typeface="Arial"/>
              <a:buChar char="•"/>
            </a:pPr>
            <a:r>
              <a:rPr b="0" i="0" lang="en-US" sz="839" u="none" cap="none" strike="noStrike">
                <a:solidFill>
                  <a:schemeClr val="dk1"/>
                </a:solidFill>
                <a:latin typeface="Arial"/>
                <a:ea typeface="Arial"/>
                <a:cs typeface="Arial"/>
                <a:sym typeface="Arial"/>
              </a:rPr>
              <a:t>Current funding from NGA and NOAA and are not guaranteed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Total satellite coverage takes 3 days.  Constellation of SAR required for tactical support</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Global Hawk High-Altitude, Long-Endurance Unmanned Aerial Vehicle (HAE UAV) SAR payload is an option</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Increased data volume increases processing and communications system requirement</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More Analysts for increased detail and locations</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Increased manning needed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Training 1-3 years for senior analyst qualification</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Marine radar systems tuned to find and track ice</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On board expertise by ice pilot or sea ice specialist</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Deployable Ice Analysts from NIC  </a:t>
            </a:r>
          </a:p>
          <a:p>
            <a:pPr indent="0" lvl="2" marL="914400" marR="0" rtl="0" algn="l">
              <a:lnSpc>
                <a:spcPct val="80000"/>
              </a:lnSpc>
              <a:spcBef>
                <a:spcPts val="0"/>
              </a:spcBef>
              <a:spcAft>
                <a:spcPts val="0"/>
              </a:spcAft>
              <a:buClr>
                <a:schemeClr val="dk1"/>
              </a:buClr>
              <a:buSzPct val="104875"/>
              <a:buFont typeface="Arial"/>
              <a:buChar char="•"/>
            </a:pPr>
            <a:r>
              <a:rPr b="0" i="0" lang="en-US" sz="839" u="none" cap="none" strike="noStrike">
                <a:solidFill>
                  <a:schemeClr val="dk1"/>
                </a:solidFill>
                <a:latin typeface="Arial"/>
                <a:ea typeface="Arial"/>
                <a:cs typeface="Arial"/>
                <a:sym typeface="Arial"/>
              </a:rPr>
              <a:t>Increased manning needed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Ice and METOC expertise together</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Seasonal ice buoy and open ocean drifting buoys</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Current programs are in place but are not sufficient for  requirement</a:t>
            </a:r>
          </a:p>
          <a:p>
            <a:pPr indent="0" lvl="0" marL="0" marR="0" rtl="0" algn="l">
              <a:lnSpc>
                <a:spcPct val="80000"/>
              </a:lnSpc>
              <a:spcBef>
                <a:spcPts val="0"/>
              </a:spcBef>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Ice observation requirement for ships in Arctic waters</a:t>
            </a:r>
          </a:p>
        </p:txBody>
      </p:sp>
      <p:sp>
        <p:nvSpPr>
          <p:cNvPr id="226" name="Shape 226"/>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43000" y="682625"/>
            <a:ext cx="4570412" cy="3429000"/>
          </a:xfrm>
          <a:custGeom>
            <a:pathLst>
              <a:path extrusionOk="0" h="120000" w="120000">
                <a:moveTo>
                  <a:pt x="0" y="0"/>
                </a:moveTo>
                <a:lnTo>
                  <a:pt x="120000" y="0"/>
                </a:lnTo>
                <a:lnTo>
                  <a:pt x="120000" y="120000"/>
                </a:lnTo>
                <a:lnTo>
                  <a:pt x="0" y="120000"/>
                </a:lnTo>
                <a:close/>
              </a:path>
            </a:pathLst>
          </a:custGeom>
          <a:noFill/>
          <a:ln>
            <a:noFill/>
          </a:ln>
        </p:spPr>
      </p:sp>
      <p:sp>
        <p:nvSpPr>
          <p:cNvPr id="232" name="Shape 232"/>
          <p:cNvSpPr txBox="1"/>
          <p:nvPr>
            <p:ph idx="1" type="body"/>
          </p:nvPr>
        </p:nvSpPr>
        <p:spPr>
          <a:xfrm>
            <a:off x="685800" y="4343400"/>
            <a:ext cx="5486399" cy="4114800"/>
          </a:xfrm>
          <a:prstGeom prst="rect">
            <a:avLst/>
          </a:prstGeom>
          <a:noFill/>
          <a:ln>
            <a:noFill/>
          </a:ln>
        </p:spPr>
        <p:txBody>
          <a:bodyPr anchorCtr="0" anchor="ctr" bIns="45925" lIns="91850" rIns="91850" tIns="45925">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5" name="Shape 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Real-Time availability of all-weather, day and night high resolution Synthetic Aperture Radar (SAR) imagery</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 in analysis time</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Cost – approx $3k per image.  Purchases limited by funding</a:t>
            </a:r>
          </a:p>
          <a:p>
            <a:pPr indent="0" lvl="2" marL="914400" marR="0" rtl="0" algn="l">
              <a:lnSpc>
                <a:spcPct val="80000"/>
              </a:lnSpc>
              <a:spcBef>
                <a:spcPts val="0"/>
              </a:spcBef>
              <a:spcAft>
                <a:spcPts val="0"/>
              </a:spcAft>
              <a:buClr>
                <a:schemeClr val="dk1"/>
              </a:buClr>
              <a:buSzPct val="104875"/>
              <a:buFont typeface="Arial"/>
              <a:buChar char="•"/>
            </a:pPr>
            <a:r>
              <a:rPr b="0" i="0" lang="en-US" sz="839" u="none" cap="none" strike="noStrike">
                <a:solidFill>
                  <a:schemeClr val="dk1"/>
                </a:solidFill>
                <a:latin typeface="Arial"/>
                <a:ea typeface="Arial"/>
                <a:cs typeface="Arial"/>
                <a:sym typeface="Arial"/>
              </a:rPr>
              <a:t>Current funding from NGA and NOAA and are not guaranteed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Total satellite coverage takes 3 days.  Constellation of SAR required for tactical support</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Global Hawk High-Altitude, Long-Endurance Unmanned Aerial Vehicle (HAE UAV) SAR payload is an option</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Increased data volume increases processing and communications system requirement</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More Analysts for increased detail and locations</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Increased manning needed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Training 1-3 years for senior analyst qualification</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Marine radar systems tuned to find and track ice</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On board expertise by ice pilot or sea ice specialist</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Deployable Ice Analysts from NIC  </a:t>
            </a:r>
          </a:p>
          <a:p>
            <a:pPr indent="0" lvl="2" marL="914400" marR="0" rtl="0" algn="l">
              <a:lnSpc>
                <a:spcPct val="80000"/>
              </a:lnSpc>
              <a:spcBef>
                <a:spcPts val="0"/>
              </a:spcBef>
              <a:spcAft>
                <a:spcPts val="0"/>
              </a:spcAft>
              <a:buClr>
                <a:schemeClr val="dk1"/>
              </a:buClr>
              <a:buSzPct val="104875"/>
              <a:buFont typeface="Arial"/>
              <a:buChar char="•"/>
            </a:pPr>
            <a:r>
              <a:rPr b="0" i="0" lang="en-US" sz="839" u="none" cap="none" strike="noStrike">
                <a:solidFill>
                  <a:schemeClr val="dk1"/>
                </a:solidFill>
                <a:latin typeface="Arial"/>
                <a:ea typeface="Arial"/>
                <a:cs typeface="Arial"/>
                <a:sym typeface="Arial"/>
              </a:rPr>
              <a:t>Increased manning needed</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Ice and METOC expertise together</a:t>
            </a:r>
          </a:p>
          <a:p>
            <a:pPr indent="0" lvl="0" marL="0" marR="0" rtl="0" algn="l">
              <a:lnSpc>
                <a:spcPct val="80000"/>
              </a:lnSpc>
              <a:spcBef>
                <a:spcPts val="0"/>
              </a:spcBef>
              <a:spcAft>
                <a:spcPts val="0"/>
              </a:spcAft>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Seasonal ice buoy and open ocean drifting buoys</a:t>
            </a:r>
          </a:p>
          <a:p>
            <a:pPr indent="0" lvl="1" marL="457200" marR="0" rtl="0" algn="l">
              <a:lnSpc>
                <a:spcPct val="80000"/>
              </a:lnSpc>
              <a:spcBef>
                <a:spcPts val="0"/>
              </a:spcBef>
              <a:spcAft>
                <a:spcPts val="0"/>
              </a:spcAft>
              <a:buClr>
                <a:schemeClr val="dk1"/>
              </a:buClr>
              <a:buSzPct val="96923"/>
              <a:buFont typeface="Arial"/>
              <a:buChar char="•"/>
            </a:pPr>
            <a:r>
              <a:rPr b="0" i="0" lang="en-US" sz="1260" u="none" cap="none" strike="noStrike">
                <a:solidFill>
                  <a:schemeClr val="dk1"/>
                </a:solidFill>
                <a:latin typeface="Arial"/>
                <a:ea typeface="Arial"/>
                <a:cs typeface="Arial"/>
                <a:sym typeface="Arial"/>
              </a:rPr>
              <a:t>Current programs are in place but are not sufficient for  requirement</a:t>
            </a:r>
          </a:p>
          <a:p>
            <a:pPr indent="0" lvl="0" marL="0" marR="0" rtl="0" algn="l">
              <a:lnSpc>
                <a:spcPct val="80000"/>
              </a:lnSpc>
              <a:spcBef>
                <a:spcPts val="0"/>
              </a:spcBef>
              <a:buClr>
                <a:schemeClr val="dk1"/>
              </a:buClr>
              <a:buSzPct val="100000"/>
              <a:buFont typeface="Noto Sans Symbols"/>
              <a:buChar char="❑"/>
            </a:pPr>
            <a:r>
              <a:rPr b="0" i="0" lang="en-US" sz="1400" u="none" cap="none" strike="noStrike">
                <a:solidFill>
                  <a:schemeClr val="dk1"/>
                </a:solidFill>
                <a:latin typeface="Arial"/>
                <a:ea typeface="Arial"/>
                <a:cs typeface="Arial"/>
                <a:sym typeface="Arial"/>
              </a:rPr>
              <a:t>Ice observation requirement for ships in Arctic waters</a:t>
            </a:r>
          </a:p>
        </p:txBody>
      </p:sp>
      <p:sp>
        <p:nvSpPr>
          <p:cNvPr id="46" name="Shape 46"/>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2" name="Shape 5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53" name="Shape 53"/>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8" name="Shape 1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09" name="Shape 109"/>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33" name="Shape 13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34" name="Shape 134"/>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lnSpc>
                <a:spcPct val="80000"/>
              </a:lnSpc>
              <a:spcBef>
                <a:spcPts val="0"/>
              </a:spcBef>
              <a:spcAft>
                <a:spcPts val="0"/>
              </a:spcAft>
              <a:buSzPct val="25000"/>
              <a:buNone/>
            </a:pPr>
            <a:r>
              <a:rPr b="1" i="0" lang="en-US" sz="930" u="none" cap="none" strike="noStrike">
                <a:solidFill>
                  <a:schemeClr val="dk1"/>
                </a:solidFill>
                <a:latin typeface="Arial"/>
                <a:ea typeface="Arial"/>
                <a:cs typeface="Arial"/>
                <a:sym typeface="Arial"/>
              </a:rPr>
              <a:t>Better daily sea ice forecasts for the Arctic following CU-Boulder-led innovation</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Ice experts from the University of Colorado Boulder, the U.S. Navy, the U.S. National Ice Center and other institutions have developed a straightforward new technique for estimating sea ice concentration in the Arctic Ocean, and the new method improves the U.S. Navy’s short-term sea ice forecast of ice edge location by almost </a:t>
            </a:r>
            <a:r>
              <a:rPr b="0" i="0" lang="en-US" sz="930" u="sng" cap="none" strike="noStrike">
                <a:solidFill>
                  <a:schemeClr val="hlink"/>
                </a:solidFill>
                <a:latin typeface="Arial"/>
                <a:ea typeface="Arial"/>
                <a:cs typeface="Arial"/>
                <a:sym typeface="Arial"/>
                <a:hlinkClick r:id="rId2"/>
              </a:rPr>
              <a:t>40 percent</a:t>
            </a:r>
            <a:r>
              <a:rPr b="0" i="0" lang="en-US" sz="930" u="none" cap="none" strike="noStrike">
                <a:solidFill>
                  <a:schemeClr val="dk1"/>
                </a:solidFill>
                <a:latin typeface="Arial"/>
                <a:ea typeface="Arial"/>
                <a:cs typeface="Arial"/>
                <a:sym typeface="Arial"/>
              </a:rPr>
              <a:t> . With shipping on the rise in the Arctic Ocean, improving these short-term forecasts makes navigating in Arctic waters safer.</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The Navy, the National Oceanic and Atmospheric Administration (NOAA) and others have been seeking to improve sea ice forecasts, said Pamela Posey of the U.S. Naval Research Laboratory (NRL) in Mississippi. In the remote Arctic, unanticipated sea ice can slow science research vessels and create problems for Navy submarines.</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“It’s especially important to have accurate forecasts given rapidly changing conditions in the Arctic,” Posey said.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The new system—which captures current sea-ice conditions more accurately and in greater detail by blending several streams of data—has been used operationally in Navy forecasting since February, Posey said. Florence Fetterer with the National Snow and Ice Data Center (NSIDC) and colleagues developed the blended input approach, and NRL has now shown it improves 6-hour forecast accuracy by 40 percent year-round. During the summer, forecasts improved even more than that, they reported in a paper in </a:t>
            </a:r>
            <a:r>
              <a:rPr b="0" i="1" lang="en-US" sz="930" u="sng" cap="none" strike="noStrike">
                <a:solidFill>
                  <a:schemeClr val="hlink"/>
                </a:solidFill>
                <a:latin typeface="Arial"/>
                <a:ea typeface="Arial"/>
                <a:cs typeface="Arial"/>
                <a:sym typeface="Arial"/>
                <a:hlinkClick r:id="rId3"/>
              </a:rPr>
              <a:t>The Cryosphere</a:t>
            </a:r>
            <a:r>
              <a:rPr b="0" i="0" lang="en-US" sz="930" u="none" cap="none" strike="noStrike">
                <a:solidFill>
                  <a:schemeClr val="dk1"/>
                </a:solidFill>
                <a:latin typeface="Arial"/>
                <a:ea typeface="Arial"/>
                <a:cs typeface="Arial"/>
                <a:sym typeface="Arial"/>
              </a:rPr>
              <a:t>, a journal of the </a:t>
            </a:r>
            <a:r>
              <a:rPr b="0" i="0" lang="en-US" sz="930" u="sng" cap="none" strike="noStrike">
                <a:solidFill>
                  <a:schemeClr val="hlink"/>
                </a:solidFill>
                <a:latin typeface="Arial"/>
                <a:ea typeface="Arial"/>
                <a:cs typeface="Arial"/>
                <a:sym typeface="Arial"/>
                <a:hlinkClick r:id="rId4"/>
              </a:rPr>
              <a:t>European Geosciences Union</a:t>
            </a:r>
            <a:r>
              <a:rPr b="0" i="0" lang="en-US" sz="930" u="none" cap="none" strike="noStrike">
                <a:solidFill>
                  <a:schemeClr val="dk1"/>
                </a:solidFill>
                <a:latin typeface="Arial"/>
                <a:ea typeface="Arial"/>
                <a:cs typeface="Arial"/>
                <a:sym typeface="Arial"/>
              </a:rPr>
              <a:t>.</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NSIDC is part of the Cooperative Institute for Research in Environmental Sciences (CIRES) at the University of Colorado Boulder.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The new ingredients now going into the Navy’s official sea ice forecasts are satellite data and human interpretation of sea ice presence or absence from satellite sources, said Pablo Clemente-Colón, Chief Scientist of the U.S. National Ice Center, a collaboration of the Navy, NOAA and the U.S. Coast Guard. “This is one of the first times that human analysis is ingested operationally into a major forecast model,” he said.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 </a:t>
            </a:r>
          </a:p>
          <a:p>
            <a:pPr indent="0" lvl="0" marL="0" marR="0" rtl="0" algn="l">
              <a:lnSpc>
                <a:spcPct val="80000"/>
              </a:lnSpc>
              <a:spcBef>
                <a:spcPts val="0"/>
              </a:spcBef>
              <a:spcAft>
                <a:spcPts val="0"/>
              </a:spcAft>
              <a:buSzPct val="25000"/>
              <a:buNone/>
            </a:pPr>
            <a:r>
              <a:rPr b="0" i="0" lang="en-US" sz="930" u="none" cap="none" strike="noStrike">
                <a:solidFill>
                  <a:schemeClr val="dk1"/>
                </a:solidFill>
                <a:latin typeface="Arial"/>
                <a:ea typeface="Arial"/>
                <a:cs typeface="Arial"/>
                <a:sym typeface="Arial"/>
              </a:rPr>
              <a:t>A couple years ago, Posey and others recognized that sea ice forecast models—used by Navy submarines, the U.S. Coast Guard and many others just as they use weather forecasts—had improved, with more detailed or “higher resolution” output.  But just as with weather forecasts, these models have to start with accurate initial conditions, and observations of sea ice had not kept pace with models. The Naval Research Laboratory asked experts at NSIDC to see what could be done. we'll update link as it becomes available</a:t>
            </a:r>
          </a:p>
          <a:p>
            <a:pPr indent="0" lvl="0" marL="0" marR="0" rtl="0" algn="l">
              <a:lnSpc>
                <a:spcPct val="80000"/>
              </a:lnSpc>
              <a:spcBef>
                <a:spcPts val="0"/>
              </a:spcBef>
              <a:buSzPct val="25000"/>
              <a:buNone/>
            </a:pPr>
            <a:r>
              <a:t/>
            </a:r>
            <a:endParaRPr b="0" i="0" sz="930" u="none" cap="none" strike="noStrike">
              <a:solidFill>
                <a:schemeClr val="dk1"/>
              </a:solidFill>
              <a:latin typeface="Arial"/>
              <a:ea typeface="Arial"/>
              <a:cs typeface="Arial"/>
              <a:sym typeface="Arial"/>
            </a:endParaRPr>
          </a:p>
        </p:txBody>
      </p:sp>
      <p:sp>
        <p:nvSpPr>
          <p:cNvPr id="145" name="Shape 145"/>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64" name="Shape 16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65" name="Shape 165"/>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228600"/>
            <a:ext cx="8229600" cy="71596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0" lvl="5" marL="457200" marR="0" rtl="0" algn="ctr">
              <a:spcBef>
                <a:spcPts val="0"/>
              </a:spcBef>
              <a:spcAft>
                <a:spcPts val="0"/>
              </a:spcAft>
              <a:buNone/>
              <a:defRPr sz="1800"/>
            </a:lvl6pPr>
            <a:lvl7pPr indent="0" lvl="6" marL="914400" marR="0" rtl="0" algn="ctr">
              <a:spcBef>
                <a:spcPts val="0"/>
              </a:spcBef>
              <a:spcAft>
                <a:spcPts val="0"/>
              </a:spcAft>
              <a:buNone/>
              <a:defRPr sz="1800"/>
            </a:lvl7pPr>
            <a:lvl8pPr indent="0" lvl="7" marL="1371600" marR="0" rtl="0" algn="ctr">
              <a:spcBef>
                <a:spcPts val="0"/>
              </a:spcBef>
              <a:spcAft>
                <a:spcPts val="0"/>
              </a:spcAft>
              <a:buNone/>
              <a:defRPr sz="1800"/>
            </a:lvl8pPr>
            <a:lvl9pPr indent="0" lvl="8" marL="1828800" marR="0" rtl="0" algn="ctr">
              <a:spcBef>
                <a:spcPts val="0"/>
              </a:spcBef>
              <a:spcAft>
                <a:spcPts val="0"/>
              </a:spcAft>
              <a:buNone/>
              <a:defRPr sz="1800"/>
            </a:lvl9pPr>
          </a:lstStyle>
          <a:p/>
        </p:txBody>
      </p:sp>
      <p:sp>
        <p:nvSpPr>
          <p:cNvPr id="19" name="Shape 19"/>
          <p:cNvSpPr txBox="1"/>
          <p:nvPr>
            <p:ph idx="1" type="body"/>
          </p:nvPr>
        </p:nvSpPr>
        <p:spPr>
          <a:xfrm>
            <a:off x="457200" y="1219200"/>
            <a:ext cx="8229600" cy="490696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0" type="dt"/>
          </p:nvPr>
        </p:nvSpPr>
        <p:spPr>
          <a:xfrm>
            <a:off x="457200" y="6356350"/>
            <a:ext cx="2133599"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 name="Shape 23"/>
        <p:cNvGrpSpPr/>
        <p:nvPr/>
      </p:nvGrpSpPr>
      <p:grpSpPr>
        <a:xfrm>
          <a:off x="0" y="0"/>
          <a:ext cx="0" cy="0"/>
          <a:chOff x="0" y="0"/>
          <a:chExt cx="0" cy="0"/>
        </a:xfrm>
      </p:grpSpPr>
      <p:sp>
        <p:nvSpPr>
          <p:cNvPr id="24" name="Shape 24"/>
          <p:cNvSpPr txBox="1"/>
          <p:nvPr>
            <p:ph idx="10" type="dt"/>
          </p:nvPr>
        </p:nvSpPr>
        <p:spPr>
          <a:xfrm>
            <a:off x="457200" y="6356350"/>
            <a:ext cx="2133599"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2.png"/><Relationship Id="rId3" Type="http://schemas.openxmlformats.org/officeDocument/2006/relationships/image" Target="../media/image0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28600"/>
            <a:ext cx="8229600" cy="71596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0" lvl="5" marL="457200" marR="0" rtl="0" algn="ctr">
              <a:spcBef>
                <a:spcPts val="0"/>
              </a:spcBef>
              <a:spcAft>
                <a:spcPts val="0"/>
              </a:spcAft>
              <a:buNone/>
              <a:defRPr sz="1800"/>
            </a:lvl6pPr>
            <a:lvl7pPr indent="0" lvl="6" marL="914400" marR="0" rtl="0" algn="ctr">
              <a:spcBef>
                <a:spcPts val="0"/>
              </a:spcBef>
              <a:spcAft>
                <a:spcPts val="0"/>
              </a:spcAft>
              <a:buNone/>
              <a:defRPr sz="1800"/>
            </a:lvl7pPr>
            <a:lvl8pPr indent="0" lvl="7" marL="1371600" marR="0" rtl="0" algn="ctr">
              <a:spcBef>
                <a:spcPts val="0"/>
              </a:spcBef>
              <a:spcAft>
                <a:spcPts val="0"/>
              </a:spcAft>
              <a:buNone/>
              <a:defRPr sz="1800"/>
            </a:lvl8pPr>
            <a:lvl9pPr indent="0" lvl="8" marL="1828800" marR="0" rtl="0" algn="ctr">
              <a:spcBef>
                <a:spcPts val="0"/>
              </a:spcBef>
              <a:spcAft>
                <a:spcPts val="0"/>
              </a:spcAft>
              <a:buNone/>
              <a:defRPr sz="1800"/>
            </a:lvl9pPr>
          </a:lstStyle>
          <a:p/>
        </p:txBody>
      </p:sp>
      <p:cxnSp>
        <p:nvCxnSpPr>
          <p:cNvPr id="11" name="Shape 11"/>
          <p:cNvCxnSpPr/>
          <p:nvPr/>
        </p:nvCxnSpPr>
        <p:spPr>
          <a:xfrm>
            <a:off x="38100" y="990600"/>
            <a:ext cx="9017000" cy="0"/>
          </a:xfrm>
          <a:prstGeom prst="straightConnector1">
            <a:avLst/>
          </a:prstGeom>
          <a:noFill/>
          <a:ln cap="flat" cmpd="sng" w="38100">
            <a:solidFill>
              <a:srgbClr val="FFC000"/>
            </a:solidFill>
            <a:prstDash val="solid"/>
            <a:miter/>
            <a:headEnd len="med" w="med" type="none"/>
            <a:tailEnd len="med" w="med" type="none"/>
          </a:ln>
        </p:spPr>
      </p:cxnSp>
      <p:cxnSp>
        <p:nvCxnSpPr>
          <p:cNvPr id="12" name="Shape 12"/>
          <p:cNvCxnSpPr/>
          <p:nvPr/>
        </p:nvCxnSpPr>
        <p:spPr>
          <a:xfrm>
            <a:off x="39685" y="1066800"/>
            <a:ext cx="9017000" cy="0"/>
          </a:xfrm>
          <a:prstGeom prst="straightConnector1">
            <a:avLst/>
          </a:prstGeom>
          <a:noFill/>
          <a:ln cap="flat" cmpd="sng" w="38100">
            <a:solidFill>
              <a:srgbClr val="000066"/>
            </a:solidFill>
            <a:prstDash val="solid"/>
            <a:miter/>
            <a:headEnd len="med" w="med" type="none"/>
            <a:tailEnd len="med" w="med" type="none"/>
          </a:ln>
        </p:spPr>
      </p:cxnSp>
      <p:pic>
        <p:nvPicPr>
          <p:cNvPr id="13" name="Shape 13"/>
          <p:cNvPicPr preferRelativeResize="0"/>
          <p:nvPr/>
        </p:nvPicPr>
        <p:blipFill rotWithShape="1">
          <a:blip r:embed="rId1">
            <a:alphaModFix/>
          </a:blip>
          <a:srcRect b="0" l="0" r="0" t="0"/>
          <a:stretch/>
        </p:blipFill>
        <p:spPr>
          <a:xfrm>
            <a:off x="59266" y="106018"/>
            <a:ext cx="790073" cy="784316"/>
          </a:xfrm>
          <a:prstGeom prst="rect">
            <a:avLst/>
          </a:prstGeom>
          <a:noFill/>
          <a:ln>
            <a:noFill/>
          </a:ln>
        </p:spPr>
      </p:pic>
      <p:pic>
        <p:nvPicPr>
          <p:cNvPr id="14" name="Shape 14"/>
          <p:cNvPicPr preferRelativeResize="0"/>
          <p:nvPr/>
        </p:nvPicPr>
        <p:blipFill rotWithShape="1">
          <a:blip r:embed="rId2">
            <a:alphaModFix/>
          </a:blip>
          <a:srcRect b="0" l="0" r="0" t="0"/>
          <a:stretch/>
        </p:blipFill>
        <p:spPr>
          <a:xfrm>
            <a:off x="8262850" y="71092"/>
            <a:ext cx="839874" cy="831273"/>
          </a:xfrm>
          <a:prstGeom prst="rect">
            <a:avLst/>
          </a:prstGeom>
          <a:noFill/>
          <a:ln>
            <a:noFill/>
          </a:ln>
        </p:spPr>
      </p:pic>
      <p:pic>
        <p:nvPicPr>
          <p:cNvPr id="15" name="Shape 15"/>
          <p:cNvPicPr preferRelativeResize="0"/>
          <p:nvPr/>
        </p:nvPicPr>
        <p:blipFill rotWithShape="1">
          <a:blip r:embed="rId3">
            <a:alphaModFix/>
          </a:blip>
          <a:srcRect b="0" l="0" r="0" t="0"/>
          <a:stretch/>
        </p:blipFill>
        <p:spPr>
          <a:xfrm>
            <a:off x="457200" y="6705600"/>
            <a:ext cx="8229600" cy="936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png"/><Relationship Id="rId4" Type="http://schemas.openxmlformats.org/officeDocument/2006/relationships/image" Target="../media/image05.jpg"/><Relationship Id="rId5" Type="http://schemas.openxmlformats.org/officeDocument/2006/relationships/image" Target="../media/image03.jpg"/><Relationship Id="rId6" Type="http://schemas.openxmlformats.org/officeDocument/2006/relationships/image" Target="../media/image0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6.jpg"/><Relationship Id="rId4" Type="http://schemas.openxmlformats.org/officeDocument/2006/relationships/image" Target="../media/image59.png"/><Relationship Id="rId5" Type="http://schemas.openxmlformats.org/officeDocument/2006/relationships/image" Target="../media/image57.png"/><Relationship Id="rId6" Type="http://schemas.openxmlformats.org/officeDocument/2006/relationships/image" Target="../media/image5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0.jpg"/><Relationship Id="rId4" Type="http://schemas.openxmlformats.org/officeDocument/2006/relationships/hyperlink" Target="mailto:Pablo.Clemente-Colon@noa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0" Type="http://schemas.openxmlformats.org/officeDocument/2006/relationships/image" Target="../media/image25.png"/><Relationship Id="rId11" Type="http://schemas.openxmlformats.org/officeDocument/2006/relationships/image" Target="../media/image14.jpg"/><Relationship Id="rId10" Type="http://schemas.openxmlformats.org/officeDocument/2006/relationships/image" Target="../media/image12.jpg"/><Relationship Id="rId21" Type="http://schemas.openxmlformats.org/officeDocument/2006/relationships/image" Target="../media/image24.jpg"/><Relationship Id="rId13" Type="http://schemas.openxmlformats.org/officeDocument/2006/relationships/image" Target="../media/image16.jpg"/><Relationship Id="rId12"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image" Target="../media/image09.jpg"/><Relationship Id="rId9" Type="http://schemas.openxmlformats.org/officeDocument/2006/relationships/image" Target="../media/image13.jpg"/><Relationship Id="rId15" Type="http://schemas.openxmlformats.org/officeDocument/2006/relationships/image" Target="../media/image20.png"/><Relationship Id="rId14" Type="http://schemas.openxmlformats.org/officeDocument/2006/relationships/image" Target="../media/image18.jpg"/><Relationship Id="rId17" Type="http://schemas.openxmlformats.org/officeDocument/2006/relationships/image" Target="../media/image22.jpg"/><Relationship Id="rId16" Type="http://schemas.openxmlformats.org/officeDocument/2006/relationships/image" Target="../media/image19.png"/><Relationship Id="rId5" Type="http://schemas.openxmlformats.org/officeDocument/2006/relationships/image" Target="../media/image08.jpg"/><Relationship Id="rId19" Type="http://schemas.openxmlformats.org/officeDocument/2006/relationships/image" Target="../media/image23.jpg"/><Relationship Id="rId6" Type="http://schemas.openxmlformats.org/officeDocument/2006/relationships/image" Target="../media/image10.jpg"/><Relationship Id="rId18" Type="http://schemas.openxmlformats.org/officeDocument/2006/relationships/image" Target="../media/image21.png"/><Relationship Id="rId7" Type="http://schemas.openxmlformats.org/officeDocument/2006/relationships/image" Target="../media/image11.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31.jp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32.png"/><Relationship Id="rId9"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29.png"/><Relationship Id="rId7" Type="http://schemas.openxmlformats.org/officeDocument/2006/relationships/image" Target="../media/image27.jpg"/><Relationship Id="rId8"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0.png"/><Relationship Id="rId4" Type="http://schemas.openxmlformats.org/officeDocument/2006/relationships/image" Target="../media/image35.jpg"/><Relationship Id="rId5"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8.gif"/><Relationship Id="rId4" Type="http://schemas.openxmlformats.org/officeDocument/2006/relationships/image" Target="../media/image41.gif"/><Relationship Id="rId5" Type="http://schemas.openxmlformats.org/officeDocument/2006/relationships/image" Target="../media/image3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8.png"/><Relationship Id="rId4" Type="http://schemas.openxmlformats.org/officeDocument/2006/relationships/image" Target="../media/image39.png"/><Relationship Id="rId5" Type="http://schemas.openxmlformats.org/officeDocument/2006/relationships/image" Target="../media/image50.png"/><Relationship Id="rId6" Type="http://schemas.openxmlformats.org/officeDocument/2006/relationships/image" Target="../media/image46.png"/><Relationship Id="rId7" Type="http://schemas.openxmlformats.org/officeDocument/2006/relationships/image" Target="../media/image42.png"/><Relationship Id="rId8"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4.jpg"/><Relationship Id="rId4" Type="http://schemas.openxmlformats.org/officeDocument/2006/relationships/image" Target="../media/image58.png"/><Relationship Id="rId5" Type="http://schemas.openxmlformats.org/officeDocument/2006/relationships/image" Target="../media/image45.jpg"/><Relationship Id="rId6" Type="http://schemas.openxmlformats.org/officeDocument/2006/relationships/image" Target="../media/image5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9.jpg"/><Relationship Id="rId4" Type="http://schemas.openxmlformats.org/officeDocument/2006/relationships/image" Target="../media/image47.png"/><Relationship Id="rId5" Type="http://schemas.openxmlformats.org/officeDocument/2006/relationships/image" Target="../media/image54.png"/><Relationship Id="rId6" Type="http://schemas.openxmlformats.org/officeDocument/2006/relationships/image" Target="../media/image53.png"/><Relationship Id="rId7"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x="0" y="0"/>
          <a:ext cx="0" cy="0"/>
          <a:chOff x="0" y="0"/>
          <a:chExt cx="0" cy="0"/>
        </a:xfrm>
      </p:grpSpPr>
      <p:sp>
        <p:nvSpPr>
          <p:cNvPr id="31" name="Shape 31"/>
          <p:cNvSpPr txBox="1"/>
          <p:nvPr/>
        </p:nvSpPr>
        <p:spPr>
          <a:xfrm>
            <a:off x="0" y="1066800"/>
            <a:ext cx="9144000" cy="21335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800" u="none" cap="none" strike="noStrike">
              <a:solidFill>
                <a:srgbClr val="0070C0"/>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1" lang="en-US" sz="1800" u="none" cap="none" strike="noStrike">
                <a:solidFill>
                  <a:schemeClr val="dk1"/>
                </a:solidFill>
                <a:latin typeface="Arial"/>
                <a:ea typeface="Arial"/>
                <a:cs typeface="Arial"/>
                <a:sym typeface="Arial"/>
              </a:rPr>
              <a:t>5th International Ice Analyst Workshop (IAW5)</a:t>
            </a:r>
          </a:p>
          <a:p>
            <a:pPr indent="0" lvl="0" marL="0" marR="0" rtl="0" algn="ctr">
              <a:lnSpc>
                <a:spcPct val="100000"/>
              </a:lnSpc>
              <a:spcBef>
                <a:spcPts val="0"/>
              </a:spcBef>
              <a:spcAft>
                <a:spcPts val="0"/>
              </a:spcAft>
              <a:buClr>
                <a:schemeClr val="dk1"/>
              </a:buClr>
              <a:buFont typeface="Arial"/>
              <a:buNone/>
            </a:pPr>
            <a:r>
              <a:t/>
            </a:r>
            <a:endParaRPr b="0" i="1"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1"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1"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1"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1"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1"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U.S. National Ice Center (NIC)</a:t>
            </a:r>
          </a:p>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Suitland, MD, U.S.A. – 16-20 May 2016</a:t>
            </a:r>
          </a:p>
        </p:txBody>
      </p:sp>
      <p:sp>
        <p:nvSpPr>
          <p:cNvPr id="32" name="Shape 32"/>
          <p:cNvSpPr txBox="1"/>
          <p:nvPr/>
        </p:nvSpPr>
        <p:spPr>
          <a:xfrm>
            <a:off x="0" y="152400"/>
            <a:ext cx="9144000" cy="838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2060"/>
              </a:buClr>
              <a:buSzPct val="25000"/>
              <a:buFont typeface="Arial"/>
              <a:buNone/>
            </a:pPr>
            <a:r>
              <a:rPr b="1" i="0" lang="en-US" sz="2400" u="none" cap="none" strike="noStrike">
                <a:solidFill>
                  <a:srgbClr val="17365D"/>
                </a:solidFill>
                <a:latin typeface="Arial"/>
                <a:ea typeface="Arial"/>
                <a:cs typeface="Arial"/>
                <a:sym typeface="Arial"/>
              </a:rPr>
              <a:t>Models In Southern Hemisphere</a:t>
            </a:r>
          </a:p>
          <a:p>
            <a:pPr indent="0" lvl="0" marL="0" marR="0" rtl="0" algn="ctr">
              <a:lnSpc>
                <a:spcPct val="100000"/>
              </a:lnSpc>
              <a:spcBef>
                <a:spcPts val="0"/>
              </a:spcBef>
              <a:spcAft>
                <a:spcPts val="0"/>
              </a:spcAft>
              <a:buClr>
                <a:srgbClr val="002060"/>
              </a:buClr>
              <a:buSzPct val="25000"/>
              <a:buFont typeface="Arial"/>
              <a:buNone/>
            </a:pPr>
            <a:r>
              <a:rPr b="1" i="0" lang="en-US" sz="2400" u="none" cap="none" strike="noStrike">
                <a:solidFill>
                  <a:srgbClr val="17365D"/>
                </a:solidFill>
                <a:latin typeface="Arial"/>
                <a:ea typeface="Arial"/>
                <a:cs typeface="Arial"/>
                <a:sym typeface="Arial"/>
              </a:rPr>
              <a:t>Group Discussion</a:t>
            </a:r>
          </a:p>
        </p:txBody>
      </p:sp>
      <p:sp>
        <p:nvSpPr>
          <p:cNvPr id="33" name="Shape 33"/>
          <p:cNvSpPr txBox="1"/>
          <p:nvPr/>
        </p:nvSpPr>
        <p:spPr>
          <a:xfrm>
            <a:off x="1158875" y="5243512"/>
            <a:ext cx="646112"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000" u="none" cap="none" strike="noStrike">
                <a:solidFill>
                  <a:srgbClr val="000000"/>
                </a:solidFill>
                <a:latin typeface="Calibri"/>
                <a:ea typeface="Calibri"/>
                <a:cs typeface="Calibri"/>
                <a:sym typeface="Calibri"/>
              </a:rPr>
              <a:t>USN</a:t>
            </a:r>
          </a:p>
        </p:txBody>
      </p:sp>
      <p:sp>
        <p:nvSpPr>
          <p:cNvPr id="34" name="Shape 34"/>
          <p:cNvSpPr txBox="1"/>
          <p:nvPr/>
        </p:nvSpPr>
        <p:spPr>
          <a:xfrm>
            <a:off x="4138612" y="5243512"/>
            <a:ext cx="809623"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000" u="none" cap="none" strike="noStrike">
                <a:solidFill>
                  <a:srgbClr val="000000"/>
                </a:solidFill>
                <a:latin typeface="Calibri"/>
                <a:ea typeface="Calibri"/>
                <a:cs typeface="Calibri"/>
                <a:sym typeface="Calibri"/>
              </a:rPr>
              <a:t>USCG</a:t>
            </a:r>
          </a:p>
        </p:txBody>
      </p:sp>
      <p:sp>
        <p:nvSpPr>
          <p:cNvPr id="35" name="Shape 35"/>
          <p:cNvSpPr txBox="1"/>
          <p:nvPr/>
        </p:nvSpPr>
        <p:spPr>
          <a:xfrm>
            <a:off x="7200900" y="5243512"/>
            <a:ext cx="93979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000" u="none" cap="none" strike="noStrike">
                <a:solidFill>
                  <a:srgbClr val="000000"/>
                </a:solidFill>
                <a:latin typeface="Calibri"/>
                <a:ea typeface="Calibri"/>
                <a:cs typeface="Calibri"/>
                <a:sym typeface="Calibri"/>
              </a:rPr>
              <a:t>NOAA</a:t>
            </a:r>
          </a:p>
        </p:txBody>
      </p:sp>
      <p:sp>
        <p:nvSpPr>
          <p:cNvPr id="36" name="Shape 36"/>
          <p:cNvSpPr txBox="1"/>
          <p:nvPr/>
        </p:nvSpPr>
        <p:spPr>
          <a:xfrm>
            <a:off x="0" y="5867400"/>
            <a:ext cx="9144000" cy="515938"/>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0" i="0" lang="en-US" sz="1600" u="none" cap="none" strike="noStrike">
                <a:solidFill>
                  <a:srgbClr val="000000"/>
                </a:solidFill>
                <a:latin typeface="Arial"/>
                <a:ea typeface="Arial"/>
                <a:cs typeface="Arial"/>
                <a:sym typeface="Arial"/>
              </a:rPr>
              <a:t>Led by Pablo Clemente-Colón, NIC and Richard A. (Rick) Allard, NRL SSC  </a:t>
            </a:r>
          </a:p>
        </p:txBody>
      </p:sp>
      <p:sp>
        <p:nvSpPr>
          <p:cNvPr id="37" name="Shape 37"/>
          <p:cNvSpPr txBox="1"/>
          <p:nvPr/>
        </p:nvSpPr>
        <p:spPr>
          <a:xfrm>
            <a:off x="3770312" y="-3175"/>
            <a:ext cx="1493836"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sp>
        <p:nvSpPr>
          <p:cNvPr id="38" name="Shape 38"/>
          <p:cNvSpPr txBox="1"/>
          <p:nvPr/>
        </p:nvSpPr>
        <p:spPr>
          <a:xfrm>
            <a:off x="3841750" y="6477000"/>
            <a:ext cx="1492250"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pic>
        <p:nvPicPr>
          <p:cNvPr id="39" name="Shape 39"/>
          <p:cNvPicPr preferRelativeResize="0"/>
          <p:nvPr/>
        </p:nvPicPr>
        <p:blipFill rotWithShape="1">
          <a:blip r:embed="rId3">
            <a:alphaModFix/>
          </a:blip>
          <a:srcRect b="0" l="0" r="0" t="0"/>
          <a:stretch/>
        </p:blipFill>
        <p:spPr>
          <a:xfrm>
            <a:off x="103186" y="3200400"/>
            <a:ext cx="2895539" cy="2011362"/>
          </a:xfrm>
          <a:prstGeom prst="rect">
            <a:avLst/>
          </a:prstGeom>
          <a:noFill/>
          <a:ln cap="flat" cmpd="sng" w="9525">
            <a:solidFill>
              <a:schemeClr val="dk1"/>
            </a:solidFill>
            <a:prstDash val="solid"/>
            <a:miter/>
            <a:headEnd len="med" w="med" type="none"/>
            <a:tailEnd len="med" w="med" type="none"/>
          </a:ln>
        </p:spPr>
      </p:pic>
      <p:pic>
        <p:nvPicPr>
          <p:cNvPr id="40" name="Shape 40"/>
          <p:cNvPicPr preferRelativeResize="0"/>
          <p:nvPr/>
        </p:nvPicPr>
        <p:blipFill rotWithShape="1">
          <a:blip r:embed="rId4">
            <a:alphaModFix/>
          </a:blip>
          <a:srcRect b="0" l="0" r="0" t="0"/>
          <a:stretch/>
        </p:blipFill>
        <p:spPr>
          <a:xfrm>
            <a:off x="3028950" y="3200400"/>
            <a:ext cx="2989262" cy="2011362"/>
          </a:xfrm>
          <a:prstGeom prst="rect">
            <a:avLst/>
          </a:prstGeom>
          <a:noFill/>
          <a:ln cap="flat" cmpd="sng" w="9525">
            <a:solidFill>
              <a:schemeClr val="dk1"/>
            </a:solidFill>
            <a:prstDash val="solid"/>
            <a:miter/>
            <a:headEnd len="med" w="med" type="none"/>
            <a:tailEnd len="med" w="med" type="none"/>
          </a:ln>
        </p:spPr>
      </p:pic>
      <p:pic>
        <p:nvPicPr>
          <p:cNvPr descr="oscar_dyson.jpg" id="41" name="Shape 41"/>
          <p:cNvPicPr preferRelativeResize="0"/>
          <p:nvPr/>
        </p:nvPicPr>
        <p:blipFill rotWithShape="1">
          <a:blip r:embed="rId5">
            <a:alphaModFix/>
          </a:blip>
          <a:srcRect b="0" l="0" r="0" t="0"/>
          <a:stretch/>
        </p:blipFill>
        <p:spPr>
          <a:xfrm>
            <a:off x="6043830" y="3206751"/>
            <a:ext cx="2985869" cy="2014612"/>
          </a:xfrm>
          <a:prstGeom prst="rect">
            <a:avLst/>
          </a:prstGeom>
          <a:noFill/>
          <a:ln cap="flat" cmpd="sng" w="25400">
            <a:solidFill>
              <a:schemeClr val="dk1"/>
            </a:solidFill>
            <a:prstDash val="solid"/>
            <a:miter/>
            <a:headEnd len="med" w="med" type="none"/>
            <a:tailEnd len="med" w="med" type="none"/>
          </a:ln>
        </p:spPr>
      </p:pic>
      <p:pic>
        <p:nvPicPr>
          <p:cNvPr id="42" name="Shape 42"/>
          <p:cNvPicPr preferRelativeResize="0"/>
          <p:nvPr/>
        </p:nvPicPr>
        <p:blipFill rotWithShape="1">
          <a:blip r:embed="rId6">
            <a:alphaModFix/>
          </a:blip>
          <a:srcRect b="0" l="0" r="0" t="0"/>
          <a:stretch/>
        </p:blipFill>
        <p:spPr>
          <a:xfrm>
            <a:off x="4173360" y="1600200"/>
            <a:ext cx="838199" cy="838199"/>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0" y="0"/>
            <a:ext cx="9144000" cy="9144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17365D"/>
              </a:buClr>
              <a:buSzPct val="25000"/>
              <a:buFont typeface="Arial"/>
              <a:buNone/>
            </a:pPr>
            <a:r>
              <a:rPr b="0" i="0" lang="en-US" sz="2800" u="none" cap="none" strike="noStrike">
                <a:solidFill>
                  <a:srgbClr val="17365D"/>
                </a:solidFill>
                <a:latin typeface="Arial"/>
                <a:ea typeface="Arial"/>
                <a:cs typeface="Arial"/>
                <a:sym typeface="Arial"/>
              </a:rPr>
              <a:t>Operation Deep Freeze (ODF) </a:t>
            </a:r>
            <a:br>
              <a:rPr b="0" i="0" lang="en-US" sz="2800" u="none" cap="none" strike="noStrike">
                <a:solidFill>
                  <a:srgbClr val="17365D"/>
                </a:solidFill>
                <a:latin typeface="Arial"/>
                <a:ea typeface="Arial"/>
                <a:cs typeface="Arial"/>
                <a:sym typeface="Arial"/>
              </a:rPr>
            </a:br>
            <a:r>
              <a:rPr b="0" i="0" lang="en-US" sz="2800" u="none" cap="none" strike="noStrike">
                <a:solidFill>
                  <a:srgbClr val="17365D"/>
                </a:solidFill>
                <a:latin typeface="Arial"/>
                <a:ea typeface="Arial"/>
                <a:cs typeface="Arial"/>
                <a:sym typeface="Arial"/>
              </a:rPr>
              <a:t>McMurdo Station Resupply Tactical Support</a:t>
            </a:r>
          </a:p>
        </p:txBody>
      </p:sp>
      <p:sp>
        <p:nvSpPr>
          <p:cNvPr id="210" name="Shape 210"/>
          <p:cNvSpPr txBox="1"/>
          <p:nvPr>
            <p:ph idx="1" type="body"/>
          </p:nvPr>
        </p:nvSpPr>
        <p:spPr>
          <a:xfrm>
            <a:off x="304800" y="1066800"/>
            <a:ext cx="3809999" cy="838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70C0"/>
              </a:buClr>
              <a:buSzPct val="25000"/>
              <a:buFont typeface="Arial"/>
              <a:buNone/>
            </a:pPr>
            <a:r>
              <a:rPr b="0" i="0" lang="en-US" sz="1400" u="none" cap="none" strike="noStrike">
                <a:solidFill>
                  <a:srgbClr val="0070C0"/>
                </a:solidFill>
                <a:latin typeface="Arial"/>
                <a:ea typeface="Arial"/>
                <a:cs typeface="Arial"/>
                <a:sym typeface="Arial"/>
              </a:rPr>
              <a:t>Operation Deep Freeze (ODF)</a:t>
            </a:r>
          </a:p>
          <a:p>
            <a:pPr indent="0" lvl="0" marL="0" marR="0" rtl="0" algn="ctr">
              <a:lnSpc>
                <a:spcPct val="100000"/>
              </a:lnSpc>
              <a:spcBef>
                <a:spcPts val="0"/>
              </a:spcBef>
              <a:spcAft>
                <a:spcPts val="0"/>
              </a:spcAft>
              <a:buClr>
                <a:srgbClr val="0070C0"/>
              </a:buClr>
              <a:buSzPct val="25000"/>
              <a:buFont typeface="Arial"/>
              <a:buNone/>
            </a:pPr>
            <a:r>
              <a:rPr b="0" i="0" lang="en-US" sz="1400" u="none" cap="none" strike="noStrike">
                <a:solidFill>
                  <a:srgbClr val="0070C0"/>
                </a:solidFill>
                <a:latin typeface="Arial"/>
                <a:ea typeface="Arial"/>
                <a:cs typeface="Arial"/>
                <a:sym typeface="Arial"/>
              </a:rPr>
              <a:t>Annual Support ~ December-February</a:t>
            </a:r>
          </a:p>
          <a:p>
            <a:pPr indent="0" lvl="0" marL="0" marR="0" rtl="0" algn="ctr">
              <a:lnSpc>
                <a:spcPct val="100000"/>
              </a:lnSpc>
              <a:spcBef>
                <a:spcPts val="0"/>
              </a:spcBef>
              <a:spcAft>
                <a:spcPts val="0"/>
              </a:spcAft>
              <a:buClr>
                <a:srgbClr val="0070C0"/>
              </a:buClr>
              <a:buSzPct val="25000"/>
              <a:buFont typeface="Arial"/>
              <a:buNone/>
            </a:pPr>
            <a:r>
              <a:rPr b="0" i="0" lang="en-US" sz="1400" u="none" cap="none" strike="noStrike">
                <a:solidFill>
                  <a:srgbClr val="0070C0"/>
                </a:solidFill>
                <a:latin typeface="Arial"/>
                <a:ea typeface="Arial"/>
                <a:cs typeface="Arial"/>
                <a:sym typeface="Arial"/>
              </a:rPr>
              <a:t>Military Sealift Command</a:t>
            </a:r>
          </a:p>
        </p:txBody>
      </p:sp>
      <p:pic>
        <p:nvPicPr>
          <p:cNvPr descr="G:\ODF_2016_Polar_Star_Cruise\ODF_Cruise_Track_AOI_with_2015Nov11_MIZ.jpg" id="211" name="Shape 211"/>
          <p:cNvPicPr preferRelativeResize="0"/>
          <p:nvPr/>
        </p:nvPicPr>
        <p:blipFill rotWithShape="1">
          <a:blip r:embed="rId3">
            <a:alphaModFix/>
          </a:blip>
          <a:srcRect b="0" l="0" r="0" t="0"/>
          <a:stretch/>
        </p:blipFill>
        <p:spPr>
          <a:xfrm>
            <a:off x="457200" y="1828800"/>
            <a:ext cx="3570475" cy="3299713"/>
          </a:xfrm>
          <a:prstGeom prst="rect">
            <a:avLst/>
          </a:prstGeom>
          <a:noFill/>
          <a:ln>
            <a:noFill/>
          </a:ln>
        </p:spPr>
      </p:pic>
      <p:pic>
        <p:nvPicPr>
          <p:cNvPr id="212" name="Shape 212"/>
          <p:cNvPicPr preferRelativeResize="0"/>
          <p:nvPr/>
        </p:nvPicPr>
        <p:blipFill rotWithShape="1">
          <a:blip r:embed="rId4">
            <a:alphaModFix/>
          </a:blip>
          <a:srcRect b="0" l="0" r="0" t="0"/>
          <a:stretch/>
        </p:blipFill>
        <p:spPr>
          <a:xfrm>
            <a:off x="4495800" y="1143000"/>
            <a:ext cx="4190999" cy="3152481"/>
          </a:xfrm>
          <a:prstGeom prst="rect">
            <a:avLst/>
          </a:prstGeom>
          <a:noFill/>
          <a:ln>
            <a:noFill/>
          </a:ln>
        </p:spPr>
      </p:pic>
      <p:pic>
        <p:nvPicPr>
          <p:cNvPr id="213" name="Shape 213"/>
          <p:cNvPicPr preferRelativeResize="0"/>
          <p:nvPr/>
        </p:nvPicPr>
        <p:blipFill rotWithShape="1">
          <a:blip r:embed="rId5">
            <a:alphaModFix/>
          </a:blip>
          <a:srcRect b="0" l="0" r="0" t="0"/>
          <a:stretch/>
        </p:blipFill>
        <p:spPr>
          <a:xfrm>
            <a:off x="4684776" y="4419600"/>
            <a:ext cx="3869267" cy="2176462"/>
          </a:xfrm>
          <a:prstGeom prst="rect">
            <a:avLst/>
          </a:prstGeom>
          <a:noFill/>
          <a:ln>
            <a:noFill/>
          </a:ln>
        </p:spPr>
      </p:pic>
      <p:pic>
        <p:nvPicPr>
          <p:cNvPr descr="C:\Users\Pablo\Desktop\ODF_2016_Polar_Star_Cruise\ODF_photos\20160116_2332-0117_0040\20160117_003217.jpg" id="214" name="Shape 214"/>
          <p:cNvPicPr preferRelativeResize="0"/>
          <p:nvPr/>
        </p:nvPicPr>
        <p:blipFill rotWithShape="1">
          <a:blip r:embed="rId6">
            <a:alphaModFix/>
          </a:blip>
          <a:srcRect b="0" l="0" r="0" t="0"/>
          <a:stretch/>
        </p:blipFill>
        <p:spPr>
          <a:xfrm>
            <a:off x="1752600" y="5199887"/>
            <a:ext cx="2286000" cy="1383350"/>
          </a:xfrm>
          <a:prstGeom prst="rect">
            <a:avLst/>
          </a:prstGeom>
          <a:noFill/>
          <a:ln>
            <a:noFill/>
          </a:ln>
        </p:spPr>
      </p:pic>
      <p:sp>
        <p:nvSpPr>
          <p:cNvPr id="215" name="Shape 215"/>
          <p:cNvSpPr txBox="1"/>
          <p:nvPr/>
        </p:nvSpPr>
        <p:spPr>
          <a:xfrm>
            <a:off x="304800" y="5638800"/>
            <a:ext cx="1362874"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AV Puma UAS</a:t>
            </a:r>
          </a:p>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real-time video</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0" y="0"/>
            <a:ext cx="9144000" cy="9905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2"/>
              </a:buClr>
              <a:buSzPct val="25000"/>
              <a:buFont typeface="Arial"/>
              <a:buNone/>
            </a:pPr>
            <a:r>
              <a:rPr b="0" i="0" lang="en-US" sz="3200" u="none" cap="none" strike="noStrike">
                <a:solidFill>
                  <a:schemeClr val="dk2"/>
                </a:solidFill>
                <a:latin typeface="Arial"/>
                <a:ea typeface="Arial"/>
                <a:cs typeface="Arial"/>
                <a:sym typeface="Arial"/>
              </a:rPr>
              <a:t>We Look Forward To</a:t>
            </a:r>
          </a:p>
        </p:txBody>
      </p:sp>
      <p:sp>
        <p:nvSpPr>
          <p:cNvPr id="222" name="Shape 222"/>
          <p:cNvSpPr txBox="1"/>
          <p:nvPr>
            <p:ph idx="1" type="body"/>
          </p:nvPr>
        </p:nvSpPr>
        <p:spPr>
          <a:xfrm>
            <a:off x="152400" y="1200912"/>
            <a:ext cx="8839199" cy="5257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01066"/>
              </a:buClr>
              <a:buSzPct val="100000"/>
              <a:buFont typeface="Arial"/>
              <a:buChar char="•"/>
            </a:pPr>
            <a:r>
              <a:rPr b="0" i="0" lang="en-US" sz="2200" u="none" cap="none" strike="noStrike">
                <a:solidFill>
                  <a:srgbClr val="101066"/>
                </a:solidFill>
                <a:latin typeface="Arial"/>
                <a:ea typeface="Arial"/>
                <a:cs typeface="Arial"/>
                <a:sym typeface="Arial"/>
              </a:rPr>
              <a:t>  </a:t>
            </a:r>
            <a:r>
              <a:rPr b="0" i="0" lang="en-US" sz="2200" u="none" cap="none" strike="noStrike">
                <a:solidFill>
                  <a:srgbClr val="8CB3E3"/>
                </a:solidFill>
                <a:latin typeface="Arial"/>
                <a:ea typeface="Arial"/>
                <a:cs typeface="Arial"/>
                <a:sym typeface="Arial"/>
              </a:rPr>
              <a:t>Strengthening partnerships and collaboration with other national ice services on Arctic and Antarctic data collection, sea ice charting, training,  research, and other safety of navigation issues</a:t>
            </a:r>
          </a:p>
          <a:p>
            <a:pPr indent="0" lvl="0" marL="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8CB3E3"/>
              </a:solidFill>
              <a:latin typeface="Arial"/>
              <a:ea typeface="Arial"/>
              <a:cs typeface="Arial"/>
              <a:sym typeface="Arial"/>
            </a:endParaRPr>
          </a:p>
          <a:p>
            <a:pPr indent="0" lvl="0" marL="0" marR="0" rtl="0" algn="l">
              <a:lnSpc>
                <a:spcPct val="100000"/>
              </a:lnSpc>
              <a:spcBef>
                <a:spcPts val="0"/>
              </a:spcBef>
              <a:spcAft>
                <a:spcPts val="0"/>
              </a:spcAft>
              <a:buClr>
                <a:srgbClr val="8CB3E3"/>
              </a:buClr>
              <a:buSzPct val="100000"/>
              <a:buFont typeface="Arial"/>
              <a:buChar char="•"/>
            </a:pPr>
            <a:r>
              <a:rPr b="0" i="0" lang="en-US" sz="2200" u="none" cap="none" strike="noStrike">
                <a:solidFill>
                  <a:srgbClr val="8CB3E3"/>
                </a:solidFill>
                <a:latin typeface="Arial"/>
                <a:ea typeface="Arial"/>
                <a:cs typeface="Arial"/>
                <a:sym typeface="Arial"/>
              </a:rPr>
              <a:t>  Increasing exploitation of Synthetic Aperture Radar (SAR) and other satellite data resources</a:t>
            </a:r>
          </a:p>
          <a:p>
            <a:pPr indent="0" lvl="1" marL="45720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8CB3E3"/>
              </a:solidFill>
              <a:latin typeface="Arial"/>
              <a:ea typeface="Arial"/>
              <a:cs typeface="Arial"/>
              <a:sym typeface="Arial"/>
            </a:endParaRPr>
          </a:p>
          <a:p>
            <a:pPr indent="0" lvl="1" marL="457200" marR="0" rtl="0" algn="l">
              <a:lnSpc>
                <a:spcPct val="100000"/>
              </a:lnSpc>
              <a:spcBef>
                <a:spcPts val="0"/>
              </a:spcBef>
              <a:spcAft>
                <a:spcPts val="0"/>
              </a:spcAft>
              <a:buClr>
                <a:srgbClr val="8CB3E3"/>
              </a:buClr>
              <a:buSzPct val="110000"/>
              <a:buFont typeface="Arial"/>
              <a:buChar char="•"/>
            </a:pPr>
            <a:r>
              <a:rPr b="0" i="0" lang="en-US" sz="2000" u="none" cap="none" strike="noStrike">
                <a:solidFill>
                  <a:srgbClr val="8CB3E3"/>
                </a:solidFill>
                <a:latin typeface="Arial"/>
                <a:ea typeface="Arial"/>
                <a:cs typeface="Arial"/>
                <a:sym typeface="Arial"/>
              </a:rPr>
              <a:t>  </a:t>
            </a:r>
            <a:r>
              <a:rPr b="0" i="0" lang="en-US" sz="2200" u="none" cap="none" strike="noStrike">
                <a:solidFill>
                  <a:srgbClr val="8CB3E3"/>
                </a:solidFill>
                <a:latin typeface="Arial"/>
                <a:ea typeface="Arial"/>
                <a:cs typeface="Arial"/>
                <a:sym typeface="Arial"/>
              </a:rPr>
              <a:t>Promoting operational access to near-real time availability of all-weather, day and night, high resolution (SAR) imagery</a:t>
            </a:r>
          </a:p>
          <a:p>
            <a:pPr indent="0" lvl="0" marL="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8CB3E3"/>
              </a:solidFill>
              <a:latin typeface="Arial"/>
              <a:ea typeface="Arial"/>
              <a:cs typeface="Arial"/>
              <a:sym typeface="Arial"/>
            </a:endParaRPr>
          </a:p>
          <a:p>
            <a:pPr indent="0" lvl="0" marL="0" marR="0" rtl="0" algn="l">
              <a:lnSpc>
                <a:spcPct val="100000"/>
              </a:lnSpc>
              <a:spcBef>
                <a:spcPts val="0"/>
              </a:spcBef>
              <a:spcAft>
                <a:spcPts val="0"/>
              </a:spcAft>
              <a:buClr>
                <a:srgbClr val="8CB3E3"/>
              </a:buClr>
              <a:buSzPct val="100000"/>
              <a:buFont typeface="Arial"/>
              <a:buChar char="•"/>
            </a:pPr>
            <a:r>
              <a:rPr b="0" i="0" lang="en-US" sz="2200" u="none" cap="none" strike="noStrike">
                <a:solidFill>
                  <a:srgbClr val="8CB3E3"/>
                </a:solidFill>
                <a:latin typeface="Arial"/>
                <a:ea typeface="Arial"/>
                <a:cs typeface="Arial"/>
                <a:sym typeface="Arial"/>
              </a:rPr>
              <a:t>  Increasing automation going into snow and sea ice blended products and analysis</a:t>
            </a:r>
          </a:p>
          <a:p>
            <a:pPr indent="0" lvl="1" marL="45720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8CB3E3"/>
              </a:solidFill>
              <a:latin typeface="Arial"/>
              <a:ea typeface="Arial"/>
              <a:cs typeface="Arial"/>
              <a:sym typeface="Arial"/>
            </a:endParaRPr>
          </a:p>
          <a:p>
            <a:pPr indent="0" lvl="1" marL="457200" marR="0" rtl="0" algn="l">
              <a:lnSpc>
                <a:spcPct val="100000"/>
              </a:lnSpc>
              <a:spcBef>
                <a:spcPts val="0"/>
              </a:spcBef>
              <a:spcAft>
                <a:spcPts val="0"/>
              </a:spcAft>
              <a:buClr>
                <a:srgbClr val="8CB3E3"/>
              </a:buClr>
              <a:buSzPct val="110000"/>
              <a:buFont typeface="Arial"/>
              <a:buChar char="•"/>
            </a:pPr>
            <a:r>
              <a:rPr b="0" i="0" lang="en-US" sz="2000" u="none" cap="none" strike="noStrike">
                <a:solidFill>
                  <a:srgbClr val="8CB3E3"/>
                </a:solidFill>
                <a:latin typeface="Arial"/>
                <a:ea typeface="Arial"/>
                <a:cs typeface="Arial"/>
                <a:sym typeface="Arial"/>
              </a:rPr>
              <a:t>  </a:t>
            </a:r>
            <a:r>
              <a:rPr b="0" i="0" lang="en-US" sz="2200" u="none" cap="none" strike="noStrike">
                <a:solidFill>
                  <a:srgbClr val="8CB3E3"/>
                </a:solidFill>
                <a:latin typeface="Arial"/>
                <a:ea typeface="Arial"/>
                <a:cs typeface="Arial"/>
                <a:sym typeface="Arial"/>
              </a:rPr>
              <a:t>Expanding buoy programs data collection to include seasonal ice buoys; open ocean drifting buoys; hydrographic sensors; and unmanned airborne and underwater vehicles (UAVs and UUVs)</a:t>
            </a:r>
          </a:p>
          <a:p>
            <a:pPr indent="0" lvl="0" marL="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101066"/>
              </a:buClr>
              <a:buSzPct val="100000"/>
              <a:buFont typeface="Arial"/>
              <a:buChar char="•"/>
            </a:pPr>
            <a:r>
              <a:rPr b="0" i="0" lang="en-US" sz="2200" u="none" cap="none" strike="noStrike">
                <a:solidFill>
                  <a:srgbClr val="101066"/>
                </a:solidFill>
                <a:latin typeface="Arial"/>
                <a:ea typeface="Arial"/>
                <a:cs typeface="Arial"/>
                <a:sym typeface="Arial"/>
              </a:rPr>
              <a:t>  Improving modeling and forecasting capabilities for optimum track ship routing (OTSR) and other applications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0" y="0"/>
            <a:ext cx="9144000" cy="9905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2"/>
              </a:buClr>
              <a:buSzPct val="25000"/>
              <a:buFont typeface="Arial"/>
              <a:buNone/>
            </a:pPr>
            <a:r>
              <a:rPr b="0" i="0" lang="en-US" sz="2520" u="none" cap="none" strike="noStrike">
                <a:solidFill>
                  <a:schemeClr val="dk2"/>
                </a:solidFill>
                <a:latin typeface="Arial"/>
                <a:ea typeface="Arial"/>
                <a:cs typeface="Arial"/>
                <a:sym typeface="Arial"/>
              </a:rPr>
              <a:t>Southern Hemisphere Sea Ice Forecasting</a:t>
            </a:r>
            <a:br>
              <a:rPr b="0" i="0" lang="en-US" sz="2520" u="none" cap="none" strike="noStrike">
                <a:solidFill>
                  <a:schemeClr val="dk2"/>
                </a:solidFill>
                <a:latin typeface="Arial"/>
                <a:ea typeface="Arial"/>
                <a:cs typeface="Arial"/>
                <a:sym typeface="Arial"/>
              </a:rPr>
            </a:br>
            <a:r>
              <a:rPr b="0" i="0" lang="en-US" sz="2520" u="none" cap="none" strike="noStrike">
                <a:solidFill>
                  <a:schemeClr val="dk2"/>
                </a:solidFill>
                <a:latin typeface="Arial"/>
                <a:ea typeface="Arial"/>
                <a:cs typeface="Arial"/>
                <a:sym typeface="Arial"/>
              </a:rPr>
              <a:t>Group Discussion Guiding Questions</a:t>
            </a:r>
          </a:p>
        </p:txBody>
      </p:sp>
      <p:sp>
        <p:nvSpPr>
          <p:cNvPr id="229" name="Shape 229"/>
          <p:cNvSpPr txBox="1"/>
          <p:nvPr>
            <p:ph idx="1" type="body"/>
          </p:nvPr>
        </p:nvSpPr>
        <p:spPr>
          <a:xfrm>
            <a:off x="152400" y="1505712"/>
            <a:ext cx="8839199" cy="367588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01066"/>
              </a:buClr>
              <a:buSzPct val="100000"/>
              <a:buFont typeface="Arial"/>
              <a:buChar char="•"/>
            </a:pPr>
            <a:r>
              <a:rPr b="0" i="0" lang="en-US" sz="2200" u="none" cap="none" strike="noStrike">
                <a:solidFill>
                  <a:srgbClr val="101066"/>
                </a:solidFill>
                <a:latin typeface="Arial"/>
                <a:ea typeface="Arial"/>
                <a:cs typeface="Arial"/>
                <a:sym typeface="Arial"/>
              </a:rPr>
              <a:t>  What requirements do ice services have for OPERATIONAL ice  </a:t>
            </a:r>
          </a:p>
          <a:p>
            <a:pPr indent="0" lvl="0" marL="0" marR="0" rtl="0" algn="l">
              <a:lnSpc>
                <a:spcPct val="100000"/>
              </a:lnSpc>
              <a:spcBef>
                <a:spcPts val="0"/>
              </a:spcBef>
              <a:spcAft>
                <a:spcPts val="0"/>
              </a:spcAft>
              <a:buClr>
                <a:srgbClr val="101066"/>
              </a:buClr>
              <a:buSzPct val="25000"/>
              <a:buFont typeface="Arial"/>
              <a:buNone/>
            </a:pPr>
            <a:r>
              <a:rPr b="0" i="0" lang="en-US" sz="2200" u="none" cap="none" strike="noStrike">
                <a:solidFill>
                  <a:srgbClr val="101066"/>
                </a:solidFill>
                <a:latin typeface="Arial"/>
                <a:ea typeface="Arial"/>
                <a:cs typeface="Arial"/>
                <a:sym typeface="Arial"/>
              </a:rPr>
              <a:t>   forecasts?</a:t>
            </a:r>
          </a:p>
          <a:p>
            <a:pPr indent="0" lvl="0" marL="0" marR="0" rtl="0" algn="l">
              <a:lnSpc>
                <a:spcPct val="100000"/>
              </a:lnSpc>
              <a:spcBef>
                <a:spcPts val="0"/>
              </a:spcBef>
              <a:spcAft>
                <a:spcPts val="0"/>
              </a:spcAft>
              <a:buClr>
                <a:srgbClr val="000000"/>
              </a:buClr>
              <a:buSzPct val="25000"/>
              <a:buFont typeface="Arial"/>
              <a:buNone/>
            </a:pPr>
            <a:r>
              <a:t/>
            </a:r>
            <a:endParaRPr b="0" i="0" sz="12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101066"/>
              </a:buClr>
              <a:buSzPct val="100000"/>
              <a:buFont typeface="Arial"/>
              <a:buChar char="•"/>
            </a:pPr>
            <a:r>
              <a:rPr b="0" i="0" lang="en-US" sz="2200" u="none" cap="none" strike="noStrike">
                <a:solidFill>
                  <a:srgbClr val="101066"/>
                </a:solidFill>
                <a:latin typeface="Arial"/>
                <a:ea typeface="Arial"/>
                <a:cs typeface="Arial"/>
                <a:sym typeface="Arial"/>
              </a:rPr>
              <a:t>  What format(s) would be needed – GIS?</a:t>
            </a:r>
          </a:p>
          <a:p>
            <a:pPr indent="0" lvl="0" marL="0" marR="0" rtl="0" algn="l">
              <a:lnSpc>
                <a:spcPct val="100000"/>
              </a:lnSpc>
              <a:spcBef>
                <a:spcPts val="0"/>
              </a:spcBef>
              <a:spcAft>
                <a:spcPts val="0"/>
              </a:spcAft>
              <a:buClr>
                <a:srgbClr val="000000"/>
              </a:buClr>
              <a:buSzPct val="25000"/>
              <a:buFont typeface="Arial"/>
              <a:buNone/>
            </a:pPr>
            <a:r>
              <a:t/>
            </a:r>
            <a:endParaRPr b="0" i="0" sz="1200" u="none" cap="none" strike="noStrike">
              <a:solidFill>
                <a:srgbClr val="101066"/>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1" marL="457200" marR="0" rtl="0" algn="l">
              <a:lnSpc>
                <a:spcPct val="100000"/>
              </a:lnSpc>
              <a:spcBef>
                <a:spcPts val="0"/>
              </a:spcBef>
              <a:spcAft>
                <a:spcPts val="0"/>
              </a:spcAft>
              <a:buClr>
                <a:srgbClr val="101066"/>
              </a:buClr>
              <a:buSzPct val="110000"/>
              <a:buFont typeface="Arial"/>
              <a:buChar char="•"/>
            </a:pPr>
            <a:r>
              <a:rPr b="0" i="0" lang="en-US" sz="2000" u="none" cap="none" strike="noStrike">
                <a:solidFill>
                  <a:srgbClr val="101066"/>
                </a:solidFill>
                <a:latin typeface="Arial"/>
                <a:ea typeface="Arial"/>
                <a:cs typeface="Arial"/>
                <a:sym typeface="Arial"/>
              </a:rPr>
              <a:t>  </a:t>
            </a:r>
            <a:r>
              <a:rPr b="0" i="0" lang="en-US" sz="2200" u="none" cap="none" strike="noStrike">
                <a:solidFill>
                  <a:srgbClr val="101066"/>
                </a:solidFill>
                <a:latin typeface="Arial"/>
                <a:ea typeface="Arial"/>
                <a:cs typeface="Arial"/>
                <a:sym typeface="Arial"/>
              </a:rPr>
              <a:t>How can (to) convert model data into usable forecast product?</a:t>
            </a:r>
          </a:p>
          <a:p>
            <a:pPr indent="0" lvl="1" marL="457200" marR="0" rtl="0" algn="l">
              <a:lnSpc>
                <a:spcPct val="100000"/>
              </a:lnSpc>
              <a:spcBef>
                <a:spcPts val="0"/>
              </a:spcBef>
              <a:spcAft>
                <a:spcPts val="0"/>
              </a:spcAft>
              <a:buClr>
                <a:srgbClr val="000000"/>
              </a:buClr>
              <a:buSzPct val="25000"/>
              <a:buFont typeface="Arial"/>
              <a:buNone/>
            </a:pPr>
            <a:r>
              <a:t/>
            </a:r>
            <a:endParaRPr b="0" i="0" sz="12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101066"/>
              </a:buClr>
              <a:buSzPct val="100000"/>
              <a:buFont typeface="Arial"/>
              <a:buChar char="•"/>
            </a:pPr>
            <a:r>
              <a:rPr b="0" i="0" lang="en-US" sz="2200" u="none" cap="none" strike="noStrike">
                <a:solidFill>
                  <a:srgbClr val="101066"/>
                </a:solidFill>
                <a:latin typeface="Arial"/>
                <a:ea typeface="Arial"/>
                <a:cs typeface="Arial"/>
                <a:sym typeface="Arial"/>
              </a:rPr>
              <a:t>  Can sea ice and iceberg analysis data be included in models?</a:t>
            </a:r>
          </a:p>
          <a:p>
            <a:pPr indent="0" lvl="0" marL="0" marR="0" rtl="0" algn="l">
              <a:lnSpc>
                <a:spcPct val="100000"/>
              </a:lnSpc>
              <a:spcBef>
                <a:spcPts val="0"/>
              </a:spcBef>
              <a:spcAft>
                <a:spcPts val="0"/>
              </a:spcAft>
              <a:buClr>
                <a:srgbClr val="000000"/>
              </a:buClr>
              <a:buSzPct val="25000"/>
              <a:buFont typeface="Arial"/>
              <a:buNone/>
            </a:pPr>
            <a:r>
              <a:t/>
            </a:r>
            <a:endParaRPr b="0" i="0" sz="1200" u="none" cap="none" strike="noStrike">
              <a:solidFill>
                <a:srgbClr val="101066"/>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1" marL="457200" marR="0" rtl="0" algn="l">
              <a:lnSpc>
                <a:spcPct val="100000"/>
              </a:lnSpc>
              <a:spcBef>
                <a:spcPts val="0"/>
              </a:spcBef>
              <a:spcAft>
                <a:spcPts val="0"/>
              </a:spcAft>
              <a:buClr>
                <a:srgbClr val="101066"/>
              </a:buClr>
              <a:buSzPct val="110000"/>
              <a:buFont typeface="Arial"/>
              <a:buChar char="•"/>
            </a:pPr>
            <a:r>
              <a:rPr b="0" i="0" lang="en-US" sz="2000" u="none" cap="none" strike="noStrike">
                <a:solidFill>
                  <a:srgbClr val="101066"/>
                </a:solidFill>
                <a:latin typeface="Arial"/>
                <a:ea typeface="Arial"/>
                <a:cs typeface="Arial"/>
                <a:sym typeface="Arial"/>
              </a:rPr>
              <a:t>  </a:t>
            </a:r>
            <a:r>
              <a:rPr b="0" i="0" lang="en-US" sz="2200" u="none" cap="none" strike="noStrike">
                <a:solidFill>
                  <a:srgbClr val="101066"/>
                </a:solidFill>
                <a:latin typeface="Arial"/>
                <a:ea typeface="Arial"/>
                <a:cs typeface="Arial"/>
                <a:sym typeface="Arial"/>
              </a:rPr>
              <a:t>Is there a plan for validation – how would that be done, through a  </a:t>
            </a:r>
          </a:p>
          <a:p>
            <a:pPr indent="0" lvl="1" marL="457200" marR="0" rtl="0" algn="l">
              <a:lnSpc>
                <a:spcPct val="100000"/>
              </a:lnSpc>
              <a:spcBef>
                <a:spcPts val="0"/>
              </a:spcBef>
              <a:spcAft>
                <a:spcPts val="0"/>
              </a:spcAft>
              <a:buClr>
                <a:srgbClr val="101066"/>
              </a:buClr>
              <a:buSzPct val="25000"/>
              <a:buFont typeface="Arial"/>
              <a:buNone/>
            </a:pPr>
            <a:r>
              <a:rPr b="0" i="0" lang="en-US" sz="2200" u="none" cap="none" strike="noStrike">
                <a:solidFill>
                  <a:srgbClr val="101066"/>
                </a:solidFill>
                <a:latin typeface="Arial"/>
                <a:ea typeface="Arial"/>
                <a:cs typeface="Arial"/>
                <a:sym typeface="Arial"/>
              </a:rPr>
              <a:t>   Working Group??</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5" name="Shape 235"/>
          <p:cNvSpPr/>
          <p:nvPr/>
        </p:nvSpPr>
        <p:spPr>
          <a:xfrm>
            <a:off x="0" y="0"/>
            <a:ext cx="91440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6" name="Shape 236"/>
          <p:cNvSpPr txBox="1"/>
          <p:nvPr>
            <p:ph idx="12" type="sldNum"/>
          </p:nvPr>
        </p:nvSpPr>
        <p:spPr>
          <a:xfrm>
            <a:off x="0" y="6492875"/>
            <a:ext cx="9144000"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Arial"/>
              <a:buNone/>
            </a:pPr>
            <a:r>
              <a:rPr b="0" i="0" lang="en-US" sz="1600" u="sng" cap="none" strike="noStrike">
                <a:solidFill>
                  <a:schemeClr val="hlink"/>
                </a:solidFill>
                <a:latin typeface="Arial"/>
                <a:ea typeface="Arial"/>
                <a:cs typeface="Arial"/>
                <a:sym typeface="Arial"/>
                <a:hlinkClick r:id="rId4"/>
              </a:rPr>
              <a:t>Pablo.Clemente-Colon@noaa.gov</a:t>
            </a:r>
            <a:r>
              <a:rPr b="0" i="0" lang="en-US" sz="1600" u="none" cap="none" strike="noStrike">
                <a:solidFill>
                  <a:srgbClr val="FFFFFF"/>
                </a:solidFill>
                <a:latin typeface="Arial"/>
                <a:ea typeface="Arial"/>
                <a:cs typeface="Arial"/>
                <a:sym typeface="Arial"/>
              </a:rPr>
              <a:t>                                                           http://www.natice.noaa.gov</a:t>
            </a:r>
          </a:p>
        </p:txBody>
      </p:sp>
      <p:sp>
        <p:nvSpPr>
          <p:cNvPr id="237" name="Shape 237"/>
          <p:cNvSpPr/>
          <p:nvPr/>
        </p:nvSpPr>
        <p:spPr>
          <a:xfrm>
            <a:off x="4572000" y="1733728"/>
            <a:ext cx="2895600" cy="1295400"/>
          </a:xfrm>
          <a:prstGeom prst="wedgeEllipseCallout">
            <a:avLst>
              <a:gd fmla="val -20833" name="adj1"/>
              <a:gd fmla="val 62500" name="adj2"/>
            </a:avLst>
          </a:prstGeom>
          <a:solidFill>
            <a:schemeClr val="accent1">
              <a:alpha val="50980"/>
            </a:schemeClr>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Font typeface="Arial"/>
              <a:buNone/>
            </a:pPr>
            <a:r>
              <a:t/>
            </a:r>
            <a:endParaRPr b="0" i="0" sz="1400" u="none" cap="none" strike="noStrike">
              <a:solidFill>
                <a:srgbClr val="FFFFFF"/>
              </a:solidFill>
              <a:latin typeface="Arial"/>
              <a:ea typeface="Arial"/>
              <a:cs typeface="Arial"/>
              <a:sym typeface="Arial"/>
            </a:endParaRPr>
          </a:p>
        </p:txBody>
      </p:sp>
      <p:sp>
        <p:nvSpPr>
          <p:cNvPr id="238" name="Shape 238"/>
          <p:cNvSpPr txBox="1"/>
          <p:nvPr/>
        </p:nvSpPr>
        <p:spPr>
          <a:xfrm>
            <a:off x="4648200" y="2003031"/>
            <a:ext cx="2795587" cy="64633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7365D"/>
              </a:buClr>
              <a:buSzPct val="25000"/>
              <a:buFont typeface="Arial"/>
              <a:buNone/>
            </a:pPr>
            <a:r>
              <a:rPr b="1" i="0" lang="en-US" sz="3600" u="none" cap="none" strike="noStrike">
                <a:solidFill>
                  <a:srgbClr val="17365D"/>
                </a:solidFill>
                <a:latin typeface="Arial"/>
                <a:ea typeface="Arial"/>
                <a:cs typeface="Arial"/>
                <a:sym typeface="Arial"/>
              </a:rPr>
              <a:t>Thanks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title"/>
          </p:nvPr>
        </p:nvSpPr>
        <p:spPr>
          <a:xfrm>
            <a:off x="0" y="0"/>
            <a:ext cx="9144000" cy="9905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17365D"/>
              </a:buClr>
              <a:buSzPct val="25000"/>
              <a:buFont typeface="Arial"/>
              <a:buNone/>
            </a:pPr>
            <a:r>
              <a:rPr b="0" i="0" lang="en-US" sz="2520" u="none" cap="none" strike="noStrike">
                <a:solidFill>
                  <a:srgbClr val="17365D"/>
                </a:solidFill>
                <a:latin typeface="Arial"/>
                <a:ea typeface="Arial"/>
                <a:cs typeface="Arial"/>
                <a:sym typeface="Arial"/>
              </a:rPr>
              <a:t>Southern Hemisphere Sea Ice Forecasting</a:t>
            </a:r>
            <a:br>
              <a:rPr b="0" i="0" lang="en-US" sz="2520" u="none" cap="none" strike="noStrike">
                <a:solidFill>
                  <a:srgbClr val="17365D"/>
                </a:solidFill>
                <a:latin typeface="Arial"/>
                <a:ea typeface="Arial"/>
                <a:cs typeface="Arial"/>
                <a:sym typeface="Arial"/>
              </a:rPr>
            </a:br>
            <a:r>
              <a:rPr b="0" i="0" lang="en-US" sz="2520" u="none" cap="none" strike="noStrike">
                <a:solidFill>
                  <a:srgbClr val="17365D"/>
                </a:solidFill>
                <a:latin typeface="Arial"/>
                <a:ea typeface="Arial"/>
                <a:cs typeface="Arial"/>
                <a:sym typeface="Arial"/>
              </a:rPr>
              <a:t>Group Discussion Guiding Questions</a:t>
            </a:r>
          </a:p>
        </p:txBody>
      </p:sp>
      <p:sp>
        <p:nvSpPr>
          <p:cNvPr id="49" name="Shape 49"/>
          <p:cNvSpPr txBox="1"/>
          <p:nvPr>
            <p:ph idx="1" type="body"/>
          </p:nvPr>
        </p:nvSpPr>
        <p:spPr>
          <a:xfrm>
            <a:off x="152400" y="1505712"/>
            <a:ext cx="8839199" cy="367588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01066"/>
              </a:buClr>
              <a:buSzPct val="100000"/>
              <a:buFont typeface="Arial"/>
              <a:buChar char="•"/>
            </a:pPr>
            <a:r>
              <a:rPr b="0" i="0" lang="en-US" sz="2200" u="none" cap="none" strike="noStrike">
                <a:solidFill>
                  <a:srgbClr val="101066"/>
                </a:solidFill>
                <a:latin typeface="Arial"/>
                <a:ea typeface="Arial"/>
                <a:cs typeface="Arial"/>
                <a:sym typeface="Arial"/>
              </a:rPr>
              <a:t>  What requirements do ice services have for OPERATIONAL ice  </a:t>
            </a:r>
          </a:p>
          <a:p>
            <a:pPr indent="0" lvl="0" marL="0" marR="0" rtl="0" algn="l">
              <a:lnSpc>
                <a:spcPct val="100000"/>
              </a:lnSpc>
              <a:spcBef>
                <a:spcPts val="0"/>
              </a:spcBef>
              <a:spcAft>
                <a:spcPts val="0"/>
              </a:spcAft>
              <a:buClr>
                <a:srgbClr val="101066"/>
              </a:buClr>
              <a:buSzPct val="25000"/>
              <a:buFont typeface="Arial"/>
              <a:buNone/>
            </a:pPr>
            <a:r>
              <a:rPr b="0" i="0" lang="en-US" sz="2200" u="none" cap="none" strike="noStrike">
                <a:solidFill>
                  <a:srgbClr val="101066"/>
                </a:solidFill>
                <a:latin typeface="Arial"/>
                <a:ea typeface="Arial"/>
                <a:cs typeface="Arial"/>
                <a:sym typeface="Arial"/>
              </a:rPr>
              <a:t>   forecasts?</a:t>
            </a:r>
          </a:p>
          <a:p>
            <a:pPr indent="0" lvl="0" marL="0" marR="0" rtl="0" algn="l">
              <a:lnSpc>
                <a:spcPct val="100000"/>
              </a:lnSpc>
              <a:spcBef>
                <a:spcPts val="0"/>
              </a:spcBef>
              <a:spcAft>
                <a:spcPts val="0"/>
              </a:spcAft>
              <a:buClr>
                <a:srgbClr val="000000"/>
              </a:buClr>
              <a:buSzPct val="25000"/>
              <a:buFont typeface="Arial"/>
              <a:buNone/>
            </a:pPr>
            <a:r>
              <a:t/>
            </a:r>
            <a:endParaRPr b="0" i="0" sz="12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101066"/>
              </a:buClr>
              <a:buSzPct val="100000"/>
              <a:buFont typeface="Arial"/>
              <a:buChar char="•"/>
            </a:pPr>
            <a:r>
              <a:rPr b="0" i="0" lang="en-US" sz="2200" u="none" cap="none" strike="noStrike">
                <a:solidFill>
                  <a:srgbClr val="101066"/>
                </a:solidFill>
                <a:latin typeface="Arial"/>
                <a:ea typeface="Arial"/>
                <a:cs typeface="Arial"/>
                <a:sym typeface="Arial"/>
              </a:rPr>
              <a:t>  What format(s) would be needed – GIS?</a:t>
            </a:r>
          </a:p>
          <a:p>
            <a:pPr indent="0" lvl="0" marL="0" marR="0" rtl="0" algn="l">
              <a:lnSpc>
                <a:spcPct val="100000"/>
              </a:lnSpc>
              <a:spcBef>
                <a:spcPts val="0"/>
              </a:spcBef>
              <a:spcAft>
                <a:spcPts val="0"/>
              </a:spcAft>
              <a:buClr>
                <a:srgbClr val="000000"/>
              </a:buClr>
              <a:buSzPct val="25000"/>
              <a:buFont typeface="Arial"/>
              <a:buNone/>
            </a:pPr>
            <a:r>
              <a:t/>
            </a:r>
            <a:endParaRPr b="0" i="0" sz="1200" u="none" cap="none" strike="noStrike">
              <a:solidFill>
                <a:srgbClr val="101066"/>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1" marL="457200" marR="0" rtl="0" algn="l">
              <a:lnSpc>
                <a:spcPct val="100000"/>
              </a:lnSpc>
              <a:spcBef>
                <a:spcPts val="0"/>
              </a:spcBef>
              <a:spcAft>
                <a:spcPts val="0"/>
              </a:spcAft>
              <a:buClr>
                <a:srgbClr val="101066"/>
              </a:buClr>
              <a:buSzPct val="110000"/>
              <a:buFont typeface="Arial"/>
              <a:buChar char="•"/>
            </a:pPr>
            <a:r>
              <a:rPr b="0" i="0" lang="en-US" sz="2000" u="none" cap="none" strike="noStrike">
                <a:solidFill>
                  <a:srgbClr val="101066"/>
                </a:solidFill>
                <a:latin typeface="Arial"/>
                <a:ea typeface="Arial"/>
                <a:cs typeface="Arial"/>
                <a:sym typeface="Arial"/>
              </a:rPr>
              <a:t>  </a:t>
            </a:r>
            <a:r>
              <a:rPr b="0" i="0" lang="en-US" sz="2200" u="none" cap="none" strike="noStrike">
                <a:solidFill>
                  <a:srgbClr val="101066"/>
                </a:solidFill>
                <a:latin typeface="Arial"/>
                <a:ea typeface="Arial"/>
                <a:cs typeface="Arial"/>
                <a:sym typeface="Arial"/>
              </a:rPr>
              <a:t>How can (to) convert model data into usable forecast product?</a:t>
            </a:r>
          </a:p>
          <a:p>
            <a:pPr indent="0" lvl="1" marL="457200" marR="0" rtl="0" algn="l">
              <a:lnSpc>
                <a:spcPct val="100000"/>
              </a:lnSpc>
              <a:spcBef>
                <a:spcPts val="0"/>
              </a:spcBef>
              <a:spcAft>
                <a:spcPts val="0"/>
              </a:spcAft>
              <a:buClr>
                <a:srgbClr val="000000"/>
              </a:buClr>
              <a:buSzPct val="25000"/>
              <a:buFont typeface="Arial"/>
              <a:buNone/>
            </a:pPr>
            <a:r>
              <a:t/>
            </a:r>
            <a:endParaRPr b="0" i="0" sz="12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0" marL="0" marR="0" rtl="0" algn="l">
              <a:lnSpc>
                <a:spcPct val="100000"/>
              </a:lnSpc>
              <a:spcBef>
                <a:spcPts val="0"/>
              </a:spcBef>
              <a:spcAft>
                <a:spcPts val="0"/>
              </a:spcAft>
              <a:buClr>
                <a:srgbClr val="101066"/>
              </a:buClr>
              <a:buSzPct val="100000"/>
              <a:buFont typeface="Arial"/>
              <a:buChar char="•"/>
            </a:pPr>
            <a:r>
              <a:rPr b="0" i="0" lang="en-US" sz="2200" u="none" cap="none" strike="noStrike">
                <a:solidFill>
                  <a:srgbClr val="101066"/>
                </a:solidFill>
                <a:latin typeface="Arial"/>
                <a:ea typeface="Arial"/>
                <a:cs typeface="Arial"/>
                <a:sym typeface="Arial"/>
              </a:rPr>
              <a:t>  Can sea ice and iceberg analysis data be included in models?</a:t>
            </a:r>
          </a:p>
          <a:p>
            <a:pPr indent="0" lvl="0" marL="0" marR="0" rtl="0" algn="l">
              <a:lnSpc>
                <a:spcPct val="100000"/>
              </a:lnSpc>
              <a:spcBef>
                <a:spcPts val="0"/>
              </a:spcBef>
              <a:spcAft>
                <a:spcPts val="0"/>
              </a:spcAft>
              <a:buClr>
                <a:srgbClr val="000000"/>
              </a:buClr>
              <a:buSzPct val="25000"/>
              <a:buFont typeface="Arial"/>
              <a:buNone/>
            </a:pPr>
            <a:r>
              <a:t/>
            </a:r>
            <a:endParaRPr b="0" i="0" sz="1200" u="none" cap="none" strike="noStrike">
              <a:solidFill>
                <a:srgbClr val="101066"/>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100000"/>
              <a:buFont typeface="Arial"/>
              <a:buNone/>
            </a:pPr>
            <a:r>
              <a:t/>
            </a:r>
            <a:endParaRPr b="0" i="0" sz="800" u="none" cap="none" strike="noStrike">
              <a:solidFill>
                <a:srgbClr val="101066"/>
              </a:solidFill>
              <a:latin typeface="Arial"/>
              <a:ea typeface="Arial"/>
              <a:cs typeface="Arial"/>
              <a:sym typeface="Arial"/>
            </a:endParaRPr>
          </a:p>
          <a:p>
            <a:pPr indent="0" lvl="1" marL="457200" marR="0" rtl="0" algn="l">
              <a:lnSpc>
                <a:spcPct val="100000"/>
              </a:lnSpc>
              <a:spcBef>
                <a:spcPts val="0"/>
              </a:spcBef>
              <a:spcAft>
                <a:spcPts val="0"/>
              </a:spcAft>
              <a:buClr>
                <a:srgbClr val="101066"/>
              </a:buClr>
              <a:buSzPct val="110000"/>
              <a:buFont typeface="Arial"/>
              <a:buChar char="•"/>
            </a:pPr>
            <a:r>
              <a:rPr b="0" i="0" lang="en-US" sz="2000" u="none" cap="none" strike="noStrike">
                <a:solidFill>
                  <a:srgbClr val="101066"/>
                </a:solidFill>
                <a:latin typeface="Arial"/>
                <a:ea typeface="Arial"/>
                <a:cs typeface="Arial"/>
                <a:sym typeface="Arial"/>
              </a:rPr>
              <a:t>  </a:t>
            </a:r>
            <a:r>
              <a:rPr b="0" i="0" lang="en-US" sz="2200" u="none" cap="none" strike="noStrike">
                <a:solidFill>
                  <a:srgbClr val="101066"/>
                </a:solidFill>
                <a:latin typeface="Arial"/>
                <a:ea typeface="Arial"/>
                <a:cs typeface="Arial"/>
                <a:sym typeface="Arial"/>
              </a:rPr>
              <a:t>Is there a plan for validation – how would that be done, through a  </a:t>
            </a:r>
          </a:p>
          <a:p>
            <a:pPr indent="0" lvl="1" marL="457200" marR="0" rtl="0" algn="l">
              <a:lnSpc>
                <a:spcPct val="100000"/>
              </a:lnSpc>
              <a:spcBef>
                <a:spcPts val="0"/>
              </a:spcBef>
              <a:spcAft>
                <a:spcPts val="0"/>
              </a:spcAft>
              <a:buClr>
                <a:srgbClr val="101066"/>
              </a:buClr>
              <a:buSzPct val="25000"/>
              <a:buFont typeface="Arial"/>
              <a:buNone/>
            </a:pPr>
            <a:r>
              <a:rPr b="0" i="0" lang="en-US" sz="2200" u="none" cap="none" strike="noStrike">
                <a:solidFill>
                  <a:srgbClr val="101066"/>
                </a:solidFill>
                <a:latin typeface="Arial"/>
                <a:ea typeface="Arial"/>
                <a:cs typeface="Arial"/>
                <a:sym typeface="Arial"/>
              </a:rPr>
              <a:t>   Working Group??</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nvSpPr>
        <p:spPr>
          <a:xfrm>
            <a:off x="3770312" y="-3175"/>
            <a:ext cx="1493836"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sp>
        <p:nvSpPr>
          <p:cNvPr id="56" name="Shape 56"/>
          <p:cNvSpPr txBox="1"/>
          <p:nvPr/>
        </p:nvSpPr>
        <p:spPr>
          <a:xfrm>
            <a:off x="457200" y="-381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2060"/>
              </a:buClr>
              <a:buSzPct val="25000"/>
              <a:buFont typeface="Arial"/>
              <a:buNone/>
            </a:pPr>
            <a:r>
              <a:rPr b="0" i="0" lang="en-US" sz="3200" u="none" cap="none" strike="noStrike">
                <a:solidFill>
                  <a:srgbClr val="17365D"/>
                </a:solidFill>
                <a:latin typeface="Arial"/>
                <a:ea typeface="Arial"/>
                <a:cs typeface="Arial"/>
                <a:sym typeface="Arial"/>
              </a:rPr>
              <a:t>NIC Product Generation </a:t>
            </a:r>
          </a:p>
        </p:txBody>
      </p:sp>
      <p:grpSp>
        <p:nvGrpSpPr>
          <p:cNvPr id="57" name="Shape 57"/>
          <p:cNvGrpSpPr/>
          <p:nvPr/>
        </p:nvGrpSpPr>
        <p:grpSpPr>
          <a:xfrm>
            <a:off x="400048" y="1093787"/>
            <a:ext cx="8267698" cy="1725612"/>
            <a:chOff x="0" y="0"/>
            <a:chExt cx="2147483647" cy="2147483647"/>
          </a:xfrm>
        </p:grpSpPr>
        <p:sp>
          <p:nvSpPr>
            <p:cNvPr id="58" name="Shape 58"/>
            <p:cNvSpPr txBox="1"/>
            <p:nvPr/>
          </p:nvSpPr>
          <p:spPr>
            <a:xfrm>
              <a:off x="0" y="55314341"/>
              <a:ext cx="2147483647" cy="1802560488"/>
            </a:xfrm>
            <a:prstGeom prst="rect">
              <a:avLst/>
            </a:prstGeom>
            <a:noFill/>
            <a:ln cap="rnd" cmpd="sng" w="285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grpSp>
          <p:nvGrpSpPr>
            <p:cNvPr id="59" name="Shape 59"/>
            <p:cNvGrpSpPr/>
            <p:nvPr/>
          </p:nvGrpSpPr>
          <p:grpSpPr>
            <a:xfrm>
              <a:off x="14579676" y="111972246"/>
              <a:ext cx="2107452875" cy="2035511400"/>
              <a:chOff x="0" y="0"/>
              <a:chExt cx="2147483647" cy="2147483647"/>
            </a:xfrm>
          </p:grpSpPr>
          <p:pic>
            <p:nvPicPr>
              <p:cNvPr id="60" name="Shape 60"/>
              <p:cNvPicPr preferRelativeResize="0"/>
              <p:nvPr/>
            </p:nvPicPr>
            <p:blipFill rotWithShape="1">
              <a:blip r:embed="rId3">
                <a:alphaModFix/>
              </a:blip>
              <a:srcRect b="0" l="0" r="0" t="0"/>
              <a:stretch/>
            </p:blipFill>
            <p:spPr>
              <a:xfrm>
                <a:off x="0" y="0"/>
                <a:ext cx="282018483" cy="1484363585"/>
              </a:xfrm>
              <a:prstGeom prst="rect">
                <a:avLst/>
              </a:prstGeom>
              <a:noFill/>
              <a:ln cap="rnd" cmpd="sng" w="9525">
                <a:solidFill>
                  <a:schemeClr val="dk1"/>
                </a:solidFill>
                <a:prstDash val="solid"/>
                <a:miter/>
                <a:headEnd len="med" w="med" type="none"/>
                <a:tailEnd len="med" w="med" type="none"/>
              </a:ln>
            </p:spPr>
          </p:pic>
          <p:sp>
            <p:nvSpPr>
              <p:cNvPr id="61" name="Shape 61"/>
              <p:cNvSpPr txBox="1"/>
              <p:nvPr/>
            </p:nvSpPr>
            <p:spPr>
              <a:xfrm>
                <a:off x="13709241" y="1441677970"/>
                <a:ext cx="230837783" cy="373001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Satellites</a:t>
                </a:r>
              </a:p>
            </p:txBody>
          </p:sp>
          <p:pic>
            <p:nvPicPr>
              <p:cNvPr id="62" name="Shape 62"/>
              <p:cNvPicPr preferRelativeResize="0"/>
              <p:nvPr/>
            </p:nvPicPr>
            <p:blipFill rotWithShape="1">
              <a:blip r:embed="rId4">
                <a:alphaModFix/>
              </a:blip>
              <a:srcRect b="0" l="0" r="0" t="0"/>
              <a:stretch/>
            </p:blipFill>
            <p:spPr>
              <a:xfrm>
                <a:off x="471450383" y="541520738"/>
                <a:ext cx="123712435" cy="620787950"/>
              </a:xfrm>
              <a:prstGeom prst="rect">
                <a:avLst/>
              </a:prstGeom>
              <a:noFill/>
              <a:ln cap="rnd" cmpd="sng" w="15875">
                <a:solidFill>
                  <a:schemeClr val="dk1"/>
                </a:solidFill>
                <a:prstDash val="solid"/>
                <a:miter/>
                <a:headEnd len="med" w="med" type="none"/>
                <a:tailEnd len="med" w="med" type="none"/>
              </a:ln>
            </p:spPr>
          </p:pic>
          <p:sp>
            <p:nvSpPr>
              <p:cNvPr id="63" name="Shape 63"/>
              <p:cNvSpPr txBox="1"/>
              <p:nvPr/>
            </p:nvSpPr>
            <p:spPr>
              <a:xfrm>
                <a:off x="446422484" y="1217667175"/>
                <a:ext cx="189153172" cy="373001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Buoys</a:t>
                </a:r>
              </a:p>
            </p:txBody>
          </p:sp>
          <p:pic>
            <p:nvPicPr>
              <p:cNvPr id="64" name="Shape 64"/>
              <p:cNvPicPr preferRelativeResize="0"/>
              <p:nvPr/>
            </p:nvPicPr>
            <p:blipFill rotWithShape="1">
              <a:blip r:embed="rId5">
                <a:alphaModFix/>
              </a:blip>
              <a:srcRect b="0" l="0" r="0" t="0"/>
              <a:stretch/>
            </p:blipFill>
            <p:spPr>
              <a:xfrm>
                <a:off x="630533228" y="511216489"/>
                <a:ext cx="161347211" cy="759740279"/>
              </a:xfrm>
              <a:prstGeom prst="rect">
                <a:avLst/>
              </a:prstGeom>
              <a:noFill/>
              <a:ln>
                <a:noFill/>
              </a:ln>
            </p:spPr>
          </p:pic>
          <p:sp>
            <p:nvSpPr>
              <p:cNvPr id="65" name="Shape 65"/>
              <p:cNvSpPr txBox="1"/>
              <p:nvPr/>
            </p:nvSpPr>
            <p:spPr>
              <a:xfrm>
                <a:off x="630533228" y="1233705274"/>
                <a:ext cx="241843611" cy="373001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Models</a:t>
                </a:r>
              </a:p>
            </p:txBody>
          </p:sp>
          <p:pic>
            <p:nvPicPr>
              <p:cNvPr id="66" name="Shape 66"/>
              <p:cNvPicPr preferRelativeResize="0"/>
              <p:nvPr/>
            </p:nvPicPr>
            <p:blipFill rotWithShape="1">
              <a:blip r:embed="rId6">
                <a:alphaModFix/>
              </a:blip>
              <a:srcRect b="0" l="0" r="0" t="0"/>
              <a:stretch/>
            </p:blipFill>
            <p:spPr>
              <a:xfrm>
                <a:off x="1404621652" y="595817387"/>
                <a:ext cx="214217368" cy="686690811"/>
              </a:xfrm>
              <a:prstGeom prst="rect">
                <a:avLst/>
              </a:prstGeom>
              <a:noFill/>
              <a:ln cap="rnd" cmpd="sng" w="15875">
                <a:solidFill>
                  <a:schemeClr val="dk1"/>
                </a:solidFill>
                <a:prstDash val="solid"/>
                <a:miter/>
                <a:headEnd len="med" w="med" type="none"/>
                <a:tailEnd len="med" w="med" type="none"/>
              </a:ln>
            </p:spPr>
          </p:pic>
          <p:sp>
            <p:nvSpPr>
              <p:cNvPr id="67" name="Shape 67"/>
              <p:cNvSpPr txBox="1"/>
              <p:nvPr/>
            </p:nvSpPr>
            <p:spPr>
              <a:xfrm>
                <a:off x="1386849052" y="1267603274"/>
                <a:ext cx="249763014" cy="44471286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Ship Obs</a:t>
                </a:r>
              </a:p>
            </p:txBody>
          </p:sp>
          <p:pic>
            <p:nvPicPr>
              <p:cNvPr id="68" name="Shape 68"/>
              <p:cNvPicPr preferRelativeResize="0"/>
              <p:nvPr/>
            </p:nvPicPr>
            <p:blipFill rotWithShape="1">
              <a:blip r:embed="rId7">
                <a:alphaModFix/>
              </a:blip>
              <a:srcRect b="0" l="0" r="0" t="0"/>
              <a:stretch/>
            </p:blipFill>
            <p:spPr>
              <a:xfrm>
                <a:off x="812049172" y="615373587"/>
                <a:ext cx="174884668" cy="630752321"/>
              </a:xfrm>
              <a:prstGeom prst="rect">
                <a:avLst/>
              </a:prstGeom>
              <a:noFill/>
              <a:ln>
                <a:noFill/>
              </a:ln>
            </p:spPr>
          </p:pic>
          <p:sp>
            <p:nvSpPr>
              <p:cNvPr id="69" name="Shape 69"/>
              <p:cNvSpPr txBox="1"/>
              <p:nvPr/>
            </p:nvSpPr>
            <p:spPr>
              <a:xfrm>
                <a:off x="801787622" y="1209716375"/>
                <a:ext cx="212223807" cy="45133167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Aircraft</a:t>
                </a:r>
              </a:p>
            </p:txBody>
          </p:sp>
          <p:pic>
            <p:nvPicPr>
              <p:cNvPr id="70" name="Shape 70"/>
              <p:cNvPicPr preferRelativeResize="0"/>
              <p:nvPr/>
            </p:nvPicPr>
            <p:blipFill rotWithShape="1">
              <a:blip r:embed="rId8">
                <a:alphaModFix/>
              </a:blip>
              <a:srcRect b="0" l="0" r="0" t="0"/>
              <a:stretch/>
            </p:blipFill>
            <p:spPr>
              <a:xfrm>
                <a:off x="1844002537" y="192189358"/>
                <a:ext cx="300430538" cy="1075412635"/>
              </a:xfrm>
              <a:prstGeom prst="rect">
                <a:avLst/>
              </a:prstGeom>
              <a:noFill/>
              <a:ln cap="rnd" cmpd="sng" w="9525">
                <a:solidFill>
                  <a:schemeClr val="dk1"/>
                </a:solidFill>
                <a:prstDash val="solid"/>
                <a:miter/>
                <a:headEnd len="med" w="med" type="none"/>
                <a:tailEnd len="med" w="med" type="none"/>
              </a:ln>
            </p:spPr>
          </p:pic>
          <p:sp>
            <p:nvSpPr>
              <p:cNvPr id="71" name="Shape 71"/>
              <p:cNvSpPr txBox="1"/>
              <p:nvPr/>
            </p:nvSpPr>
            <p:spPr>
              <a:xfrm>
                <a:off x="1836439537" y="1277148673"/>
                <a:ext cx="311044109" cy="870334973"/>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International</a:t>
                </a:r>
              </a:p>
              <a:p>
                <a:pPr indent="0" lvl="0" marL="0" marR="0" rtl="0" algn="ctr">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 Partners </a:t>
                </a:r>
              </a:p>
              <a:p>
                <a:pPr indent="0" lvl="0" marL="0" marR="0" rtl="0" algn="l">
                  <a:lnSpc>
                    <a:spcPct val="100000"/>
                  </a:lnSpc>
                  <a:spcBef>
                    <a:spcPts val="0"/>
                  </a:spcBef>
                  <a:spcAft>
                    <a:spcPts val="0"/>
                  </a:spcAft>
                  <a:buClr>
                    <a:srgbClr val="000000"/>
                  </a:buClr>
                  <a:buFont typeface="Arial"/>
                  <a:buNone/>
                </a:pPr>
                <a:r>
                  <a:t/>
                </a:r>
                <a:endParaRPr b="1" i="0" sz="1200" u="none" cap="none" strike="noStrike">
                  <a:solidFill>
                    <a:srgbClr val="000000"/>
                  </a:solidFill>
                  <a:latin typeface="Arial"/>
                  <a:ea typeface="Arial"/>
                  <a:cs typeface="Arial"/>
                  <a:sym typeface="Arial"/>
                </a:endParaRPr>
              </a:p>
            </p:txBody>
          </p:sp>
        </p:grpSp>
        <p:sp>
          <p:nvSpPr>
            <p:cNvPr id="72" name="Shape 72"/>
            <p:cNvSpPr txBox="1"/>
            <p:nvPr/>
          </p:nvSpPr>
          <p:spPr>
            <a:xfrm>
              <a:off x="313921700" y="435941286"/>
              <a:ext cx="141232841" cy="103461846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Arial"/>
                  <a:ea typeface="Arial"/>
                  <a:cs typeface="Arial"/>
                  <a:sym typeface="Arial"/>
                </a:rPr>
                <a:t>+</a:t>
              </a:r>
            </a:p>
          </p:txBody>
        </p:sp>
        <p:pic>
          <p:nvPicPr>
            <p:cNvPr id="73" name="Shape 73"/>
            <p:cNvPicPr preferRelativeResize="0"/>
            <p:nvPr/>
          </p:nvPicPr>
          <p:blipFill rotWithShape="1">
            <a:blip r:embed="rId9">
              <a:alphaModFix/>
            </a:blip>
            <a:srcRect b="0" l="0" r="0" t="0"/>
            <a:stretch/>
          </p:blipFill>
          <p:spPr>
            <a:xfrm>
              <a:off x="1200141602" y="674484828"/>
              <a:ext cx="158339561" cy="728612707"/>
            </a:xfrm>
            <a:prstGeom prst="rect">
              <a:avLst/>
            </a:prstGeom>
            <a:noFill/>
            <a:ln>
              <a:noFill/>
            </a:ln>
          </p:spPr>
        </p:pic>
        <p:sp>
          <p:nvSpPr>
            <p:cNvPr id="74" name="Shape 74"/>
            <p:cNvSpPr txBox="1"/>
            <p:nvPr/>
          </p:nvSpPr>
          <p:spPr>
            <a:xfrm>
              <a:off x="1206893902" y="1405404555"/>
              <a:ext cx="168682308" cy="42779872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Radar</a:t>
              </a:r>
            </a:p>
          </p:txBody>
        </p:sp>
        <p:pic>
          <p:nvPicPr>
            <p:cNvPr id="75" name="Shape 75"/>
            <p:cNvPicPr preferRelativeResize="0"/>
            <p:nvPr/>
          </p:nvPicPr>
          <p:blipFill rotWithShape="1">
            <a:blip r:embed="rId10">
              <a:alphaModFix/>
            </a:blip>
            <a:srcRect b="0" l="0" r="0" t="0"/>
            <a:stretch/>
          </p:blipFill>
          <p:spPr>
            <a:xfrm>
              <a:off x="1642775703" y="559832182"/>
              <a:ext cx="136072769" cy="747113867"/>
            </a:xfrm>
            <a:prstGeom prst="rect">
              <a:avLst/>
            </a:prstGeom>
            <a:noFill/>
            <a:ln>
              <a:noFill/>
            </a:ln>
          </p:spPr>
        </p:pic>
        <p:sp>
          <p:nvSpPr>
            <p:cNvPr id="76" name="Shape 76"/>
            <p:cNvSpPr txBox="1"/>
            <p:nvPr/>
          </p:nvSpPr>
          <p:spPr>
            <a:xfrm>
              <a:off x="1588275503" y="1290165559"/>
              <a:ext cx="245107246" cy="4215250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Surface Obs</a:t>
              </a:r>
            </a:p>
          </p:txBody>
        </p:sp>
        <p:pic>
          <p:nvPicPr>
            <p:cNvPr id="77" name="Shape 77"/>
            <p:cNvPicPr preferRelativeResize="0"/>
            <p:nvPr/>
          </p:nvPicPr>
          <p:blipFill rotWithShape="1">
            <a:blip r:embed="rId11">
              <a:alphaModFix/>
            </a:blip>
            <a:srcRect b="0" l="0" r="0" t="0"/>
            <a:stretch/>
          </p:blipFill>
          <p:spPr>
            <a:xfrm>
              <a:off x="1008988102" y="646373329"/>
              <a:ext cx="172586505" cy="620446635"/>
            </a:xfrm>
            <a:prstGeom prst="rect">
              <a:avLst/>
            </a:prstGeom>
            <a:noFill/>
            <a:ln>
              <a:noFill/>
            </a:ln>
          </p:spPr>
        </p:pic>
        <p:sp>
          <p:nvSpPr>
            <p:cNvPr id="78" name="Shape 78"/>
            <p:cNvSpPr txBox="1"/>
            <p:nvPr/>
          </p:nvSpPr>
          <p:spPr>
            <a:xfrm>
              <a:off x="990538502" y="1258611460"/>
              <a:ext cx="223777084" cy="42779872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Webcam</a:t>
              </a:r>
            </a:p>
          </p:txBody>
        </p:sp>
        <p:sp>
          <p:nvSpPr>
            <p:cNvPr id="79" name="Shape 79"/>
            <p:cNvSpPr txBox="1"/>
            <p:nvPr/>
          </p:nvSpPr>
          <p:spPr>
            <a:xfrm>
              <a:off x="440329901" y="0"/>
              <a:ext cx="1261823183" cy="45983100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Arctic Maritime Domain Awareness</a:t>
              </a:r>
            </a:p>
          </p:txBody>
        </p:sp>
      </p:grpSp>
      <p:pic>
        <p:nvPicPr>
          <p:cNvPr id="80" name="Shape 80"/>
          <p:cNvPicPr preferRelativeResize="0"/>
          <p:nvPr/>
        </p:nvPicPr>
        <p:blipFill rotWithShape="1">
          <a:blip r:embed="rId12">
            <a:alphaModFix/>
          </a:blip>
          <a:srcRect b="0" l="0" r="0" t="0"/>
          <a:stretch/>
        </p:blipFill>
        <p:spPr>
          <a:xfrm>
            <a:off x="7981950" y="4503737"/>
            <a:ext cx="950912" cy="1154110"/>
          </a:xfrm>
          <a:prstGeom prst="rect">
            <a:avLst/>
          </a:prstGeom>
          <a:noFill/>
          <a:ln cap="flat" cmpd="sng" w="15875">
            <a:solidFill>
              <a:schemeClr val="dk1"/>
            </a:solidFill>
            <a:prstDash val="solid"/>
            <a:miter/>
            <a:headEnd len="med" w="med" type="none"/>
            <a:tailEnd len="med" w="med" type="none"/>
          </a:ln>
        </p:spPr>
      </p:pic>
      <p:pic>
        <p:nvPicPr>
          <p:cNvPr id="81" name="Shape 81"/>
          <p:cNvPicPr preferRelativeResize="0"/>
          <p:nvPr/>
        </p:nvPicPr>
        <p:blipFill rotWithShape="1">
          <a:blip r:embed="rId13">
            <a:alphaModFix/>
          </a:blip>
          <a:srcRect b="0" l="0" r="0" t="0"/>
          <a:stretch/>
        </p:blipFill>
        <p:spPr>
          <a:xfrm>
            <a:off x="8078785" y="2706685"/>
            <a:ext cx="914400" cy="787400"/>
          </a:xfrm>
          <a:prstGeom prst="rect">
            <a:avLst/>
          </a:prstGeom>
          <a:noFill/>
          <a:ln cap="flat" cmpd="sng" w="15875">
            <a:solidFill>
              <a:schemeClr val="dk1"/>
            </a:solidFill>
            <a:prstDash val="solid"/>
            <a:miter/>
            <a:headEnd len="med" w="med" type="none"/>
            <a:tailEnd len="med" w="med" type="none"/>
          </a:ln>
        </p:spPr>
      </p:pic>
      <p:pic>
        <p:nvPicPr>
          <p:cNvPr id="82" name="Shape 82"/>
          <p:cNvPicPr preferRelativeResize="0"/>
          <p:nvPr/>
        </p:nvPicPr>
        <p:blipFill rotWithShape="1">
          <a:blip r:embed="rId14">
            <a:alphaModFix/>
          </a:blip>
          <a:srcRect b="0" l="0" r="0" t="0"/>
          <a:stretch/>
        </p:blipFill>
        <p:spPr>
          <a:xfrm>
            <a:off x="4518025" y="2678110"/>
            <a:ext cx="1147762" cy="823912"/>
          </a:xfrm>
          <a:prstGeom prst="rect">
            <a:avLst/>
          </a:prstGeom>
          <a:noFill/>
          <a:ln cap="flat" cmpd="sng" w="9525">
            <a:solidFill>
              <a:schemeClr val="dk1"/>
            </a:solidFill>
            <a:prstDash val="solid"/>
            <a:miter/>
            <a:headEnd len="med" w="med" type="none"/>
            <a:tailEnd len="med" w="med" type="none"/>
          </a:ln>
        </p:spPr>
      </p:pic>
      <p:sp>
        <p:nvSpPr>
          <p:cNvPr id="83" name="Shape 83"/>
          <p:cNvSpPr txBox="1"/>
          <p:nvPr/>
        </p:nvSpPr>
        <p:spPr>
          <a:xfrm>
            <a:off x="7297735" y="2759075"/>
            <a:ext cx="865187" cy="708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Fractures, Leads and Polynyas (FLAP)</a:t>
            </a:r>
          </a:p>
        </p:txBody>
      </p:sp>
      <p:sp>
        <p:nvSpPr>
          <p:cNvPr id="84" name="Shape 84"/>
          <p:cNvSpPr txBox="1"/>
          <p:nvPr/>
        </p:nvSpPr>
        <p:spPr>
          <a:xfrm>
            <a:off x="7935910" y="5643562"/>
            <a:ext cx="1069975" cy="5540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000" u="none" cap="none" strike="noStrike">
                <a:solidFill>
                  <a:srgbClr val="000000"/>
                </a:solidFill>
                <a:latin typeface="Calibri"/>
                <a:ea typeface="Calibri"/>
                <a:cs typeface="Calibri"/>
                <a:sym typeface="Calibri"/>
              </a:rPr>
              <a:t>Hemispheric and </a:t>
            </a:r>
            <a:r>
              <a:rPr b="0" i="0" lang="en-US" sz="1000" u="none" cap="none" strike="noStrike">
                <a:solidFill>
                  <a:srgbClr val="002060"/>
                </a:solidFill>
                <a:latin typeface="Calibri"/>
                <a:ea typeface="Calibri"/>
                <a:cs typeface="Calibri"/>
                <a:sym typeface="Calibri"/>
              </a:rPr>
              <a:t>R</a:t>
            </a:r>
            <a:r>
              <a:rPr b="0" i="0" lang="en-US" sz="1000" u="none" cap="none" strike="noStrike">
                <a:solidFill>
                  <a:srgbClr val="000000"/>
                </a:solidFill>
                <a:latin typeface="Calibri"/>
                <a:ea typeface="Calibri"/>
                <a:cs typeface="Calibri"/>
                <a:sym typeface="Calibri"/>
              </a:rPr>
              <a:t>egional Ice Charts</a:t>
            </a:r>
          </a:p>
        </p:txBody>
      </p:sp>
      <p:sp>
        <p:nvSpPr>
          <p:cNvPr id="85" name="Shape 85"/>
          <p:cNvSpPr txBox="1"/>
          <p:nvPr/>
        </p:nvSpPr>
        <p:spPr>
          <a:xfrm>
            <a:off x="3810000" y="2914650"/>
            <a:ext cx="914400"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Annotated Images</a:t>
            </a:r>
          </a:p>
        </p:txBody>
      </p:sp>
      <p:pic>
        <p:nvPicPr>
          <p:cNvPr id="86" name="Shape 86"/>
          <p:cNvPicPr preferRelativeResize="0"/>
          <p:nvPr/>
        </p:nvPicPr>
        <p:blipFill rotWithShape="1">
          <a:blip r:embed="rId15">
            <a:alphaModFix/>
          </a:blip>
          <a:srcRect b="0" l="0" r="0" t="0"/>
          <a:stretch/>
        </p:blipFill>
        <p:spPr>
          <a:xfrm>
            <a:off x="6729410" y="3625850"/>
            <a:ext cx="990598" cy="990598"/>
          </a:xfrm>
          <a:prstGeom prst="rect">
            <a:avLst/>
          </a:prstGeom>
          <a:noFill/>
          <a:ln>
            <a:noFill/>
          </a:ln>
        </p:spPr>
      </p:pic>
      <p:sp>
        <p:nvSpPr>
          <p:cNvPr id="87" name="Shape 87"/>
          <p:cNvSpPr txBox="1"/>
          <p:nvPr/>
        </p:nvSpPr>
        <p:spPr>
          <a:xfrm>
            <a:off x="7639050" y="3924300"/>
            <a:ext cx="993773"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Blended Snow and ice cover</a:t>
            </a:r>
          </a:p>
        </p:txBody>
      </p:sp>
      <p:sp>
        <p:nvSpPr>
          <p:cNvPr id="88" name="Shape 88"/>
          <p:cNvSpPr txBox="1"/>
          <p:nvPr/>
        </p:nvSpPr>
        <p:spPr>
          <a:xfrm>
            <a:off x="4575175" y="3943350"/>
            <a:ext cx="1187448"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Automated Snow and Ice products</a:t>
            </a:r>
          </a:p>
        </p:txBody>
      </p:sp>
      <p:pic>
        <p:nvPicPr>
          <p:cNvPr id="89" name="Shape 89"/>
          <p:cNvPicPr preferRelativeResize="0"/>
          <p:nvPr/>
        </p:nvPicPr>
        <p:blipFill rotWithShape="1">
          <a:blip r:embed="rId16">
            <a:alphaModFix/>
          </a:blip>
          <a:srcRect b="0" l="0" r="0" t="0"/>
          <a:stretch/>
        </p:blipFill>
        <p:spPr>
          <a:xfrm>
            <a:off x="4959350" y="5676900"/>
            <a:ext cx="1066799" cy="914400"/>
          </a:xfrm>
          <a:prstGeom prst="rect">
            <a:avLst/>
          </a:prstGeom>
          <a:noFill/>
          <a:ln cap="flat" cmpd="sng" w="9525">
            <a:solidFill>
              <a:srgbClr val="002060"/>
            </a:solidFill>
            <a:prstDash val="solid"/>
            <a:round/>
            <a:headEnd len="med" w="med" type="none"/>
            <a:tailEnd len="med" w="med" type="none"/>
          </a:ln>
        </p:spPr>
      </p:pic>
      <p:sp>
        <p:nvSpPr>
          <p:cNvPr id="90" name="Shape 90"/>
          <p:cNvSpPr txBox="1"/>
          <p:nvPr/>
        </p:nvSpPr>
        <p:spPr>
          <a:xfrm>
            <a:off x="3990975" y="6076950"/>
            <a:ext cx="1143000" cy="4000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Ice  Outlooks</a:t>
            </a:r>
          </a:p>
        </p:txBody>
      </p:sp>
      <p:pic>
        <p:nvPicPr>
          <p:cNvPr id="91" name="Shape 91"/>
          <p:cNvPicPr preferRelativeResize="0"/>
          <p:nvPr/>
        </p:nvPicPr>
        <p:blipFill rotWithShape="1">
          <a:blip r:embed="rId17">
            <a:alphaModFix/>
          </a:blip>
          <a:srcRect b="0" l="0" r="0" t="0"/>
          <a:stretch/>
        </p:blipFill>
        <p:spPr>
          <a:xfrm>
            <a:off x="4721225" y="4676775"/>
            <a:ext cx="1219199" cy="941385"/>
          </a:xfrm>
          <a:prstGeom prst="rect">
            <a:avLst/>
          </a:prstGeom>
          <a:noFill/>
          <a:ln cap="flat" cmpd="sng" w="9525">
            <a:solidFill>
              <a:schemeClr val="dk1"/>
            </a:solidFill>
            <a:prstDash val="solid"/>
            <a:round/>
            <a:headEnd len="med" w="med" type="none"/>
            <a:tailEnd len="med" w="med" type="none"/>
          </a:ln>
        </p:spPr>
      </p:pic>
      <p:sp>
        <p:nvSpPr>
          <p:cNvPr id="92" name="Shape 92"/>
          <p:cNvSpPr txBox="1"/>
          <p:nvPr/>
        </p:nvSpPr>
        <p:spPr>
          <a:xfrm>
            <a:off x="3771900" y="4965700"/>
            <a:ext cx="1143000" cy="4000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Ice Thickness </a:t>
            </a:r>
          </a:p>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Estimations</a:t>
            </a:r>
          </a:p>
        </p:txBody>
      </p:sp>
      <p:pic>
        <p:nvPicPr>
          <p:cNvPr id="93" name="Shape 93"/>
          <p:cNvPicPr preferRelativeResize="0"/>
          <p:nvPr/>
        </p:nvPicPr>
        <p:blipFill rotWithShape="1">
          <a:blip r:embed="rId18">
            <a:alphaModFix/>
          </a:blip>
          <a:srcRect b="0" l="0" r="0" t="0"/>
          <a:stretch/>
        </p:blipFill>
        <p:spPr>
          <a:xfrm>
            <a:off x="5627687" y="3625850"/>
            <a:ext cx="1011235" cy="990598"/>
          </a:xfrm>
          <a:prstGeom prst="rect">
            <a:avLst/>
          </a:prstGeom>
          <a:noFill/>
          <a:ln>
            <a:noFill/>
          </a:ln>
        </p:spPr>
      </p:pic>
      <p:pic>
        <p:nvPicPr>
          <p:cNvPr id="94" name="Shape 94"/>
          <p:cNvPicPr preferRelativeResize="0"/>
          <p:nvPr/>
        </p:nvPicPr>
        <p:blipFill rotWithShape="1">
          <a:blip r:embed="rId19">
            <a:alphaModFix/>
          </a:blip>
          <a:srcRect b="0" l="0" r="0" t="0"/>
          <a:stretch/>
        </p:blipFill>
        <p:spPr>
          <a:xfrm>
            <a:off x="6665910" y="4703762"/>
            <a:ext cx="1165224" cy="925510"/>
          </a:xfrm>
          <a:prstGeom prst="rect">
            <a:avLst/>
          </a:prstGeom>
          <a:noFill/>
          <a:ln cap="flat" cmpd="sng" w="9525">
            <a:solidFill>
              <a:schemeClr val="dk1"/>
            </a:solidFill>
            <a:prstDash val="solid"/>
            <a:round/>
            <a:headEnd len="med" w="med" type="none"/>
            <a:tailEnd len="med" w="med" type="none"/>
          </a:ln>
        </p:spPr>
      </p:pic>
      <p:sp>
        <p:nvSpPr>
          <p:cNvPr id="95" name="Shape 95"/>
          <p:cNvSpPr txBox="1"/>
          <p:nvPr/>
        </p:nvSpPr>
        <p:spPr>
          <a:xfrm>
            <a:off x="5943600" y="4933950"/>
            <a:ext cx="809623" cy="4000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Antarctic Icebergs</a:t>
            </a:r>
          </a:p>
        </p:txBody>
      </p:sp>
      <p:pic>
        <p:nvPicPr>
          <p:cNvPr id="96" name="Shape 96"/>
          <p:cNvPicPr preferRelativeResize="0"/>
          <p:nvPr/>
        </p:nvPicPr>
        <p:blipFill rotWithShape="1">
          <a:blip r:embed="rId20">
            <a:alphaModFix/>
          </a:blip>
          <a:srcRect b="0" l="0" r="0" t="0"/>
          <a:stretch/>
        </p:blipFill>
        <p:spPr>
          <a:xfrm>
            <a:off x="6134100" y="5670550"/>
            <a:ext cx="952499" cy="920748"/>
          </a:xfrm>
          <a:prstGeom prst="rect">
            <a:avLst/>
          </a:prstGeom>
          <a:noFill/>
          <a:ln cap="flat" cmpd="sng" w="9525">
            <a:solidFill>
              <a:srgbClr val="002060"/>
            </a:solidFill>
            <a:prstDash val="solid"/>
            <a:round/>
            <a:headEnd len="med" w="med" type="none"/>
            <a:tailEnd len="med" w="med" type="none"/>
          </a:ln>
        </p:spPr>
      </p:pic>
      <p:sp>
        <p:nvSpPr>
          <p:cNvPr id="97" name="Shape 97"/>
          <p:cNvSpPr txBox="1"/>
          <p:nvPr/>
        </p:nvSpPr>
        <p:spPr>
          <a:xfrm>
            <a:off x="7027863" y="5846762"/>
            <a:ext cx="744537" cy="5540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Blended Snow Depth</a:t>
            </a:r>
          </a:p>
        </p:txBody>
      </p:sp>
      <p:sp>
        <p:nvSpPr>
          <p:cNvPr id="98" name="Shape 98"/>
          <p:cNvSpPr/>
          <p:nvPr/>
        </p:nvSpPr>
        <p:spPr>
          <a:xfrm>
            <a:off x="95250" y="3463925"/>
            <a:ext cx="2495549" cy="2238374"/>
          </a:xfrm>
          <a:prstGeom prst="ellipse">
            <a:avLst/>
          </a:prstGeom>
          <a:solidFill>
            <a:srgbClr val="DAE5F1"/>
          </a:solidFill>
          <a:ln cap="flat" cmpd="sng" w="25400">
            <a:solidFill>
              <a:srgbClr val="395E8A"/>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1800" u="none" cap="none" strike="noStrike">
                <a:solidFill>
                  <a:srgbClr val="000000"/>
                </a:solidFill>
                <a:latin typeface="Calibri"/>
                <a:ea typeface="Calibri"/>
                <a:cs typeface="Calibri"/>
                <a:sym typeface="Calibri"/>
              </a:rPr>
              <a:t>Interpretive Snow and Sea Ice Analysis and Sea Ice Forecasting</a:t>
            </a:r>
          </a:p>
        </p:txBody>
      </p:sp>
      <p:sp>
        <p:nvSpPr>
          <p:cNvPr id="99" name="Shape 99"/>
          <p:cNvSpPr/>
          <p:nvPr/>
        </p:nvSpPr>
        <p:spPr>
          <a:xfrm rot="-5400000">
            <a:off x="3316286" y="4267198"/>
            <a:ext cx="466725" cy="552449"/>
          </a:xfrm>
          <a:prstGeom prst="downArrow">
            <a:avLst>
              <a:gd fmla="val 12476" name="adj1"/>
              <a:gd fmla="val 50000" name="adj2"/>
            </a:avLst>
          </a:prstGeom>
          <a:solidFill>
            <a:schemeClr val="accent1"/>
          </a:solid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100" name="Shape 100"/>
          <p:cNvSpPr/>
          <p:nvPr/>
        </p:nvSpPr>
        <p:spPr>
          <a:xfrm>
            <a:off x="1608137" y="2841625"/>
            <a:ext cx="1371598" cy="727073"/>
          </a:xfrm>
          <a:prstGeom prst="ellipse">
            <a:avLst/>
          </a:prstGeom>
          <a:solidFill>
            <a:srgbClr val="FFFF99"/>
          </a:solidFill>
          <a:ln cap="flat" cmpd="sng" w="25400">
            <a:solidFill>
              <a:srgbClr val="DDD9C3"/>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1200" u="none" cap="none" strike="noStrike">
                <a:solidFill>
                  <a:srgbClr val="000000"/>
                </a:solidFill>
                <a:latin typeface="Calibri"/>
                <a:ea typeface="Calibri"/>
                <a:cs typeface="Calibri"/>
                <a:sym typeface="Calibri"/>
              </a:rPr>
              <a:t>Geographic Information System</a:t>
            </a:r>
          </a:p>
        </p:txBody>
      </p:sp>
      <p:sp>
        <p:nvSpPr>
          <p:cNvPr id="101" name="Shape 101"/>
          <p:cNvSpPr/>
          <p:nvPr/>
        </p:nvSpPr>
        <p:spPr>
          <a:xfrm>
            <a:off x="2436810" y="3524250"/>
            <a:ext cx="1431924" cy="727073"/>
          </a:xfrm>
          <a:prstGeom prst="ellipse">
            <a:avLst/>
          </a:prstGeom>
          <a:solidFill>
            <a:srgbClr val="FFFF99"/>
          </a:solidFill>
          <a:ln cap="flat" cmpd="sng" w="25400">
            <a:solidFill>
              <a:srgbClr val="DDD9C3"/>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1200" u="none" cap="none" strike="noStrike">
                <a:solidFill>
                  <a:srgbClr val="000000"/>
                </a:solidFill>
                <a:latin typeface="Calibri"/>
                <a:ea typeface="Calibri"/>
                <a:cs typeface="Calibri"/>
                <a:sym typeface="Calibri"/>
              </a:rPr>
              <a:t>Meteorology</a:t>
            </a:r>
          </a:p>
        </p:txBody>
      </p:sp>
      <p:sp>
        <p:nvSpPr>
          <p:cNvPr id="102" name="Shape 102"/>
          <p:cNvSpPr/>
          <p:nvPr/>
        </p:nvSpPr>
        <p:spPr>
          <a:xfrm>
            <a:off x="2417760" y="4975225"/>
            <a:ext cx="1371598" cy="727073"/>
          </a:xfrm>
          <a:prstGeom prst="ellipse">
            <a:avLst/>
          </a:prstGeom>
          <a:solidFill>
            <a:srgbClr val="FFFF99"/>
          </a:solidFill>
          <a:ln cap="flat" cmpd="sng" w="25400">
            <a:solidFill>
              <a:srgbClr val="DDD9C3"/>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1200" u="none" cap="none" strike="noStrike">
                <a:solidFill>
                  <a:srgbClr val="000000"/>
                </a:solidFill>
                <a:latin typeface="Calibri"/>
                <a:ea typeface="Calibri"/>
                <a:cs typeface="Calibri"/>
                <a:sym typeface="Calibri"/>
              </a:rPr>
              <a:t>Semi-automation</a:t>
            </a:r>
          </a:p>
        </p:txBody>
      </p:sp>
      <p:sp>
        <p:nvSpPr>
          <p:cNvPr id="103" name="Shape 103"/>
          <p:cNvSpPr/>
          <p:nvPr/>
        </p:nvSpPr>
        <p:spPr>
          <a:xfrm>
            <a:off x="1409700" y="5641975"/>
            <a:ext cx="1371598" cy="727073"/>
          </a:xfrm>
          <a:prstGeom prst="ellipse">
            <a:avLst/>
          </a:prstGeom>
          <a:solidFill>
            <a:srgbClr val="FFFF99"/>
          </a:solidFill>
          <a:ln cap="flat" cmpd="sng" w="25400">
            <a:solidFill>
              <a:srgbClr val="DDD9C3"/>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1200" u="none" cap="none" strike="noStrike">
                <a:solidFill>
                  <a:srgbClr val="000000"/>
                </a:solidFill>
                <a:latin typeface="Calibri"/>
                <a:ea typeface="Calibri"/>
                <a:cs typeface="Calibri"/>
                <a:sym typeface="Calibri"/>
              </a:rPr>
              <a:t>Subject Matter Expertise</a:t>
            </a:r>
          </a:p>
        </p:txBody>
      </p:sp>
      <p:sp>
        <p:nvSpPr>
          <p:cNvPr id="104" name="Shape 104"/>
          <p:cNvSpPr txBox="1"/>
          <p:nvPr/>
        </p:nvSpPr>
        <p:spPr>
          <a:xfrm>
            <a:off x="3770312" y="6473826"/>
            <a:ext cx="1493836"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pic>
        <p:nvPicPr>
          <p:cNvPr id="105" name="Shape 105"/>
          <p:cNvPicPr preferRelativeResize="0"/>
          <p:nvPr/>
        </p:nvPicPr>
        <p:blipFill rotWithShape="1">
          <a:blip r:embed="rId21">
            <a:alphaModFix/>
          </a:blip>
          <a:srcRect b="0" l="0" r="0" t="0"/>
          <a:stretch/>
        </p:blipFill>
        <p:spPr>
          <a:xfrm>
            <a:off x="5695950" y="2678110"/>
            <a:ext cx="1109660" cy="823912"/>
          </a:xfrm>
          <a:prstGeom prst="rect">
            <a:avLst/>
          </a:prstGeom>
          <a:noFill/>
          <a:ln cap="flat" cmpd="sng" w="9525">
            <a:solidFill>
              <a:schemeClr val="dk1"/>
            </a:solidFill>
            <a:prstDash val="solid"/>
            <a:miter/>
            <a:headEnd len="med" w="med" type="none"/>
            <a:tailEnd len="med" w="med" type="none"/>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nvSpPr>
        <p:spPr>
          <a:xfrm>
            <a:off x="3770312" y="-3175"/>
            <a:ext cx="1493836"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sp>
        <p:nvSpPr>
          <p:cNvPr id="112" name="Shape 112"/>
          <p:cNvSpPr txBox="1"/>
          <p:nvPr/>
        </p:nvSpPr>
        <p:spPr>
          <a:xfrm>
            <a:off x="3841750" y="6477000"/>
            <a:ext cx="1492250"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sp>
        <p:nvSpPr>
          <p:cNvPr id="113" name="Shape 113"/>
          <p:cNvSpPr txBox="1"/>
          <p:nvPr/>
        </p:nvSpPr>
        <p:spPr>
          <a:xfrm>
            <a:off x="990600" y="304800"/>
            <a:ext cx="7391399" cy="487360"/>
          </a:xfrm>
          <a:prstGeom prst="rect">
            <a:avLst/>
          </a:prstGeom>
          <a:noFill/>
          <a:ln>
            <a:noFill/>
          </a:ln>
        </p:spPr>
        <p:txBody>
          <a:bodyPr anchorCtr="0" anchor="ctr" bIns="0" lIns="45700" rIns="45700" tIns="0">
            <a:noAutofit/>
          </a:bodyPr>
          <a:lstStyle/>
          <a:p>
            <a:pPr indent="0" lvl="0" marL="0" marR="0" rtl="0" algn="ctr">
              <a:lnSpc>
                <a:spcPct val="100000"/>
              </a:lnSpc>
              <a:spcBef>
                <a:spcPts val="0"/>
              </a:spcBef>
              <a:spcAft>
                <a:spcPts val="0"/>
              </a:spcAft>
              <a:buClr>
                <a:srgbClr val="002060"/>
              </a:buClr>
              <a:buSzPct val="25000"/>
              <a:buFont typeface="Arial"/>
              <a:buNone/>
            </a:pPr>
            <a:r>
              <a:rPr b="0" i="0" lang="en-US" sz="2800" u="none" cap="none" strike="noStrike">
                <a:solidFill>
                  <a:srgbClr val="17365D"/>
                </a:solidFill>
                <a:latin typeface="Arial"/>
                <a:ea typeface="Arial"/>
                <a:cs typeface="Arial"/>
                <a:sym typeface="Arial"/>
              </a:rPr>
              <a:t>Sea Ice and Snow Analysis</a:t>
            </a:r>
          </a:p>
          <a:p>
            <a:pPr indent="0" lvl="0" marL="0" marR="0" rtl="0" algn="ctr">
              <a:lnSpc>
                <a:spcPct val="100000"/>
              </a:lnSpc>
              <a:spcBef>
                <a:spcPts val="0"/>
              </a:spcBef>
              <a:spcAft>
                <a:spcPts val="0"/>
              </a:spcAft>
              <a:buClr>
                <a:srgbClr val="002060"/>
              </a:buClr>
              <a:buSzPct val="25000"/>
              <a:buFont typeface="Arial"/>
              <a:buNone/>
            </a:pPr>
            <a:r>
              <a:rPr b="0" i="0" lang="en-US" sz="2800" u="none" cap="none" strike="noStrike">
                <a:solidFill>
                  <a:srgbClr val="17365D"/>
                </a:solidFill>
                <a:latin typeface="Arial"/>
                <a:ea typeface="Arial"/>
                <a:cs typeface="Arial"/>
                <a:sym typeface="Arial"/>
              </a:rPr>
              <a:t>Integration with Models</a:t>
            </a:r>
          </a:p>
        </p:txBody>
      </p:sp>
      <p:sp>
        <p:nvSpPr>
          <p:cNvPr id="114" name="Shape 114"/>
          <p:cNvSpPr/>
          <p:nvPr/>
        </p:nvSpPr>
        <p:spPr>
          <a:xfrm>
            <a:off x="644525" y="2368550"/>
            <a:ext cx="4022724" cy="3970337"/>
          </a:xfrm>
          <a:prstGeom prst="ellipse">
            <a:avLst/>
          </a:prstGeom>
          <a:solidFill>
            <a:schemeClr val="accent1">
              <a:alpha val="6666"/>
            </a:schemeClr>
          </a:solidFill>
          <a:ln cap="flat" cmpd="sng" w="25400">
            <a:solidFill>
              <a:srgbClr val="395E8A"/>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pic>
        <p:nvPicPr>
          <p:cNvPr id="115" name="Shape 115"/>
          <p:cNvPicPr preferRelativeResize="0"/>
          <p:nvPr/>
        </p:nvPicPr>
        <p:blipFill rotWithShape="1">
          <a:blip r:embed="rId3">
            <a:alphaModFix/>
          </a:blip>
          <a:srcRect b="0" l="0" r="0" t="0"/>
          <a:stretch/>
        </p:blipFill>
        <p:spPr>
          <a:xfrm rot="-3240000">
            <a:off x="3359941" y="1632741"/>
            <a:ext cx="1674812" cy="1441448"/>
          </a:xfrm>
          <a:prstGeom prst="rect">
            <a:avLst/>
          </a:prstGeom>
          <a:noFill/>
          <a:ln>
            <a:noFill/>
          </a:ln>
        </p:spPr>
      </p:pic>
      <p:sp>
        <p:nvSpPr>
          <p:cNvPr id="116" name="Shape 116"/>
          <p:cNvSpPr/>
          <p:nvPr/>
        </p:nvSpPr>
        <p:spPr>
          <a:xfrm>
            <a:off x="4826000" y="1120775"/>
            <a:ext cx="4114800" cy="4419599"/>
          </a:xfrm>
          <a:prstGeom prst="ellipse">
            <a:avLst/>
          </a:prstGeom>
          <a:solidFill>
            <a:schemeClr val="accent1">
              <a:alpha val="6666"/>
            </a:schemeClr>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pic>
        <p:nvPicPr>
          <p:cNvPr id="117" name="Shape 117"/>
          <p:cNvPicPr preferRelativeResize="0"/>
          <p:nvPr/>
        </p:nvPicPr>
        <p:blipFill rotWithShape="1">
          <a:blip r:embed="rId4">
            <a:alphaModFix/>
          </a:blip>
          <a:srcRect b="0" l="0" r="0" t="0"/>
          <a:stretch/>
        </p:blipFill>
        <p:spPr>
          <a:xfrm>
            <a:off x="5275262" y="3681412"/>
            <a:ext cx="1608137" cy="1423987"/>
          </a:xfrm>
          <a:prstGeom prst="rect">
            <a:avLst/>
          </a:prstGeom>
          <a:noFill/>
          <a:ln cap="flat" cmpd="sng" w="9525">
            <a:solidFill>
              <a:schemeClr val="dk1"/>
            </a:solidFill>
            <a:prstDash val="solid"/>
            <a:round/>
            <a:headEnd len="med" w="med" type="none"/>
            <a:tailEnd len="med" w="med" type="none"/>
          </a:ln>
        </p:spPr>
      </p:pic>
      <p:pic>
        <p:nvPicPr>
          <p:cNvPr id="118" name="Shape 118"/>
          <p:cNvPicPr preferRelativeResize="0"/>
          <p:nvPr/>
        </p:nvPicPr>
        <p:blipFill rotWithShape="1">
          <a:blip r:embed="rId5">
            <a:alphaModFix/>
          </a:blip>
          <a:srcRect b="0" l="0" r="0" t="0"/>
          <a:stretch/>
        </p:blipFill>
        <p:spPr>
          <a:xfrm>
            <a:off x="7086600" y="3163885"/>
            <a:ext cx="1524000" cy="1524000"/>
          </a:xfrm>
          <a:prstGeom prst="rect">
            <a:avLst/>
          </a:prstGeom>
          <a:noFill/>
          <a:ln cap="flat" cmpd="sng" w="12700">
            <a:solidFill>
              <a:schemeClr val="dk1"/>
            </a:solidFill>
            <a:prstDash val="solid"/>
            <a:miter/>
            <a:headEnd len="med" w="med" type="none"/>
            <a:tailEnd len="med" w="med" type="none"/>
          </a:ln>
        </p:spPr>
      </p:pic>
      <p:sp>
        <p:nvSpPr>
          <p:cNvPr id="119" name="Shape 119"/>
          <p:cNvSpPr txBox="1"/>
          <p:nvPr/>
        </p:nvSpPr>
        <p:spPr>
          <a:xfrm>
            <a:off x="6197600" y="962025"/>
            <a:ext cx="140334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ct val="25000"/>
              <a:buFont typeface="Arial"/>
              <a:buNone/>
            </a:pPr>
            <a:r>
              <a:rPr b="1" i="0" lang="en-US" sz="1400" u="none" cap="none" strike="noStrike">
                <a:solidFill>
                  <a:srgbClr val="000000"/>
                </a:solidFill>
                <a:latin typeface="Arial"/>
                <a:ea typeface="Arial"/>
                <a:cs typeface="Arial"/>
                <a:sym typeface="Arial"/>
              </a:rPr>
              <a:t>NIC Analysis</a:t>
            </a:r>
          </a:p>
        </p:txBody>
      </p:sp>
      <p:pic>
        <p:nvPicPr>
          <p:cNvPr id="120" name="Shape 120"/>
          <p:cNvPicPr preferRelativeResize="0"/>
          <p:nvPr/>
        </p:nvPicPr>
        <p:blipFill rotWithShape="1">
          <a:blip r:embed="rId6">
            <a:alphaModFix/>
          </a:blip>
          <a:srcRect b="0" l="0" r="0" t="0"/>
          <a:stretch/>
        </p:blipFill>
        <p:spPr>
          <a:xfrm>
            <a:off x="466725" y="3194050"/>
            <a:ext cx="1947862" cy="1752600"/>
          </a:xfrm>
          <a:prstGeom prst="rect">
            <a:avLst/>
          </a:prstGeom>
          <a:noFill/>
          <a:ln cap="flat" cmpd="sng" w="9525">
            <a:solidFill>
              <a:schemeClr val="dk1"/>
            </a:solidFill>
            <a:prstDash val="solid"/>
            <a:round/>
            <a:headEnd len="med" w="med" type="none"/>
            <a:tailEnd len="med" w="med" type="none"/>
          </a:ln>
        </p:spPr>
      </p:pic>
      <p:pic>
        <p:nvPicPr>
          <p:cNvPr id="121" name="Shape 121"/>
          <p:cNvPicPr preferRelativeResize="0"/>
          <p:nvPr/>
        </p:nvPicPr>
        <p:blipFill rotWithShape="1">
          <a:blip r:embed="rId7">
            <a:alphaModFix/>
          </a:blip>
          <a:srcRect b="0" l="0" r="0" t="0"/>
          <a:stretch/>
        </p:blipFill>
        <p:spPr>
          <a:xfrm>
            <a:off x="5086350" y="1719260"/>
            <a:ext cx="1797048" cy="1584325"/>
          </a:xfrm>
          <a:prstGeom prst="rect">
            <a:avLst/>
          </a:prstGeom>
          <a:noFill/>
          <a:ln cap="flat" cmpd="sng" w="9525">
            <a:solidFill>
              <a:schemeClr val="dk1"/>
            </a:solidFill>
            <a:prstDash val="solid"/>
            <a:round/>
            <a:headEnd len="med" w="med" type="none"/>
            <a:tailEnd len="med" w="med" type="none"/>
          </a:ln>
        </p:spPr>
      </p:pic>
      <p:pic>
        <p:nvPicPr>
          <p:cNvPr id="122" name="Shape 122"/>
          <p:cNvPicPr preferRelativeResize="0"/>
          <p:nvPr/>
        </p:nvPicPr>
        <p:blipFill rotWithShape="1">
          <a:blip r:embed="rId8">
            <a:alphaModFix/>
          </a:blip>
          <a:srcRect b="0" l="0" r="0" t="0"/>
          <a:stretch/>
        </p:blipFill>
        <p:spPr>
          <a:xfrm>
            <a:off x="7391400" y="1571625"/>
            <a:ext cx="1503362" cy="1431924"/>
          </a:xfrm>
          <a:prstGeom prst="rect">
            <a:avLst/>
          </a:prstGeom>
          <a:noFill/>
          <a:ln cap="flat" cmpd="sng" w="9525">
            <a:solidFill>
              <a:srgbClr val="000000"/>
            </a:solidFill>
            <a:prstDash val="solid"/>
            <a:miter/>
            <a:headEnd len="med" w="med" type="none"/>
            <a:tailEnd len="med" w="med" type="none"/>
          </a:ln>
        </p:spPr>
      </p:pic>
      <p:pic>
        <p:nvPicPr>
          <p:cNvPr id="123" name="Shape 123"/>
          <p:cNvPicPr preferRelativeResize="0"/>
          <p:nvPr/>
        </p:nvPicPr>
        <p:blipFill rotWithShape="1">
          <a:blip r:embed="rId9">
            <a:alphaModFix/>
          </a:blip>
          <a:srcRect b="0" l="0" r="0" t="0"/>
          <a:stretch/>
        </p:blipFill>
        <p:spPr>
          <a:xfrm>
            <a:off x="2719385" y="3194050"/>
            <a:ext cx="1916112" cy="1724025"/>
          </a:xfrm>
          <a:prstGeom prst="rect">
            <a:avLst/>
          </a:prstGeom>
          <a:noFill/>
          <a:ln cap="flat" cmpd="sng" w="9525">
            <a:solidFill>
              <a:schemeClr val="dk1"/>
            </a:solidFill>
            <a:prstDash val="solid"/>
            <a:round/>
            <a:headEnd len="med" w="med" type="none"/>
            <a:tailEnd len="med" w="med" type="none"/>
          </a:ln>
        </p:spPr>
      </p:pic>
      <p:pic>
        <p:nvPicPr>
          <p:cNvPr id="124" name="Shape 124"/>
          <p:cNvPicPr preferRelativeResize="0"/>
          <p:nvPr/>
        </p:nvPicPr>
        <p:blipFill rotWithShape="1">
          <a:blip r:embed="rId10">
            <a:alphaModFix/>
          </a:blip>
          <a:srcRect b="0" l="0" r="0" t="0"/>
          <a:stretch/>
        </p:blipFill>
        <p:spPr>
          <a:xfrm>
            <a:off x="1752600" y="5087937"/>
            <a:ext cx="1966911" cy="1516061"/>
          </a:xfrm>
          <a:prstGeom prst="rect">
            <a:avLst/>
          </a:prstGeom>
          <a:noFill/>
          <a:ln cap="flat" cmpd="sng" w="9525">
            <a:solidFill>
              <a:schemeClr val="dk1"/>
            </a:solidFill>
            <a:prstDash val="solid"/>
            <a:miter/>
            <a:headEnd len="med" w="med" type="none"/>
            <a:tailEnd len="med" w="med" type="none"/>
          </a:ln>
        </p:spPr>
      </p:pic>
      <p:sp>
        <p:nvSpPr>
          <p:cNvPr id="125" name="Shape 125"/>
          <p:cNvSpPr txBox="1"/>
          <p:nvPr/>
        </p:nvSpPr>
        <p:spPr>
          <a:xfrm>
            <a:off x="5678487" y="5638800"/>
            <a:ext cx="3216275" cy="1295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Models provide forecast guidance and NIC analysts incorporate real time data to produce interpretive analysis</a:t>
            </a:r>
            <a:r>
              <a:rPr b="0" i="0" lang="en-US" sz="1600" u="none" cap="none" strike="noStrike">
                <a:solidFill>
                  <a:srgbClr val="000000"/>
                </a:solidFill>
                <a:latin typeface="Arial"/>
                <a:ea typeface="Arial"/>
                <a:cs typeface="Arial"/>
                <a:sym typeface="Arial"/>
              </a:rPr>
              <a:t>.</a:t>
            </a:r>
          </a:p>
        </p:txBody>
      </p:sp>
      <p:sp>
        <p:nvSpPr>
          <p:cNvPr id="126" name="Shape 126"/>
          <p:cNvSpPr/>
          <p:nvPr/>
        </p:nvSpPr>
        <p:spPr>
          <a:xfrm rot="-5400000">
            <a:off x="1785143" y="1815304"/>
            <a:ext cx="585785" cy="482599"/>
          </a:xfrm>
          <a:prstGeom prst="rightArrow">
            <a:avLst>
              <a:gd fmla="val 12704" name="adj1"/>
              <a:gd fmla="val 50000" name="adj2"/>
            </a:avLst>
          </a:prstGeom>
          <a:solidFill>
            <a:schemeClr val="accent1"/>
          </a:solid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127" name="Shape 127"/>
          <p:cNvSpPr/>
          <p:nvPr/>
        </p:nvSpPr>
        <p:spPr>
          <a:xfrm rot="10800000">
            <a:off x="3219449" y="1233485"/>
            <a:ext cx="1957386" cy="482599"/>
          </a:xfrm>
          <a:prstGeom prst="rightArrow">
            <a:avLst>
              <a:gd fmla="val 18938" name="adj1"/>
              <a:gd fmla="val 50000" name="adj2"/>
            </a:avLst>
          </a:prstGeom>
          <a:solidFill>
            <a:schemeClr val="accent1"/>
          </a:solid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128" name="Shape 128"/>
          <p:cNvSpPr txBox="1"/>
          <p:nvPr/>
        </p:nvSpPr>
        <p:spPr>
          <a:xfrm>
            <a:off x="141285" y="1233487"/>
            <a:ext cx="3046411" cy="460373"/>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CUSTOMERS &amp; PUBLIC</a:t>
            </a:r>
          </a:p>
        </p:txBody>
      </p:sp>
      <p:pic>
        <p:nvPicPr>
          <p:cNvPr id="129" name="Shape 129"/>
          <p:cNvPicPr preferRelativeResize="0"/>
          <p:nvPr/>
        </p:nvPicPr>
        <p:blipFill rotWithShape="1">
          <a:blip r:embed="rId11">
            <a:alphaModFix/>
          </a:blip>
          <a:srcRect b="0" l="0" r="0" t="0"/>
          <a:stretch/>
        </p:blipFill>
        <p:spPr>
          <a:xfrm rot="8220000">
            <a:off x="3681411" y="4875212"/>
            <a:ext cx="2463800" cy="1330325"/>
          </a:xfrm>
          <a:prstGeom prst="rect">
            <a:avLst/>
          </a:prstGeom>
          <a:noFill/>
          <a:ln>
            <a:noFill/>
          </a:ln>
        </p:spPr>
      </p:pic>
      <p:sp>
        <p:nvSpPr>
          <p:cNvPr id="130" name="Shape 130"/>
          <p:cNvSpPr txBox="1"/>
          <p:nvPr/>
        </p:nvSpPr>
        <p:spPr>
          <a:xfrm>
            <a:off x="1600200" y="2667000"/>
            <a:ext cx="2233612" cy="4143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400" u="none" cap="none" strike="noStrike">
                <a:solidFill>
                  <a:srgbClr val="000000"/>
                </a:solidFill>
                <a:latin typeface="Arial"/>
                <a:ea typeface="Arial"/>
                <a:cs typeface="Arial"/>
                <a:sym typeface="Arial"/>
              </a:rPr>
              <a:t>Navy and NOAA Models</a:t>
            </a:r>
          </a:p>
          <a:p>
            <a:pPr indent="0" lvl="0" marL="0" marR="0" rtl="0" algn="l">
              <a:lnSpc>
                <a:spcPct val="100000"/>
              </a:lnSpc>
              <a:spcBef>
                <a:spcPts val="0"/>
              </a:spcBef>
              <a:spcAft>
                <a:spcPts val="0"/>
              </a:spcAft>
              <a:buClr>
                <a:srgbClr val="000000"/>
              </a:buClr>
              <a:buFont typeface="Arial"/>
              <a:buNone/>
            </a:pPr>
            <a:r>
              <a:t/>
            </a:r>
            <a:endParaRPr b="1"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nvSpPr>
        <p:spPr>
          <a:xfrm>
            <a:off x="3770312" y="-3175"/>
            <a:ext cx="1493836"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sp>
        <p:nvSpPr>
          <p:cNvPr id="137" name="Shape 137"/>
          <p:cNvSpPr txBox="1"/>
          <p:nvPr/>
        </p:nvSpPr>
        <p:spPr>
          <a:xfrm>
            <a:off x="3841750" y="6477000"/>
            <a:ext cx="1492250"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sp>
        <p:nvSpPr>
          <p:cNvPr id="138" name="Shape 138"/>
          <p:cNvSpPr txBox="1"/>
          <p:nvPr/>
        </p:nvSpPr>
        <p:spPr>
          <a:xfrm>
            <a:off x="0" y="39623"/>
            <a:ext cx="9144000" cy="990599"/>
          </a:xfrm>
          <a:prstGeom prst="rect">
            <a:avLst/>
          </a:prstGeom>
          <a:noFill/>
          <a:ln>
            <a:noFill/>
          </a:ln>
        </p:spPr>
        <p:txBody>
          <a:bodyPr anchorCtr="0" anchor="ctr" bIns="0" lIns="45700" rIns="45700" tIns="0">
            <a:noAutofit/>
          </a:bodyPr>
          <a:lstStyle/>
          <a:p>
            <a:pPr indent="0" lvl="0" marL="0" marR="0" rtl="0" algn="ctr">
              <a:lnSpc>
                <a:spcPct val="100000"/>
              </a:lnSpc>
              <a:spcBef>
                <a:spcPts val="0"/>
              </a:spcBef>
              <a:spcAft>
                <a:spcPts val="0"/>
              </a:spcAft>
              <a:buClr>
                <a:srgbClr val="002060"/>
              </a:buClr>
              <a:buSzPct val="25000"/>
              <a:buFont typeface="Arial"/>
              <a:buNone/>
            </a:pPr>
            <a:r>
              <a:rPr b="0" i="0" lang="en-US" sz="2400" u="none" cap="none" strike="noStrike">
                <a:solidFill>
                  <a:srgbClr val="17365D"/>
                </a:solidFill>
                <a:latin typeface="Arial"/>
                <a:ea typeface="Arial"/>
                <a:cs typeface="Arial"/>
                <a:sym typeface="Arial"/>
              </a:rPr>
              <a:t>MASIE and MASAM2: NSIDC Exploitation</a:t>
            </a:r>
          </a:p>
          <a:p>
            <a:pPr indent="0" lvl="0" marL="0" marR="0" rtl="0" algn="ctr">
              <a:lnSpc>
                <a:spcPct val="100000"/>
              </a:lnSpc>
              <a:spcBef>
                <a:spcPts val="0"/>
              </a:spcBef>
              <a:spcAft>
                <a:spcPts val="0"/>
              </a:spcAft>
              <a:buClr>
                <a:srgbClr val="002060"/>
              </a:buClr>
              <a:buSzPct val="25000"/>
              <a:buFont typeface="Arial"/>
              <a:buNone/>
            </a:pPr>
            <a:r>
              <a:rPr b="0" i="0" lang="en-US" sz="2400" u="none" cap="none" strike="noStrike">
                <a:solidFill>
                  <a:srgbClr val="17365D"/>
                </a:solidFill>
                <a:latin typeface="Arial"/>
                <a:ea typeface="Arial"/>
                <a:cs typeface="Arial"/>
                <a:sym typeface="Arial"/>
              </a:rPr>
              <a:t>of the NIC Ice Edge Analysis</a:t>
            </a:r>
          </a:p>
        </p:txBody>
      </p:sp>
      <p:pic>
        <p:nvPicPr>
          <p:cNvPr descr="MASIE_Home.tiff" id="139" name="Shape 139"/>
          <p:cNvPicPr preferRelativeResize="0"/>
          <p:nvPr/>
        </p:nvPicPr>
        <p:blipFill rotWithShape="1">
          <a:blip r:embed="rId3">
            <a:alphaModFix/>
          </a:blip>
          <a:srcRect b="0" l="-127" r="-266" t="0"/>
          <a:stretch/>
        </p:blipFill>
        <p:spPr>
          <a:xfrm>
            <a:off x="1044798" y="1219200"/>
            <a:ext cx="3298602" cy="2703772"/>
          </a:xfrm>
          <a:prstGeom prst="rect">
            <a:avLst/>
          </a:prstGeom>
          <a:noFill/>
          <a:ln>
            <a:noFill/>
          </a:ln>
        </p:spPr>
      </p:pic>
      <p:pic>
        <p:nvPicPr>
          <p:cNvPr descr="C:\Users\Pablo\Downloads\PastedGraphic-1.jpg" id="140" name="Shape 140"/>
          <p:cNvPicPr preferRelativeResize="0"/>
          <p:nvPr/>
        </p:nvPicPr>
        <p:blipFill rotWithShape="1">
          <a:blip r:embed="rId4">
            <a:alphaModFix/>
          </a:blip>
          <a:srcRect b="0" l="0" r="0" t="0"/>
          <a:stretch/>
        </p:blipFill>
        <p:spPr>
          <a:xfrm>
            <a:off x="1295400" y="4047912"/>
            <a:ext cx="6553200" cy="2657687"/>
          </a:xfrm>
          <a:prstGeom prst="rect">
            <a:avLst/>
          </a:prstGeom>
          <a:noFill/>
          <a:ln>
            <a:noFill/>
          </a:ln>
        </p:spPr>
      </p:pic>
      <p:pic>
        <p:nvPicPr>
          <p:cNvPr descr="MASIE_browse_regions.tiff" id="141" name="Shape 141"/>
          <p:cNvPicPr preferRelativeResize="0"/>
          <p:nvPr/>
        </p:nvPicPr>
        <p:blipFill rotWithShape="1">
          <a:blip r:embed="rId5">
            <a:alphaModFix/>
          </a:blip>
          <a:srcRect b="0" l="-889" r="-888" t="0"/>
          <a:stretch/>
        </p:blipFill>
        <p:spPr>
          <a:xfrm>
            <a:off x="4876800" y="1219200"/>
            <a:ext cx="3053345" cy="266699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0" y="0"/>
            <a:ext cx="9144000" cy="944561"/>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17365D"/>
              </a:buClr>
              <a:buSzPct val="25000"/>
              <a:buFont typeface="Arial"/>
              <a:buNone/>
            </a:pPr>
            <a:r>
              <a:rPr b="0" i="0" lang="en-US" sz="2800" u="none" cap="none" strike="noStrike">
                <a:solidFill>
                  <a:srgbClr val="17365D"/>
                </a:solidFill>
                <a:latin typeface="Arial"/>
                <a:ea typeface="Arial"/>
                <a:cs typeface="Arial"/>
                <a:sym typeface="Arial"/>
              </a:rPr>
              <a:t>Improved Sea Ice Edge Forecasting </a:t>
            </a:r>
            <a:br>
              <a:rPr b="0" i="0" lang="en-US" sz="2800" u="none" cap="none" strike="noStrike">
                <a:solidFill>
                  <a:srgbClr val="17365D"/>
                </a:solidFill>
                <a:latin typeface="Arial"/>
                <a:ea typeface="Arial"/>
                <a:cs typeface="Arial"/>
                <a:sym typeface="Arial"/>
              </a:rPr>
            </a:br>
            <a:r>
              <a:rPr b="0" i="0" lang="en-US" sz="2800" u="none" cap="none" strike="noStrike">
                <a:solidFill>
                  <a:srgbClr val="17365D"/>
                </a:solidFill>
                <a:latin typeface="Arial"/>
                <a:ea typeface="Arial"/>
                <a:cs typeface="Arial"/>
                <a:sym typeface="Arial"/>
              </a:rPr>
              <a:t>Through Assimilation of NIC Analysis </a:t>
            </a:r>
          </a:p>
        </p:txBody>
      </p:sp>
      <p:sp>
        <p:nvSpPr>
          <p:cNvPr id="148" name="Shape 148"/>
          <p:cNvSpPr txBox="1"/>
          <p:nvPr>
            <p:ph idx="1" type="body"/>
          </p:nvPr>
        </p:nvSpPr>
        <p:spPr>
          <a:xfrm>
            <a:off x="251519" y="1412776"/>
            <a:ext cx="4824535" cy="2016222"/>
          </a:xfrm>
          <a:prstGeom prst="rect">
            <a:avLst/>
          </a:prstGeom>
          <a:solidFill>
            <a:srgbClr val="F2F2F2"/>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0" i="0" lang="en-US" sz="1480" u="none" cap="none" strike="noStrike">
                <a:solidFill>
                  <a:schemeClr val="dk1"/>
                </a:solidFill>
                <a:latin typeface="Arial"/>
                <a:ea typeface="Arial"/>
                <a:cs typeface="Arial"/>
                <a:sym typeface="Arial"/>
              </a:rPr>
              <a:t>Since the late 1990’s, DMSP SSMI and then SSMIS ice concentration (25km) has been assimilated in the Navy’s ice forecast systems.</a:t>
            </a:r>
          </a:p>
          <a:p>
            <a:pPr indent="0" lvl="0" marL="0" marR="0" rtl="0" algn="l">
              <a:lnSpc>
                <a:spcPct val="80000"/>
              </a:lnSpc>
              <a:spcBef>
                <a:spcPts val="0"/>
              </a:spcBef>
              <a:spcAft>
                <a:spcPts val="0"/>
              </a:spcAft>
              <a:buClr>
                <a:schemeClr val="dk1"/>
              </a:buClr>
              <a:buSzPct val="25000"/>
              <a:buFont typeface="Arial"/>
              <a:buNone/>
            </a:pPr>
            <a:r>
              <a:rPr b="0" i="0" lang="en-US" sz="1480" u="none" cap="none" strike="noStrike">
                <a:solidFill>
                  <a:schemeClr val="dk1"/>
                </a:solidFill>
                <a:latin typeface="Arial"/>
                <a:ea typeface="Arial"/>
                <a:cs typeface="Arial"/>
                <a:sym typeface="Arial"/>
              </a:rPr>
              <a:t>Passive microwave sensors have a known problem identifying melt ponds as open water which leads to underestimating sea ice especially during the summer.</a:t>
            </a:r>
          </a:p>
          <a:p>
            <a:pPr indent="0" lvl="0" marL="0" marR="0" rtl="0" algn="l">
              <a:lnSpc>
                <a:spcPct val="80000"/>
              </a:lnSpc>
              <a:spcBef>
                <a:spcPts val="0"/>
              </a:spcBef>
              <a:spcAft>
                <a:spcPts val="0"/>
              </a:spcAft>
              <a:buClr>
                <a:schemeClr val="dk1"/>
              </a:buClr>
              <a:buSzPct val="25000"/>
              <a:buFont typeface="Arial"/>
              <a:buNone/>
            </a:pPr>
            <a:r>
              <a:rPr b="0" i="0" lang="en-US" sz="1480" u="none" cap="none" strike="noStrike">
                <a:solidFill>
                  <a:schemeClr val="dk1"/>
                </a:solidFill>
                <a:latin typeface="Arial"/>
                <a:ea typeface="Arial"/>
                <a:cs typeface="Arial"/>
                <a:sym typeface="Arial"/>
              </a:rPr>
              <a:t>Developed technique with National Snow and Ice Data Center (NSIDC) to assimilate: AMSR2 (10km) and NIC’s Interactive Multisensor Snow and Ice Mapping System (IMS) ice mask (4km).</a:t>
            </a:r>
          </a:p>
        </p:txBody>
      </p:sp>
      <p:grpSp>
        <p:nvGrpSpPr>
          <p:cNvPr id="149" name="Shape 149"/>
          <p:cNvGrpSpPr/>
          <p:nvPr/>
        </p:nvGrpSpPr>
        <p:grpSpPr>
          <a:xfrm>
            <a:off x="2799551" y="3495266"/>
            <a:ext cx="2475102" cy="2742045"/>
            <a:chOff x="6545073" y="4020514"/>
            <a:chExt cx="2475102" cy="2742045"/>
          </a:xfrm>
        </p:grpSpPr>
        <p:pic>
          <p:nvPicPr>
            <p:cNvPr id="150" name="Shape 150"/>
            <p:cNvPicPr preferRelativeResize="0"/>
            <p:nvPr/>
          </p:nvPicPr>
          <p:blipFill rotWithShape="1">
            <a:blip r:embed="rId3">
              <a:alphaModFix/>
            </a:blip>
            <a:srcRect b="0" l="0" r="0" t="0"/>
            <a:stretch/>
          </p:blipFill>
          <p:spPr>
            <a:xfrm>
              <a:off x="6545073" y="4030842"/>
              <a:ext cx="2475102" cy="2731717"/>
            </a:xfrm>
            <a:prstGeom prst="rect">
              <a:avLst/>
            </a:prstGeom>
            <a:noFill/>
            <a:ln>
              <a:noFill/>
            </a:ln>
          </p:spPr>
        </p:pic>
        <p:sp>
          <p:nvSpPr>
            <p:cNvPr id="151" name="Shape 151"/>
            <p:cNvSpPr/>
            <p:nvPr/>
          </p:nvSpPr>
          <p:spPr>
            <a:xfrm>
              <a:off x="6831207" y="4020514"/>
              <a:ext cx="1928389" cy="600163"/>
            </a:xfrm>
            <a:prstGeom prst="rect">
              <a:avLst/>
            </a:prstGeom>
            <a:solidFill>
              <a:srgbClr val="D8D8D8"/>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100" u="none" cap="none" strike="noStrike">
                  <a:solidFill>
                    <a:srgbClr val="000000"/>
                  </a:solidFill>
                  <a:latin typeface="Arial"/>
                  <a:ea typeface="Arial"/>
                  <a:cs typeface="Arial"/>
                  <a:sym typeface="Arial"/>
                </a:rPr>
                <a:t>ACNFS Ice Concentration</a:t>
              </a:r>
            </a:p>
            <a:p>
              <a:pPr indent="0" lvl="0" marL="0" marR="0" rtl="0" algn="ctr">
                <a:lnSpc>
                  <a:spcPct val="100000"/>
                </a:lnSpc>
                <a:spcBef>
                  <a:spcPts val="0"/>
                </a:spcBef>
                <a:spcAft>
                  <a:spcPts val="0"/>
                </a:spcAft>
                <a:buClr>
                  <a:srgbClr val="000000"/>
                </a:buClr>
                <a:buSzPct val="25000"/>
                <a:buFont typeface="Arial"/>
                <a:buNone/>
              </a:pPr>
              <a:r>
                <a:rPr b="1" i="0" lang="en-US" sz="1100" u="none" cap="none" strike="noStrike">
                  <a:solidFill>
                    <a:srgbClr val="000000"/>
                  </a:solidFill>
                  <a:latin typeface="Arial"/>
                  <a:ea typeface="Arial"/>
                  <a:cs typeface="Arial"/>
                  <a:sym typeface="Arial"/>
                </a:rPr>
                <a:t>15 Aug 2012</a:t>
              </a:r>
            </a:p>
            <a:p>
              <a:pPr indent="0" lvl="0" marL="0" marR="0" rtl="0" algn="ctr">
                <a:lnSpc>
                  <a:spcPct val="100000"/>
                </a:lnSpc>
                <a:spcBef>
                  <a:spcPts val="0"/>
                </a:spcBef>
                <a:spcAft>
                  <a:spcPts val="0"/>
                </a:spcAft>
                <a:buClr>
                  <a:srgbClr val="000000"/>
                </a:buClr>
                <a:buSzPct val="25000"/>
                <a:buFont typeface="Arial"/>
                <a:buNone/>
              </a:pPr>
              <a:r>
                <a:rPr b="1" i="0" lang="en-US" sz="1100" u="none" cap="none" strike="noStrike">
                  <a:solidFill>
                    <a:srgbClr val="000000"/>
                  </a:solidFill>
                  <a:latin typeface="Arial"/>
                  <a:ea typeface="Arial"/>
                  <a:cs typeface="Arial"/>
                  <a:sym typeface="Arial"/>
                </a:rPr>
                <a:t>AMSR2 and IMS</a:t>
              </a:r>
            </a:p>
          </p:txBody>
        </p:sp>
      </p:grpSp>
      <p:grpSp>
        <p:nvGrpSpPr>
          <p:cNvPr id="152" name="Shape 152"/>
          <p:cNvGrpSpPr/>
          <p:nvPr/>
        </p:nvGrpSpPr>
        <p:grpSpPr>
          <a:xfrm>
            <a:off x="228600" y="3495266"/>
            <a:ext cx="3375010" cy="2731717"/>
            <a:chOff x="6526069" y="1112116"/>
            <a:chExt cx="3375010" cy="2731717"/>
          </a:xfrm>
        </p:grpSpPr>
        <p:pic>
          <p:nvPicPr>
            <p:cNvPr id="153" name="Shape 153"/>
            <p:cNvPicPr preferRelativeResize="0"/>
            <p:nvPr/>
          </p:nvPicPr>
          <p:blipFill rotWithShape="1">
            <a:blip r:embed="rId4">
              <a:alphaModFix/>
            </a:blip>
            <a:srcRect b="0" l="0" r="0" t="0"/>
            <a:stretch/>
          </p:blipFill>
          <p:spPr>
            <a:xfrm>
              <a:off x="6526069" y="1112116"/>
              <a:ext cx="2475100" cy="2731717"/>
            </a:xfrm>
            <a:prstGeom prst="rect">
              <a:avLst/>
            </a:prstGeom>
            <a:noFill/>
            <a:ln>
              <a:noFill/>
            </a:ln>
          </p:spPr>
        </p:pic>
        <p:sp>
          <p:nvSpPr>
            <p:cNvPr id="154" name="Shape 154"/>
            <p:cNvSpPr txBox="1"/>
            <p:nvPr/>
          </p:nvSpPr>
          <p:spPr>
            <a:xfrm>
              <a:off x="6878053" y="1112116"/>
              <a:ext cx="1903085" cy="600163"/>
            </a:xfrm>
            <a:prstGeom prst="rect">
              <a:avLst/>
            </a:prstGeom>
            <a:solidFill>
              <a:srgbClr val="D8D8D8"/>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100" u="none" cap="none" strike="noStrike">
                  <a:solidFill>
                    <a:srgbClr val="000000"/>
                  </a:solidFill>
                  <a:latin typeface="Arial"/>
                  <a:ea typeface="Arial"/>
                  <a:cs typeface="Arial"/>
                  <a:sym typeface="Arial"/>
                </a:rPr>
                <a:t>ACNFS Ice Concentration</a:t>
              </a:r>
            </a:p>
            <a:p>
              <a:pPr indent="0" lvl="0" marL="0" marR="0" rtl="0" algn="ctr">
                <a:lnSpc>
                  <a:spcPct val="100000"/>
                </a:lnSpc>
                <a:spcBef>
                  <a:spcPts val="0"/>
                </a:spcBef>
                <a:spcAft>
                  <a:spcPts val="0"/>
                </a:spcAft>
                <a:buClr>
                  <a:srgbClr val="000000"/>
                </a:buClr>
                <a:buSzPct val="25000"/>
                <a:buFont typeface="Arial"/>
                <a:buNone/>
              </a:pPr>
              <a:r>
                <a:rPr b="1" i="0" lang="en-US" sz="1100" u="none" cap="none" strike="noStrike">
                  <a:solidFill>
                    <a:srgbClr val="000000"/>
                  </a:solidFill>
                  <a:latin typeface="Arial"/>
                  <a:ea typeface="Arial"/>
                  <a:cs typeface="Arial"/>
                  <a:sym typeface="Arial"/>
                </a:rPr>
                <a:t>15 Aug 2012</a:t>
              </a:r>
            </a:p>
            <a:p>
              <a:pPr indent="0" lvl="0" marL="0" marR="0" rtl="0" algn="ctr">
                <a:lnSpc>
                  <a:spcPct val="100000"/>
                </a:lnSpc>
                <a:spcBef>
                  <a:spcPts val="0"/>
                </a:spcBef>
                <a:spcAft>
                  <a:spcPts val="0"/>
                </a:spcAft>
                <a:buClr>
                  <a:srgbClr val="000000"/>
                </a:buClr>
                <a:buSzPct val="25000"/>
                <a:buFont typeface="Arial"/>
                <a:buNone/>
              </a:pPr>
              <a:r>
                <a:rPr b="1" i="0" lang="en-US" sz="1100" u="none" cap="none" strike="noStrike">
                  <a:solidFill>
                    <a:srgbClr val="000000"/>
                  </a:solidFill>
                  <a:latin typeface="Arial"/>
                  <a:ea typeface="Arial"/>
                  <a:cs typeface="Arial"/>
                  <a:sym typeface="Arial"/>
                </a:rPr>
                <a:t>SSMIS only</a:t>
              </a:r>
            </a:p>
          </p:txBody>
        </p:sp>
        <p:sp>
          <p:nvSpPr>
            <p:cNvPr id="155" name="Shape 155"/>
            <p:cNvSpPr txBox="1"/>
            <p:nvPr/>
          </p:nvSpPr>
          <p:spPr>
            <a:xfrm>
              <a:off x="8133165" y="3220825"/>
              <a:ext cx="1767914" cy="400109"/>
            </a:xfrm>
            <a:prstGeom prst="rect">
              <a:avLst/>
            </a:prstGeom>
            <a:solidFill>
              <a:srgbClr val="D8D8D8"/>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0" i="0" lang="en-US" sz="1000" u="none" cap="none" strike="noStrike">
                  <a:solidFill>
                    <a:srgbClr val="000000"/>
                  </a:solidFill>
                  <a:latin typeface="Arial"/>
                  <a:ea typeface="Arial"/>
                  <a:cs typeface="Arial"/>
                  <a:sym typeface="Arial"/>
                </a:rPr>
                <a:t>Dark line is NIC’s</a:t>
              </a:r>
            </a:p>
            <a:p>
              <a:pPr indent="0" lvl="0" marL="0" marR="0" rtl="0" algn="ctr">
                <a:lnSpc>
                  <a:spcPct val="100000"/>
                </a:lnSpc>
                <a:spcBef>
                  <a:spcPts val="0"/>
                </a:spcBef>
                <a:spcAft>
                  <a:spcPts val="0"/>
                </a:spcAft>
                <a:buClr>
                  <a:srgbClr val="000000"/>
                </a:buClr>
                <a:buSzPct val="25000"/>
                <a:buFont typeface="Arial"/>
                <a:buNone/>
              </a:pPr>
              <a:r>
                <a:rPr b="0" i="0" lang="en-US" sz="1000" u="none" cap="none" strike="noStrike">
                  <a:solidFill>
                    <a:srgbClr val="000000"/>
                  </a:solidFill>
                  <a:latin typeface="Arial"/>
                  <a:ea typeface="Arial"/>
                  <a:cs typeface="Arial"/>
                  <a:sym typeface="Arial"/>
                </a:rPr>
                <a:t>ice edge location</a:t>
              </a:r>
            </a:p>
          </p:txBody>
        </p:sp>
      </p:grpSp>
      <p:sp>
        <p:nvSpPr>
          <p:cNvPr id="156" name="Shape 156"/>
          <p:cNvSpPr txBox="1"/>
          <p:nvPr/>
        </p:nvSpPr>
        <p:spPr>
          <a:xfrm>
            <a:off x="5436096" y="3573016"/>
            <a:ext cx="3456383" cy="2031325"/>
          </a:xfrm>
          <a:prstGeom prst="rect">
            <a:avLst/>
          </a:prstGeom>
          <a:solidFill>
            <a:srgbClr val="F2F2F2"/>
          </a:solid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Sensitivity studies assimilating SSMIS, AMSR2 and IMS data sources were completed.</a:t>
            </a:r>
          </a:p>
          <a:p>
            <a:pPr indent="-285750" lvl="0" marL="285750" marR="0" rtl="0" algn="l">
              <a:lnSpc>
                <a:spcPct val="100000"/>
              </a:lnSpc>
              <a:spcBef>
                <a:spcPts val="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Adding in new data sources (AMSR2 and IMS), overall ice edge errors in the Arctic were reduced by </a:t>
            </a:r>
            <a:r>
              <a:rPr b="1" i="1" lang="en-US" sz="1400" u="none" cap="none" strike="noStrike">
                <a:solidFill>
                  <a:srgbClr val="000000"/>
                </a:solidFill>
                <a:latin typeface="Arial"/>
                <a:ea typeface="Arial"/>
                <a:cs typeface="Arial"/>
                <a:sym typeface="Arial"/>
              </a:rPr>
              <a:t>36%</a:t>
            </a:r>
            <a:r>
              <a:rPr b="0" i="0" lang="en-US" sz="1400" u="none" cap="none" strike="noStrike">
                <a:solidFill>
                  <a:srgbClr val="000000"/>
                </a:solidFill>
                <a:latin typeface="Arial"/>
                <a:ea typeface="Arial"/>
                <a:cs typeface="Arial"/>
                <a:sym typeface="Arial"/>
              </a:rPr>
              <a:t> and </a:t>
            </a:r>
            <a:r>
              <a:rPr b="1" i="1" lang="en-US" sz="1400" u="none" cap="none" strike="noStrike">
                <a:solidFill>
                  <a:srgbClr val="000000"/>
                </a:solidFill>
                <a:latin typeface="Arial"/>
                <a:ea typeface="Arial"/>
                <a:cs typeface="Arial"/>
                <a:sym typeface="Arial"/>
              </a:rPr>
              <a:t>56%</a:t>
            </a:r>
            <a:r>
              <a:rPr b="0" i="0" lang="en-US" sz="1400" u="none" cap="none" strike="noStrike">
                <a:solidFill>
                  <a:srgbClr val="000000"/>
                </a:solidFill>
                <a:latin typeface="Arial"/>
                <a:ea typeface="Arial"/>
                <a:cs typeface="Arial"/>
                <a:sym typeface="Arial"/>
              </a:rPr>
              <a:t> (year and summer, respectively).</a:t>
            </a:r>
          </a:p>
          <a:p>
            <a:pPr indent="-285750" lvl="0" marL="285750" marR="0" rtl="0" algn="l">
              <a:lnSpc>
                <a:spcPct val="100000"/>
              </a:lnSpc>
              <a:spcBef>
                <a:spcPts val="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Submitted paper to “The Cryosphere” – Posey et al., 2015</a:t>
            </a:r>
          </a:p>
        </p:txBody>
      </p:sp>
      <p:grpSp>
        <p:nvGrpSpPr>
          <p:cNvPr id="157" name="Shape 157"/>
          <p:cNvGrpSpPr/>
          <p:nvPr/>
        </p:nvGrpSpPr>
        <p:grpSpPr>
          <a:xfrm>
            <a:off x="5256161" y="1125425"/>
            <a:ext cx="3744936" cy="2298412"/>
            <a:chOff x="1143000" y="990600"/>
            <a:chExt cx="7162799" cy="5187684"/>
          </a:xfrm>
        </p:grpSpPr>
        <p:pic>
          <p:nvPicPr>
            <p:cNvPr id="158" name="Shape 158"/>
            <p:cNvPicPr preferRelativeResize="0"/>
            <p:nvPr/>
          </p:nvPicPr>
          <p:blipFill rotWithShape="1">
            <a:blip r:embed="rId5">
              <a:alphaModFix/>
            </a:blip>
            <a:srcRect b="0" l="0" r="0" t="0"/>
            <a:stretch/>
          </p:blipFill>
          <p:spPr>
            <a:xfrm>
              <a:off x="1143000" y="990600"/>
              <a:ext cx="7162799" cy="5187684"/>
            </a:xfrm>
            <a:prstGeom prst="rect">
              <a:avLst/>
            </a:prstGeom>
            <a:noFill/>
            <a:ln cap="flat" cmpd="sng" w="9525">
              <a:solidFill>
                <a:srgbClr val="000000"/>
              </a:solidFill>
              <a:prstDash val="solid"/>
              <a:round/>
              <a:headEnd len="med" w="med" type="none"/>
              <a:tailEnd len="med" w="med" type="none"/>
            </a:ln>
          </p:spPr>
        </p:pic>
        <p:sp>
          <p:nvSpPr>
            <p:cNvPr id="159" name="Shape 159"/>
            <p:cNvSpPr/>
            <p:nvPr/>
          </p:nvSpPr>
          <p:spPr>
            <a:xfrm>
              <a:off x="1975883" y="1738397"/>
              <a:ext cx="1166036" cy="4353538"/>
            </a:xfrm>
            <a:prstGeom prst="ellipse">
              <a:avLst/>
            </a:prstGeom>
            <a:noFill/>
            <a:ln cap="flat" cmpd="sng" w="28575">
              <a:solidFill>
                <a:srgbClr val="000000"/>
              </a:solidFill>
              <a:prstDash val="dash"/>
              <a:round/>
              <a:headEnd len="med" w="med" type="none"/>
              <a:tailEnd len="med" w="med" type="none"/>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160" name="Shape 160"/>
            <p:cNvSpPr txBox="1"/>
            <p:nvPr/>
          </p:nvSpPr>
          <p:spPr>
            <a:xfrm>
              <a:off x="3415332" y="2451808"/>
              <a:ext cx="4497570" cy="1597750"/>
            </a:xfrm>
            <a:prstGeom prst="rect">
              <a:avLst/>
            </a:prstGeom>
            <a:solidFill>
              <a:srgbClr val="C5D8F1"/>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just">
                <a:lnSpc>
                  <a:spcPct val="100000"/>
                </a:lnSpc>
                <a:spcBef>
                  <a:spcPts val="0"/>
                </a:spcBef>
                <a:spcAft>
                  <a:spcPts val="0"/>
                </a:spcAft>
                <a:buClr>
                  <a:srgbClr val="000000"/>
                </a:buClr>
                <a:buSzPct val="25000"/>
                <a:buFont typeface="Arial"/>
                <a:buNone/>
              </a:pPr>
              <a:r>
                <a:rPr b="1" i="0" lang="en-US" sz="1000" u="none" cap="none" strike="noStrike">
                  <a:solidFill>
                    <a:srgbClr val="000000"/>
                  </a:solidFill>
                  <a:latin typeface="Arial"/>
                  <a:ea typeface="Arial"/>
                  <a:cs typeface="Arial"/>
                  <a:sym typeface="Arial"/>
                </a:rPr>
                <a:t>The blended product (black) during the summer period (Aug/Sep) shows the greatest reduction in daily mean error.</a:t>
              </a:r>
            </a:p>
          </p:txBody>
        </p:sp>
      </p:grpSp>
      <p:sp>
        <p:nvSpPr>
          <p:cNvPr id="161" name="Shape 161"/>
          <p:cNvSpPr txBox="1"/>
          <p:nvPr/>
        </p:nvSpPr>
        <p:spPr>
          <a:xfrm>
            <a:off x="5793810" y="5733255"/>
            <a:ext cx="2882644" cy="461664"/>
          </a:xfrm>
          <a:prstGeom prst="rect">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New data sources implemented into </a:t>
            </a:r>
          </a:p>
          <a:p>
            <a:pPr indent="0" lvl="0" marL="0" marR="0" rtl="0" algn="l">
              <a:lnSpc>
                <a:spcPct val="100000"/>
              </a:lnSpc>
              <a:spcBef>
                <a:spcPts val="0"/>
              </a:spcBef>
              <a:spcAft>
                <a:spcPts val="0"/>
              </a:spcAft>
              <a:buClr>
                <a:srgbClr val="000000"/>
              </a:buClr>
              <a:buSzPct val="25000"/>
              <a:buFont typeface="Arial"/>
              <a:buNone/>
            </a:pPr>
            <a:r>
              <a:rPr b="1" i="0" lang="en-US" sz="1200" u="none" cap="none" strike="noStrike">
                <a:solidFill>
                  <a:srgbClr val="000000"/>
                </a:solidFill>
                <a:latin typeface="Arial"/>
                <a:ea typeface="Arial"/>
                <a:cs typeface="Arial"/>
                <a:sym typeface="Arial"/>
              </a:rPr>
              <a:t>ACNFS and GOFS 3.1 on 2 Feb 2015.</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nvSpPr>
        <p:spPr>
          <a:xfrm>
            <a:off x="3770312" y="-3175"/>
            <a:ext cx="1493836"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sp>
        <p:nvSpPr>
          <p:cNvPr id="168" name="Shape 168"/>
          <p:cNvSpPr txBox="1"/>
          <p:nvPr/>
        </p:nvSpPr>
        <p:spPr>
          <a:xfrm>
            <a:off x="3841750" y="6477000"/>
            <a:ext cx="1492250"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B050"/>
              </a:buClr>
              <a:buSzPct val="25000"/>
              <a:buFont typeface="Arial"/>
              <a:buNone/>
            </a:pPr>
            <a:r>
              <a:rPr b="0" i="0" lang="en-US" sz="1200" u="none" cap="none" strike="noStrike">
                <a:solidFill>
                  <a:srgbClr val="00B050"/>
                </a:solidFill>
                <a:latin typeface="Arial"/>
                <a:ea typeface="Arial"/>
                <a:cs typeface="Arial"/>
                <a:sym typeface="Arial"/>
              </a:rPr>
              <a:t>UNCLASSIFIED</a:t>
            </a:r>
          </a:p>
        </p:txBody>
      </p:sp>
      <p:sp>
        <p:nvSpPr>
          <p:cNvPr id="169" name="Shape 169"/>
          <p:cNvSpPr txBox="1"/>
          <p:nvPr/>
        </p:nvSpPr>
        <p:spPr>
          <a:xfrm>
            <a:off x="0" y="-28575"/>
            <a:ext cx="91440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2060"/>
              </a:buClr>
              <a:buSzPct val="25000"/>
              <a:buFont typeface="Arial"/>
              <a:buNone/>
            </a:pPr>
            <a:r>
              <a:rPr b="0" i="0" lang="en-US" sz="2400" u="none" cap="none" strike="noStrike">
                <a:solidFill>
                  <a:srgbClr val="17365D"/>
                </a:solidFill>
                <a:latin typeface="Arial"/>
                <a:ea typeface="Arial"/>
                <a:cs typeface="Arial"/>
                <a:sym typeface="Arial"/>
              </a:rPr>
              <a:t>NIC Interactive Multisensor Snow and Ice </a:t>
            </a:r>
          </a:p>
          <a:p>
            <a:pPr indent="0" lvl="0" marL="0" marR="0" rtl="0" algn="ctr">
              <a:lnSpc>
                <a:spcPct val="100000"/>
              </a:lnSpc>
              <a:spcBef>
                <a:spcPts val="0"/>
              </a:spcBef>
              <a:spcAft>
                <a:spcPts val="0"/>
              </a:spcAft>
              <a:buClr>
                <a:srgbClr val="002060"/>
              </a:buClr>
              <a:buSzPct val="25000"/>
              <a:buFont typeface="Arial"/>
              <a:buNone/>
            </a:pPr>
            <a:r>
              <a:rPr b="0" i="0" lang="en-US" sz="2400" u="none" cap="none" strike="noStrike">
                <a:solidFill>
                  <a:srgbClr val="17365D"/>
                </a:solidFill>
                <a:latin typeface="Arial"/>
                <a:ea typeface="Arial"/>
                <a:cs typeface="Arial"/>
                <a:sym typeface="Arial"/>
              </a:rPr>
              <a:t>Mapping System (IMS) Products  </a:t>
            </a:r>
          </a:p>
        </p:txBody>
      </p:sp>
      <p:pic>
        <p:nvPicPr>
          <p:cNvPr id="170" name="Shape 170"/>
          <p:cNvPicPr preferRelativeResize="0"/>
          <p:nvPr/>
        </p:nvPicPr>
        <p:blipFill rotWithShape="1">
          <a:blip r:embed="rId3">
            <a:alphaModFix/>
          </a:blip>
          <a:srcRect b="0" l="0" r="0" t="0"/>
          <a:stretch/>
        </p:blipFill>
        <p:spPr>
          <a:xfrm>
            <a:off x="4219575" y="2897185"/>
            <a:ext cx="2328861" cy="1809750"/>
          </a:xfrm>
          <a:prstGeom prst="rect">
            <a:avLst/>
          </a:prstGeom>
          <a:noFill/>
          <a:ln cap="flat" cmpd="sng" w="9525">
            <a:solidFill>
              <a:schemeClr val="dk1"/>
            </a:solidFill>
            <a:prstDash val="solid"/>
            <a:miter/>
            <a:headEnd len="med" w="med" type="none"/>
            <a:tailEnd len="med" w="med" type="none"/>
          </a:ln>
        </p:spPr>
      </p:pic>
      <p:pic>
        <p:nvPicPr>
          <p:cNvPr id="171" name="Shape 171"/>
          <p:cNvPicPr preferRelativeResize="0"/>
          <p:nvPr/>
        </p:nvPicPr>
        <p:blipFill rotWithShape="1">
          <a:blip r:embed="rId4">
            <a:alphaModFix/>
          </a:blip>
          <a:srcRect b="0" l="0" r="0" t="0"/>
          <a:stretch/>
        </p:blipFill>
        <p:spPr>
          <a:xfrm>
            <a:off x="5562600" y="1254125"/>
            <a:ext cx="1606015" cy="1528762"/>
          </a:xfrm>
          <a:prstGeom prst="rect">
            <a:avLst/>
          </a:prstGeom>
          <a:noFill/>
          <a:ln>
            <a:noFill/>
          </a:ln>
        </p:spPr>
      </p:pic>
      <p:pic>
        <p:nvPicPr>
          <p:cNvPr id="172" name="Shape 172"/>
          <p:cNvPicPr preferRelativeResize="0"/>
          <p:nvPr/>
        </p:nvPicPr>
        <p:blipFill rotWithShape="1">
          <a:blip r:embed="rId5">
            <a:alphaModFix/>
          </a:blip>
          <a:srcRect b="0" l="0" r="0" t="0"/>
          <a:stretch/>
        </p:blipFill>
        <p:spPr>
          <a:xfrm>
            <a:off x="3962400" y="1254125"/>
            <a:ext cx="1474785" cy="1547810"/>
          </a:xfrm>
          <a:prstGeom prst="rect">
            <a:avLst/>
          </a:prstGeom>
          <a:noFill/>
          <a:ln cap="flat" cmpd="sng" w="9525">
            <a:solidFill>
              <a:srgbClr val="000000"/>
            </a:solidFill>
            <a:prstDash val="solid"/>
            <a:round/>
            <a:headEnd len="med" w="med" type="none"/>
            <a:tailEnd len="med" w="med" type="none"/>
          </a:ln>
        </p:spPr>
      </p:pic>
      <p:pic>
        <p:nvPicPr>
          <p:cNvPr id="173" name="Shape 173"/>
          <p:cNvPicPr preferRelativeResize="0"/>
          <p:nvPr/>
        </p:nvPicPr>
        <p:blipFill rotWithShape="1">
          <a:blip r:embed="rId6">
            <a:alphaModFix/>
          </a:blip>
          <a:srcRect b="0" l="0" r="0" t="0"/>
          <a:stretch/>
        </p:blipFill>
        <p:spPr>
          <a:xfrm>
            <a:off x="4219575" y="4759325"/>
            <a:ext cx="2328861" cy="1717675"/>
          </a:xfrm>
          <a:prstGeom prst="rect">
            <a:avLst/>
          </a:prstGeom>
          <a:noFill/>
          <a:ln cap="flat" cmpd="sng" w="9525">
            <a:solidFill>
              <a:schemeClr val="dk1"/>
            </a:solidFill>
            <a:prstDash val="solid"/>
            <a:round/>
            <a:headEnd len="med" w="med" type="none"/>
            <a:tailEnd len="med" w="med" type="none"/>
          </a:ln>
        </p:spPr>
      </p:pic>
      <p:pic>
        <p:nvPicPr>
          <p:cNvPr id="174" name="Shape 174"/>
          <p:cNvPicPr preferRelativeResize="0"/>
          <p:nvPr/>
        </p:nvPicPr>
        <p:blipFill rotWithShape="1">
          <a:blip r:embed="rId7">
            <a:alphaModFix/>
          </a:blip>
          <a:srcRect b="0" l="0" r="0" t="0"/>
          <a:stretch/>
        </p:blipFill>
        <p:spPr>
          <a:xfrm>
            <a:off x="7283100" y="1251304"/>
            <a:ext cx="1600199" cy="1528762"/>
          </a:xfrm>
          <a:prstGeom prst="rect">
            <a:avLst/>
          </a:prstGeom>
          <a:noFill/>
          <a:ln cap="flat" cmpd="sng" w="9525">
            <a:solidFill>
              <a:schemeClr val="dk1"/>
            </a:solidFill>
            <a:prstDash val="solid"/>
            <a:miter/>
            <a:headEnd len="med" w="med" type="none"/>
            <a:tailEnd len="med" w="med" type="none"/>
          </a:ln>
        </p:spPr>
      </p:pic>
      <p:pic>
        <p:nvPicPr>
          <p:cNvPr id="175" name="Shape 175"/>
          <p:cNvPicPr preferRelativeResize="0"/>
          <p:nvPr/>
        </p:nvPicPr>
        <p:blipFill rotWithShape="1">
          <a:blip r:embed="rId8">
            <a:alphaModFix/>
          </a:blip>
          <a:srcRect b="0" l="0" r="0" t="0"/>
          <a:stretch/>
        </p:blipFill>
        <p:spPr>
          <a:xfrm>
            <a:off x="7156450" y="3429000"/>
            <a:ext cx="1535112" cy="1535112"/>
          </a:xfrm>
          <a:prstGeom prst="rect">
            <a:avLst/>
          </a:prstGeom>
          <a:noFill/>
          <a:ln cap="flat" cmpd="sng" w="9525">
            <a:solidFill>
              <a:schemeClr val="dk1"/>
            </a:solidFill>
            <a:prstDash val="solid"/>
            <a:round/>
            <a:headEnd len="med" w="med" type="none"/>
            <a:tailEnd len="med" w="med" type="none"/>
          </a:ln>
        </p:spPr>
      </p:pic>
      <p:sp>
        <p:nvSpPr>
          <p:cNvPr id="176" name="Shape 176"/>
          <p:cNvSpPr txBox="1"/>
          <p:nvPr/>
        </p:nvSpPr>
        <p:spPr>
          <a:xfrm>
            <a:off x="103185" y="914400"/>
            <a:ext cx="4343400" cy="3970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1" i="0" sz="1600" u="sng"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2060"/>
              </a:buClr>
              <a:buSzPct val="25000"/>
              <a:buFont typeface="Arial"/>
              <a:buNone/>
            </a:pPr>
            <a:r>
              <a:rPr b="1" i="0" lang="en-US" sz="1600" u="none" cap="none" strike="noStrike">
                <a:solidFill>
                  <a:srgbClr val="002060"/>
                </a:solidFill>
                <a:latin typeface="Arial"/>
                <a:ea typeface="Arial"/>
                <a:cs typeface="Arial"/>
                <a:sym typeface="Arial"/>
              </a:rPr>
              <a:t>     Primary Customers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NOAA NWS NCEP Environmental Modeling Center (EMC)</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Climate Prediction Center (CPC)</a:t>
            </a:r>
          </a:p>
          <a:p>
            <a:pPr indent="0" lvl="0" marL="0" marR="0" rtl="0" algn="l">
              <a:lnSpc>
                <a:spcPct val="100000"/>
              </a:lnSpc>
              <a:spcBef>
                <a:spcPts val="0"/>
              </a:spcBef>
              <a:spcAft>
                <a:spcPts val="0"/>
              </a:spcAft>
              <a:buClr>
                <a:schemeClr val="dk1"/>
              </a:buClr>
              <a:buFont typeface="Arial"/>
              <a:buNone/>
            </a:pPr>
            <a:r>
              <a:t/>
            </a:r>
            <a:endParaRPr b="1" i="0" sz="1600" u="sng"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2060"/>
              </a:buClr>
              <a:buSzPct val="25000"/>
              <a:buFont typeface="Arial"/>
              <a:buNone/>
            </a:pPr>
            <a:r>
              <a:rPr b="1" i="0" lang="en-US" sz="1600" u="none" cap="none" strike="noStrike">
                <a:solidFill>
                  <a:srgbClr val="002060"/>
                </a:solidFill>
                <a:latin typeface="Arial"/>
                <a:ea typeface="Arial"/>
                <a:cs typeface="Arial"/>
                <a:sym typeface="Arial"/>
              </a:rPr>
              <a:t>     Secondary Customers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US Army</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US Air Force</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US Department of Agriculture </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Great Lakes Engineering Research Lab</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NOAA SSD</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US Department of Transportation</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Environment Canada</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ECMWF</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UK Met</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Fleet Numerical Meteorology and Oceanography Center</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Naval Oceanographic Office</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Numerous Universities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Media Outlets such as: Weather Channel,</a:t>
            </a:r>
          </a:p>
          <a:p>
            <a:pPr indent="-285750" lvl="1" marL="742950" marR="0" rtl="0" algn="l">
              <a:lnSpc>
                <a:spcPct val="100000"/>
              </a:lnSpc>
              <a:spcBef>
                <a:spcPts val="0"/>
              </a:spcBef>
              <a:spcAft>
                <a:spcPts val="0"/>
              </a:spcAft>
              <a:buClr>
                <a:srgbClr val="002060"/>
              </a:buClr>
              <a:buSzPct val="25000"/>
              <a:buFont typeface="Arial"/>
              <a:buNone/>
            </a:pPr>
            <a:r>
              <a:rPr b="0" i="0" lang="en-US" sz="1800" u="none" cap="none" strike="noStrike">
                <a:solidFill>
                  <a:srgbClr val="002060"/>
                </a:solidFill>
                <a:latin typeface="Arial"/>
                <a:ea typeface="Arial"/>
                <a:cs typeface="Arial"/>
                <a:sym typeface="Arial"/>
              </a:rPr>
              <a:t>      </a:t>
            </a:r>
            <a:r>
              <a:rPr b="0" i="0" lang="en-US" sz="1400" u="none" cap="none" strike="noStrike">
                <a:solidFill>
                  <a:srgbClr val="002060"/>
                </a:solidFill>
                <a:latin typeface="Arial"/>
                <a:ea typeface="Arial"/>
                <a:cs typeface="Arial"/>
                <a:sym typeface="Arial"/>
              </a:rPr>
              <a:t>AccuWeather</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Private Companies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General Public</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2060"/>
              </a:solidFill>
              <a:latin typeface="Arial"/>
              <a:ea typeface="Arial"/>
              <a:cs typeface="Arial"/>
              <a:sym typeface="Aria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descr="Antarctic_Sentinel_Composite_J118.jpg" id="181" name="Shape 181"/>
          <p:cNvPicPr preferRelativeResize="0"/>
          <p:nvPr/>
        </p:nvPicPr>
        <p:blipFill rotWithShape="1">
          <a:blip r:embed="rId3">
            <a:alphaModFix/>
          </a:blip>
          <a:srcRect b="0" l="0" r="0" t="0"/>
          <a:stretch/>
        </p:blipFill>
        <p:spPr>
          <a:xfrm>
            <a:off x="4495800" y="2667000"/>
            <a:ext cx="4648199" cy="3776662"/>
          </a:xfrm>
          <a:prstGeom prst="rect">
            <a:avLst/>
          </a:prstGeom>
          <a:noFill/>
          <a:ln>
            <a:noFill/>
          </a:ln>
        </p:spPr>
      </p:pic>
      <p:sp>
        <p:nvSpPr>
          <p:cNvPr id="182" name="Shape 182"/>
          <p:cNvSpPr txBox="1"/>
          <p:nvPr>
            <p:ph type="title"/>
          </p:nvPr>
        </p:nvSpPr>
        <p:spPr>
          <a:xfrm>
            <a:off x="4800600" y="6065837"/>
            <a:ext cx="1828800" cy="563562"/>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27 May 2015</a:t>
            </a:r>
          </a:p>
        </p:txBody>
      </p:sp>
      <p:pic>
        <p:nvPicPr>
          <p:cNvPr descr="Composite_NRCS_27May2015_8kx8k.png" id="183" name="Shape 183"/>
          <p:cNvPicPr preferRelativeResize="0"/>
          <p:nvPr/>
        </p:nvPicPr>
        <p:blipFill rotWithShape="1">
          <a:blip r:embed="rId4">
            <a:alphaModFix/>
          </a:blip>
          <a:srcRect b="0" l="0" r="0" t="0"/>
          <a:stretch/>
        </p:blipFill>
        <p:spPr>
          <a:xfrm>
            <a:off x="36023" y="1143000"/>
            <a:ext cx="4419153" cy="3276600"/>
          </a:xfrm>
          <a:prstGeom prst="rect">
            <a:avLst/>
          </a:prstGeom>
          <a:noFill/>
          <a:ln>
            <a:noFill/>
          </a:ln>
        </p:spPr>
      </p:pic>
      <p:sp>
        <p:nvSpPr>
          <p:cNvPr id="184" name="Shape 184"/>
          <p:cNvSpPr txBox="1"/>
          <p:nvPr/>
        </p:nvSpPr>
        <p:spPr>
          <a:xfrm>
            <a:off x="0" y="76200"/>
            <a:ext cx="9144000" cy="83819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rgbClr val="17365D"/>
              </a:buClr>
              <a:buSzPct val="25000"/>
              <a:buFont typeface="Arial"/>
              <a:buNone/>
            </a:pPr>
            <a:r>
              <a:rPr b="0" i="0" lang="en-US" sz="2400" u="none" cap="none" strike="noStrike">
                <a:solidFill>
                  <a:srgbClr val="17365D"/>
                </a:solidFill>
                <a:latin typeface="Arial"/>
                <a:ea typeface="Arial"/>
                <a:cs typeface="Arial"/>
                <a:sym typeface="Arial"/>
              </a:rPr>
              <a:t>Increased Synthetic Aperture Radar Coverage</a:t>
            </a:r>
          </a:p>
          <a:p>
            <a:pPr indent="-342900" lvl="0" marL="342900" marR="0" rtl="0" algn="ctr">
              <a:lnSpc>
                <a:spcPct val="100000"/>
              </a:lnSpc>
              <a:spcBef>
                <a:spcPts val="400"/>
              </a:spcBef>
              <a:spcAft>
                <a:spcPts val="0"/>
              </a:spcAft>
              <a:buClr>
                <a:srgbClr val="17365D"/>
              </a:buClr>
              <a:buSzPct val="25000"/>
              <a:buFont typeface="Arial"/>
              <a:buNone/>
            </a:pPr>
            <a:r>
              <a:rPr b="0" i="0" lang="en-US" sz="2000" u="none" cap="none" strike="noStrike">
                <a:solidFill>
                  <a:srgbClr val="17365D"/>
                </a:solidFill>
                <a:latin typeface="Arial"/>
                <a:ea typeface="Arial"/>
                <a:cs typeface="Arial"/>
                <a:sym typeface="Arial"/>
              </a:rPr>
              <a:t>Sentinel-1a (S-1a) SAR Arctic Mosaics</a:t>
            </a:r>
          </a:p>
        </p:txBody>
      </p:sp>
      <p:pic>
        <p:nvPicPr>
          <p:cNvPr descr="http://www.ifremer.fr/cerweb/amouche/images/Sentinel_1_logo.jpeg" id="185" name="Shape 185"/>
          <p:cNvPicPr preferRelativeResize="0"/>
          <p:nvPr/>
        </p:nvPicPr>
        <p:blipFill rotWithShape="1">
          <a:blip r:embed="rId5">
            <a:alphaModFix/>
          </a:blip>
          <a:srcRect b="0" l="0" r="0" t="0"/>
          <a:stretch/>
        </p:blipFill>
        <p:spPr>
          <a:xfrm>
            <a:off x="609600" y="5257800"/>
            <a:ext cx="3733799" cy="906372"/>
          </a:xfrm>
          <a:prstGeom prst="rect">
            <a:avLst/>
          </a:prstGeom>
          <a:noFill/>
          <a:ln>
            <a:noFill/>
          </a:ln>
        </p:spPr>
      </p:pic>
      <p:pic>
        <p:nvPicPr>
          <p:cNvPr descr="http://www.hdtvone.tv/wp-content/uploads/2013/10/ESA_Logo.jpg" id="186" name="Shape 186"/>
          <p:cNvPicPr preferRelativeResize="0"/>
          <p:nvPr/>
        </p:nvPicPr>
        <p:blipFill rotWithShape="1">
          <a:blip r:embed="rId6">
            <a:alphaModFix/>
          </a:blip>
          <a:srcRect b="0" l="0" r="0" t="0"/>
          <a:stretch/>
        </p:blipFill>
        <p:spPr>
          <a:xfrm>
            <a:off x="5562600" y="1295400"/>
            <a:ext cx="2209799" cy="12847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idx="4294967295" type="title"/>
          </p:nvPr>
        </p:nvSpPr>
        <p:spPr>
          <a:xfrm>
            <a:off x="457200" y="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2060"/>
              </a:buClr>
              <a:buSzPct val="25000"/>
              <a:buFont typeface="Arial"/>
              <a:buNone/>
            </a:pPr>
            <a:r>
              <a:rPr b="0" i="0" lang="en-US" sz="2200" u="none" cap="none" strike="noStrike">
                <a:solidFill>
                  <a:srgbClr val="002060"/>
                </a:solidFill>
                <a:latin typeface="Arial"/>
                <a:ea typeface="Arial"/>
                <a:cs typeface="Arial"/>
                <a:sym typeface="Arial"/>
              </a:rPr>
              <a:t>Increased Coverage from JPSS and GOES R Missions</a:t>
            </a:r>
          </a:p>
        </p:txBody>
      </p:sp>
      <p:sp>
        <p:nvSpPr>
          <p:cNvPr id="192" name="Shape 192"/>
          <p:cNvSpPr txBox="1"/>
          <p:nvPr/>
        </p:nvSpPr>
        <p:spPr>
          <a:xfrm>
            <a:off x="180975" y="1146175"/>
            <a:ext cx="5826123" cy="24161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2060"/>
              </a:buClr>
              <a:buSzPct val="100000"/>
              <a:buFont typeface="Arial"/>
              <a:buChar char="•"/>
            </a:pPr>
            <a:r>
              <a:rPr b="1" i="0" lang="en-US" sz="1400" u="none" cap="none" strike="noStrike">
                <a:solidFill>
                  <a:srgbClr val="002060"/>
                </a:solidFill>
                <a:latin typeface="Arial"/>
                <a:ea typeface="Arial"/>
                <a:cs typeface="Arial"/>
                <a:sym typeface="Arial"/>
              </a:rPr>
              <a:t>NIC applies imagery and derived data from NASA/NOAA Suomi NPP</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High resolution visible channels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High resolution infrared channels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Visible imagery at night, needed for the polar winters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Sea ice concentrations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Snow cover detection</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Microwave snow depth and sea ice concentrations </a:t>
            </a:r>
          </a:p>
          <a:p>
            <a:pPr indent="-342900" lvl="0" marL="342900" marR="0" rtl="0" algn="l">
              <a:lnSpc>
                <a:spcPct val="100000"/>
              </a:lnSpc>
              <a:spcBef>
                <a:spcPts val="0"/>
              </a:spcBef>
              <a:spcAft>
                <a:spcPts val="0"/>
              </a:spcAft>
              <a:buClr>
                <a:schemeClr val="dk1"/>
              </a:buClr>
              <a:buFont typeface="Arial"/>
              <a:buNone/>
            </a:pPr>
            <a:r>
              <a:t/>
            </a:r>
            <a:endParaRPr b="0" i="0" sz="1400" u="none" cap="none" strike="noStrike">
              <a:solidFill>
                <a:srgbClr val="002060"/>
              </a:solidFill>
              <a:latin typeface="Arial"/>
              <a:ea typeface="Arial"/>
              <a:cs typeface="Arial"/>
              <a:sym typeface="Arial"/>
            </a:endParaRPr>
          </a:p>
          <a:p>
            <a:pPr indent="-285750" lvl="1" marL="742950" marR="0" rtl="0" algn="l">
              <a:lnSpc>
                <a:spcPct val="100000"/>
              </a:lnSpc>
              <a:spcBef>
                <a:spcPts val="0"/>
              </a:spcBef>
              <a:spcAft>
                <a:spcPts val="0"/>
              </a:spcAft>
              <a:buClr>
                <a:srgbClr val="002060"/>
              </a:buClr>
              <a:buSzPct val="25000"/>
              <a:buFont typeface="Arial"/>
              <a:buNone/>
            </a:pPr>
            <a:r>
              <a:rPr b="0" i="0" lang="en-US" sz="1400" u="none" cap="none" strike="noStrike">
                <a:solidFill>
                  <a:srgbClr val="002060"/>
                </a:solidFill>
                <a:latin typeface="Arial"/>
                <a:ea typeface="Arial"/>
                <a:cs typeface="Arial"/>
                <a:sym typeface="Arial"/>
              </a:rPr>
              <a:t>      </a:t>
            </a:r>
          </a:p>
        </p:txBody>
      </p:sp>
      <p:pic>
        <p:nvPicPr>
          <p:cNvPr id="193" name="Shape 193"/>
          <p:cNvPicPr preferRelativeResize="0"/>
          <p:nvPr/>
        </p:nvPicPr>
        <p:blipFill rotWithShape="1">
          <a:blip r:embed="rId3">
            <a:alphaModFix/>
          </a:blip>
          <a:srcRect b="0" l="0" r="0" t="0"/>
          <a:stretch/>
        </p:blipFill>
        <p:spPr>
          <a:xfrm>
            <a:off x="5334000" y="1470025"/>
            <a:ext cx="1841499" cy="1730374"/>
          </a:xfrm>
          <a:prstGeom prst="rect">
            <a:avLst/>
          </a:prstGeom>
          <a:noFill/>
          <a:ln cap="flat" cmpd="sng" w="9525">
            <a:solidFill>
              <a:schemeClr val="dk1"/>
            </a:solidFill>
            <a:prstDash val="solid"/>
            <a:miter/>
            <a:headEnd len="med" w="med" type="none"/>
            <a:tailEnd len="med" w="med" type="none"/>
          </a:ln>
        </p:spPr>
      </p:pic>
      <p:sp>
        <p:nvSpPr>
          <p:cNvPr id="194" name="Shape 194"/>
          <p:cNvSpPr txBox="1"/>
          <p:nvPr/>
        </p:nvSpPr>
        <p:spPr>
          <a:xfrm>
            <a:off x="5338762" y="1066800"/>
            <a:ext cx="1747837" cy="398461"/>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SNPP Visible imagery at night over Alaska</a:t>
            </a:r>
          </a:p>
        </p:txBody>
      </p:sp>
      <p:pic>
        <p:nvPicPr>
          <p:cNvPr id="195" name="Shape 195"/>
          <p:cNvPicPr preferRelativeResize="0"/>
          <p:nvPr/>
        </p:nvPicPr>
        <p:blipFill rotWithShape="1">
          <a:blip r:embed="rId4">
            <a:alphaModFix/>
          </a:blip>
          <a:srcRect b="14468" l="20297" r="19229" t="9147"/>
          <a:stretch/>
        </p:blipFill>
        <p:spPr>
          <a:xfrm>
            <a:off x="7264400" y="3276600"/>
            <a:ext cx="1555750" cy="1511299"/>
          </a:xfrm>
          <a:prstGeom prst="rect">
            <a:avLst/>
          </a:prstGeom>
          <a:noFill/>
          <a:ln>
            <a:noFill/>
          </a:ln>
        </p:spPr>
      </p:pic>
      <p:sp>
        <p:nvSpPr>
          <p:cNvPr id="196" name="Shape 196"/>
          <p:cNvSpPr txBox="1"/>
          <p:nvPr/>
        </p:nvSpPr>
        <p:spPr>
          <a:xfrm>
            <a:off x="7239000" y="2590800"/>
            <a:ext cx="1574800" cy="706436"/>
          </a:xfrm>
          <a:prstGeom prst="rect">
            <a:avLst/>
          </a:prstGeom>
          <a:solidFill>
            <a:srgbClr val="FFFFFF"/>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Snow water equivalent  (SWE) using microwave data.  Hot colors = More SWE</a:t>
            </a:r>
          </a:p>
        </p:txBody>
      </p:sp>
      <p:pic>
        <p:nvPicPr>
          <p:cNvPr id="197" name="Shape 197"/>
          <p:cNvPicPr preferRelativeResize="0"/>
          <p:nvPr/>
        </p:nvPicPr>
        <p:blipFill rotWithShape="1">
          <a:blip r:embed="rId5">
            <a:alphaModFix/>
          </a:blip>
          <a:srcRect b="0" l="0" r="0" t="0"/>
          <a:stretch/>
        </p:blipFill>
        <p:spPr>
          <a:xfrm>
            <a:off x="5229225" y="4699000"/>
            <a:ext cx="2035175" cy="1693862"/>
          </a:xfrm>
          <a:prstGeom prst="rect">
            <a:avLst/>
          </a:prstGeom>
          <a:noFill/>
          <a:ln cap="flat" cmpd="sng" w="9525">
            <a:solidFill>
              <a:schemeClr val="dk1"/>
            </a:solidFill>
            <a:prstDash val="solid"/>
            <a:miter/>
            <a:headEnd len="med" w="med" type="none"/>
            <a:tailEnd len="med" w="med" type="none"/>
          </a:ln>
        </p:spPr>
      </p:pic>
      <p:grpSp>
        <p:nvGrpSpPr>
          <p:cNvPr id="198" name="Shape 198"/>
          <p:cNvGrpSpPr/>
          <p:nvPr/>
        </p:nvGrpSpPr>
        <p:grpSpPr>
          <a:xfrm>
            <a:off x="2890836" y="4699000"/>
            <a:ext cx="1946273" cy="1681161"/>
            <a:chOff x="0" y="0"/>
            <a:chExt cx="2147483600" cy="2147483642"/>
          </a:xfrm>
        </p:grpSpPr>
        <p:pic>
          <p:nvPicPr>
            <p:cNvPr id="199" name="Shape 199"/>
            <p:cNvPicPr preferRelativeResize="0"/>
            <p:nvPr/>
          </p:nvPicPr>
          <p:blipFill rotWithShape="1">
            <a:blip r:embed="rId6">
              <a:alphaModFix/>
            </a:blip>
            <a:srcRect b="0" l="0" r="0" t="0"/>
            <a:stretch/>
          </p:blipFill>
          <p:spPr>
            <a:xfrm>
              <a:off x="0" y="13985987"/>
              <a:ext cx="1926430480" cy="2119513366"/>
            </a:xfrm>
            <a:prstGeom prst="rect">
              <a:avLst/>
            </a:prstGeom>
            <a:noFill/>
            <a:ln cap="flat" cmpd="sng" w="9525">
              <a:solidFill>
                <a:schemeClr val="dk1"/>
              </a:solidFill>
              <a:prstDash val="solid"/>
              <a:miter/>
              <a:headEnd len="med" w="med" type="none"/>
              <a:tailEnd len="med" w="med" type="none"/>
            </a:ln>
          </p:spPr>
        </p:pic>
        <p:pic>
          <p:nvPicPr>
            <p:cNvPr id="200" name="Shape 200"/>
            <p:cNvPicPr preferRelativeResize="0"/>
            <p:nvPr/>
          </p:nvPicPr>
          <p:blipFill rotWithShape="1">
            <a:blip r:embed="rId7">
              <a:alphaModFix/>
            </a:blip>
            <a:srcRect b="0" l="0" r="0" t="0"/>
            <a:stretch/>
          </p:blipFill>
          <p:spPr>
            <a:xfrm flipH="1">
              <a:off x="1915883632" y="0"/>
              <a:ext cx="231599967" cy="2147483642"/>
            </a:xfrm>
            <a:prstGeom prst="rect">
              <a:avLst/>
            </a:prstGeom>
            <a:noFill/>
            <a:ln cap="flat" cmpd="sng" w="9525">
              <a:solidFill>
                <a:schemeClr val="dk1"/>
              </a:solidFill>
              <a:prstDash val="solid"/>
              <a:miter/>
              <a:headEnd len="med" w="med" type="none"/>
              <a:tailEnd len="med" w="med" type="none"/>
            </a:ln>
          </p:spPr>
        </p:pic>
      </p:grpSp>
      <p:sp>
        <p:nvSpPr>
          <p:cNvPr id="201" name="Shape 201"/>
          <p:cNvSpPr txBox="1"/>
          <p:nvPr/>
        </p:nvSpPr>
        <p:spPr>
          <a:xfrm>
            <a:off x="985837" y="5538787"/>
            <a:ext cx="2093912" cy="246062"/>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JPSS Simulated Ice Thickness</a:t>
            </a:r>
          </a:p>
        </p:txBody>
      </p:sp>
      <p:sp>
        <p:nvSpPr>
          <p:cNvPr id="202" name="Shape 202"/>
          <p:cNvSpPr txBox="1"/>
          <p:nvPr/>
        </p:nvSpPr>
        <p:spPr>
          <a:xfrm>
            <a:off x="5191125" y="4419600"/>
            <a:ext cx="2093912" cy="244474"/>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02060"/>
              </a:buClr>
              <a:buSzPct val="25000"/>
              <a:buFont typeface="Calibri"/>
              <a:buNone/>
            </a:pPr>
            <a:r>
              <a:rPr b="0" i="0" lang="en-US" sz="1000" u="none" cap="none" strike="noStrike">
                <a:solidFill>
                  <a:srgbClr val="002060"/>
                </a:solidFill>
                <a:latin typeface="Calibri"/>
                <a:ea typeface="Calibri"/>
                <a:cs typeface="Calibri"/>
                <a:sym typeface="Calibri"/>
              </a:rPr>
              <a:t>GOES R Simulated Ice Cover</a:t>
            </a:r>
          </a:p>
        </p:txBody>
      </p:sp>
      <p:sp>
        <p:nvSpPr>
          <p:cNvPr id="203" name="Shape 203"/>
          <p:cNvSpPr txBox="1"/>
          <p:nvPr/>
        </p:nvSpPr>
        <p:spPr>
          <a:xfrm>
            <a:off x="122235" y="3217860"/>
            <a:ext cx="6321425" cy="2414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2060"/>
              </a:buClr>
              <a:buSzPct val="100000"/>
              <a:buFont typeface="Arial"/>
              <a:buChar char="•"/>
            </a:pPr>
            <a:r>
              <a:rPr b="1" i="0" lang="en-US" sz="1400" u="none" cap="none" strike="noStrike">
                <a:solidFill>
                  <a:srgbClr val="002060"/>
                </a:solidFill>
                <a:latin typeface="Arial"/>
                <a:ea typeface="Arial"/>
                <a:cs typeface="Arial"/>
                <a:sym typeface="Arial"/>
              </a:rPr>
              <a:t>JPSS &amp; GOES R Next Generation NASA/NOAA Satellites should further enhance the ability to detect ice and snow</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JPSS will offer a follow-on to Suomi-NPOESS Preparatory Project</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JPSS algorithms more applicable to NOAA/NIC needs</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GOES R has better capacity</a:t>
            </a:r>
          </a:p>
          <a:p>
            <a:pPr indent="-285750" lvl="1" marL="742950" marR="0" rtl="0" algn="l">
              <a:lnSpc>
                <a:spcPct val="100000"/>
              </a:lnSpc>
              <a:spcBef>
                <a:spcPts val="0"/>
              </a:spcBef>
              <a:spcAft>
                <a:spcPts val="0"/>
              </a:spcAft>
              <a:buClr>
                <a:srgbClr val="002060"/>
              </a:buClr>
              <a:buSzPct val="100000"/>
              <a:buFont typeface="Arial"/>
              <a:buChar char="–"/>
            </a:pPr>
            <a:r>
              <a:rPr b="0" i="0" lang="en-US" sz="1400" u="none" cap="none" strike="noStrike">
                <a:solidFill>
                  <a:srgbClr val="002060"/>
                </a:solidFill>
                <a:latin typeface="Arial"/>
                <a:ea typeface="Arial"/>
                <a:cs typeface="Arial"/>
                <a:sym typeface="Arial"/>
              </a:rPr>
              <a:t>Partnerships (ESA, JAXA, CSA) for global coverage </a:t>
            </a:r>
          </a:p>
          <a:p>
            <a:pPr indent="-285750" lvl="1" marL="742950" marR="0" rtl="0" algn="l">
              <a:lnSpc>
                <a:spcPct val="100000"/>
              </a:lnSpc>
              <a:spcBef>
                <a:spcPts val="0"/>
              </a:spcBef>
              <a:spcAft>
                <a:spcPts val="0"/>
              </a:spcAft>
              <a:buClr>
                <a:srgbClr val="002060"/>
              </a:buClr>
              <a:buSzPct val="25000"/>
              <a:buFont typeface="Arial"/>
              <a:buNone/>
            </a:pPr>
            <a:r>
              <a:rPr b="0" i="0" lang="en-US" sz="1400" u="none" cap="none" strike="noStrike">
                <a:solidFill>
                  <a:srgbClr val="002060"/>
                </a:solidFill>
                <a:latin typeface="Arial"/>
                <a:ea typeface="Arial"/>
                <a:cs typeface="Arial"/>
                <a:sym typeface="Arial"/>
              </a:rPr>
              <a:t>      </a:t>
            </a: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NIC templat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