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3"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9144000" cy="6858000" type="screen4x3"/>
  <p:notesSz cx="6858000" cy="9144000"/>
  <p:embeddedFontLst>
    <p:embeddedFont>
      <p:font typeface="Tahoma" panose="020B0604030504040204" pitchFamily="34" charset="0"/>
      <p:regular r:id="rId27"/>
      <p:bold r:id="rId28"/>
    </p:embeddedFont>
    <p:embeddedFont>
      <p:font typeface="Arial Black" panose="020B0A04020102020204" pitchFamily="34" charset="0"/>
      <p:bold r:id="rId29"/>
    </p:embeddedFont>
    <p:embeddedFont>
      <p:font typeface="Calibri" panose="020F0502020204030204" pitchFamily="34"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18E2BBB8-87F5-4693-AC31-4B9DA6C893C1}">
  <a:tblStyle styleId="{18E2BBB8-87F5-4693-AC31-4B9DA6C893C1}" styleName="Table_0"/>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2" d="100"/>
          <a:sy n="112" d="100"/>
        </p:scale>
        <p:origin x="-954"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32004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45720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64008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32004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45720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64008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a:p>
        </p:txBody>
      </p:sp>
      <p:sp>
        <p:nvSpPr>
          <p:cNvPr id="7" name="Shape 7"/>
          <p:cNvSpPr txBox="1">
            <a:spLocks noGrp="1"/>
          </p:cNvSpPr>
          <p:nvPr>
            <p:ph type="ftr" idx="11"/>
          </p:nvPr>
        </p:nvSpPr>
        <p:spPr>
          <a:xfrm>
            <a:off x="0" y="8685210"/>
            <a:ext cx="2971799" cy="4572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32004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45720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64008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884612" y="8685210"/>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a:solidFill>
                  <a:srgbClr val="000000"/>
                </a:solidFill>
                <a:latin typeface="Arial"/>
                <a:ea typeface="Arial"/>
                <a:cs typeface="Arial"/>
                <a:sym typeface="Arial"/>
              </a:rPr>
              <a:t>‹#›</a:t>
            </a:fld>
            <a:endParaRPr lang="en-US"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843966459"/>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
        <p:cNvGrpSpPr/>
        <p:nvPr/>
      </p:nvGrpSpPr>
      <p:grpSpPr>
        <a:xfrm>
          <a:off x="0" y="0"/>
          <a:ext cx="0" cy="0"/>
          <a:chOff x="0" y="0"/>
          <a:chExt cx="0" cy="0"/>
        </a:xfrm>
      </p:grpSpPr>
      <p:sp>
        <p:nvSpPr>
          <p:cNvPr id="36" name="Shape 36"/>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1" i="0" u="none" strike="noStrike" cap="none">
                <a:solidFill>
                  <a:schemeClr val="dk1"/>
                </a:solidFill>
                <a:latin typeface="Arial"/>
                <a:ea typeface="Arial"/>
                <a:cs typeface="Arial"/>
                <a:sym typeface="Arial"/>
              </a:rPr>
              <a:t>Geophysical Constraints on the Antarctic Sea Ice Cover</a:t>
            </a:r>
          </a:p>
          <a:p>
            <a:pPr marL="0" marR="0" lvl="0" indent="0" algn="l" rtl="0">
              <a:spcBef>
                <a:spcPts val="0"/>
              </a:spcBef>
              <a:spcAft>
                <a:spcPts val="0"/>
              </a:spcAft>
              <a:buSzPct val="25000"/>
              <a:buNone/>
            </a:pPr>
            <a:endParaRPr sz="1200" b="1" i="0" u="none" strike="noStrike" cap="none">
              <a:solidFill>
                <a:schemeClr val="dk1"/>
              </a:solidFill>
              <a:latin typeface="Arial"/>
              <a:ea typeface="Arial"/>
              <a:cs typeface="Arial"/>
              <a:sym typeface="Arial"/>
            </a:endParaRPr>
          </a:p>
          <a:p>
            <a:pPr marL="0" marR="0" lvl="0" indent="0" algn="l" rtl="0">
              <a:spcBef>
                <a:spcPts val="0"/>
              </a:spcBef>
              <a:spcAft>
                <a:spcPts val="0"/>
              </a:spcAft>
              <a:buSzPct val="25000"/>
              <a:buNone/>
            </a:pPr>
            <a:r>
              <a:rPr lang="en-US" sz="1200" b="1" i="0" u="none" strike="noStrike" cap="none">
                <a:solidFill>
                  <a:schemeClr val="dk1"/>
                </a:solidFill>
                <a:latin typeface="Arial"/>
                <a:ea typeface="Arial"/>
                <a:cs typeface="Arial"/>
                <a:sym typeface="Arial"/>
              </a:rPr>
              <a:t>Abstract</a:t>
            </a:r>
          </a:p>
          <a:p>
            <a:pPr marL="0" marR="0" lvl="0" indent="0" algn="l" rtl="0">
              <a:spcBef>
                <a:spcPts val="0"/>
              </a:spcBef>
              <a:spcAft>
                <a:spcPts val="0"/>
              </a:spcAft>
              <a:buSzPct val="25000"/>
              <a:buNone/>
            </a:pPr>
            <a:r>
              <a:rPr lang="en-US" sz="1200" b="0" i="0" u="none" strike="noStrike" cap="none">
                <a:solidFill>
                  <a:schemeClr val="dk1"/>
                </a:solidFill>
                <a:latin typeface="Arial"/>
                <a:ea typeface="Arial"/>
                <a:cs typeface="Arial"/>
                <a:sym typeface="Arial"/>
              </a:rPr>
              <a:t>The contrast between the slight increase of Antarctic sea ice and the drastic reduction of Arctic sea ice since the 1970s has been a conundrum to be resolved. Sea ice trajectory tracking with satellite scatterometer data in 2008 shows that ice that forms around Antarctica is pushed offshore by katabatic winds influenced by the continental topography. The ice trajectories reveal that sea ice, formed earlier in the ice growth season, drifts northward away from the Antarctic continent forming a circumpolar frontal ice zone (FIZ) behind the ice edge.  The FIZ thereby consists of sea ice that becomes rougher due to a longer exposure to wind and wave actions, and thicker over time by more ice growth and greater snow accumulation.</a:t>
            </a:r>
          </a:p>
          <a:p>
            <a:pPr marL="0" marR="0" lvl="0" indent="0" algn="l" rtl="0">
              <a:spcBef>
                <a:spcPts val="0"/>
              </a:spcBef>
              <a:buSzPct val="25000"/>
              <a:buNone/>
            </a:pPr>
            <a:r>
              <a:rPr lang="en-US" sz="1200" b="0" i="0" u="none" strike="noStrike" cap="none">
                <a:solidFill>
                  <a:schemeClr val="dk1"/>
                </a:solidFill>
                <a:latin typeface="Arial"/>
                <a:ea typeface="Arial"/>
                <a:cs typeface="Arial"/>
                <a:sym typeface="Arial"/>
              </a:rPr>
              <a:t>In the Antarctic circumpolar sea ice zone adjacent to the sea ice edge, satellite data in 1999-2009 exhibit a band of strong radar backscatter, which is consistent with the signature of older, thicker, and rougher sea ice with more snow in the FIZ.  This sea ice band, as wide as 1000 km, serves as a ‘Great Shield,’ encapsulating and protecting younger and thinner ice in the internal ice pack.  In the young and thin ice region behind the FIZ, ice can grow rapidly as winds continue opening interior areas thereby creating effective “ice factories.” In addition, ridging can enhance ice thickness by convergence toward the circumpolar FIZ that is recirculated by westerly winds and currents. During the growth season, the FIZ advances until reaching lower-latitude warm waters at a boundary determined by the southern Antarctic Circumpolar Current front that is constrained by seafloor features.  These persistent topographical and bathymetric geological factors help sustain the Antarctic sea ice cover. As such, the behavior of Antarctic sea ice is not a paradox as some have suggested, but instead is consistent with the geophysical characteristics in the southern polar region that starkly contrast to those in the Arctic.</a:t>
            </a:r>
          </a:p>
        </p:txBody>
      </p:sp>
      <p:sp>
        <p:nvSpPr>
          <p:cNvPr id="37" name="Shape 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a:headEnd type="none" w="med" len="med"/>
            <a:tailEnd type="none" w="med" len="med"/>
          </a:ln>
        </p:spPr>
      </p:sp>
      <p:sp>
        <p:nvSpPr>
          <p:cNvPr id="157" name="Shape 15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Arial"/>
                <a:ea typeface="Arial"/>
                <a:cs typeface="Arial"/>
                <a:sym typeface="Arial"/>
              </a:rPr>
              <a:t>Fig. 8. Map of the southern Antarctic Circumpolar Current (ACC) front (sACCf) delineated by the white contour (Kim &amp; Orsi, 2014) with MUR SST − 1.0 °C isotherms represented by the black contours on 22 September in 2002–2009 plotted together with the GEBCO-2014 bathymetry. The isotherms are closely bundled close to the sACCf over pronounced seafloor features such as ridges while they tend to spread apart across smooth abyssal plains. The white cross marks the location of Bouvet Island.</a:t>
            </a:r>
          </a:p>
          <a:p>
            <a:pPr marL="0" marR="0" lvl="0" indent="0" algn="l" rtl="0">
              <a:spcBef>
                <a:spcPts val="0"/>
              </a:spcBef>
              <a:buSzPct val="25000"/>
              <a:buNone/>
            </a:pPr>
            <a:endParaRPr sz="1200" b="0" i="0" u="none" strike="noStrike" cap="none">
              <a:solidFill>
                <a:schemeClr val="dk1"/>
              </a:solidFill>
              <a:latin typeface="Arial"/>
              <a:ea typeface="Arial"/>
              <a:cs typeface="Arial"/>
              <a:sym typeface="Arial"/>
            </a:endParaRPr>
          </a:p>
        </p:txBody>
      </p:sp>
      <p:sp>
        <p:nvSpPr>
          <p:cNvPr id="158" name="Shape 158"/>
          <p:cNvSpPr txBox="1">
            <a:spLocks noGrp="1"/>
          </p:cNvSpPr>
          <p:nvPr>
            <p:ph type="sldNum" idx="12"/>
          </p:nvPr>
        </p:nvSpPr>
        <p:spPr>
          <a:xfrm>
            <a:off x="3884612" y="8685210"/>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a:solidFill>
                  <a:srgbClr val="000000"/>
                </a:solidFill>
                <a:latin typeface="Arial"/>
                <a:ea typeface="Arial"/>
                <a:cs typeface="Arial"/>
                <a:sym typeface="Arial"/>
              </a:rPr>
              <a:t>10</a:t>
            </a:fld>
            <a:endParaRPr lang="en-US"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Shape 1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a:headEnd type="none" w="med" len="med"/>
            <a:tailEnd type="none" w="med" len="med"/>
          </a:ln>
        </p:spPr>
      </p:sp>
      <p:sp>
        <p:nvSpPr>
          <p:cNvPr id="166" name="Shape 166"/>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SzPct val="25000"/>
              <a:buNone/>
            </a:pPr>
            <a:r>
              <a:rPr lang="en-US" sz="1100" b="0" i="0" u="none" strike="noStrike" cap="none">
                <a:solidFill>
                  <a:schemeClr val="dk1"/>
                </a:solidFill>
                <a:latin typeface="Arial"/>
                <a:ea typeface="Arial"/>
                <a:cs typeface="Arial"/>
                <a:sym typeface="Arial"/>
              </a:rPr>
              <a:t>Isobath conformation: depths at 1400 m along the Greenland sector and at 2300 m along the Nansen Basin south side.</a:t>
            </a:r>
          </a:p>
        </p:txBody>
      </p:sp>
      <p:sp>
        <p:nvSpPr>
          <p:cNvPr id="167" name="Shape 167"/>
          <p:cNvSpPr txBox="1">
            <a:spLocks noGrp="1"/>
          </p:cNvSpPr>
          <p:nvPr>
            <p:ph type="sldNum" idx="12"/>
          </p:nvPr>
        </p:nvSpPr>
        <p:spPr>
          <a:xfrm>
            <a:off x="3884612" y="8685210"/>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a:solidFill>
                  <a:srgbClr val="000000"/>
                </a:solidFill>
                <a:latin typeface="Arial"/>
                <a:ea typeface="Arial"/>
                <a:cs typeface="Arial"/>
                <a:sym typeface="Arial"/>
              </a:rPr>
              <a:t>11</a:t>
            </a:fld>
            <a:endParaRPr lang="en-US"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Shape 1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a:headEnd type="none" w="med" len="med"/>
            <a:tailEnd type="none" w="med" len="med"/>
          </a:ln>
        </p:spPr>
      </p:sp>
      <p:sp>
        <p:nvSpPr>
          <p:cNvPr id="173" name="Shape 173"/>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a:solidFill>
                  <a:schemeClr val="dk1"/>
                </a:solidFill>
                <a:latin typeface="Arial"/>
                <a:ea typeface="Arial"/>
                <a:cs typeface="Arial"/>
                <a:sym typeface="Arial"/>
              </a:rPr>
              <a:t> Fig. 7. Maps of Multi-sensor Ultra-high Resolution (MUR) Sea Surface Temperature (SST) represented by the color bar in degrees Celsius on the right with isotherms at − 1.0 °C (black contour) and − 1.4 °C (green contour) on National Ice Center (NIC) Sea Ice Ext...</a:t>
            </a:r>
          </a:p>
          <a:p>
            <a:pPr marL="0" marR="0" lvl="0" indent="0" algn="l" rtl="0">
              <a:spcBef>
                <a:spcPts val="0"/>
              </a:spcBef>
              <a:buSzPct val="25000"/>
              <a:buNone/>
            </a:pPr>
            <a:endParaRPr sz="1200" b="0" i="0" u="none" strike="noStrike" cap="none">
              <a:solidFill>
                <a:schemeClr val="dk1"/>
              </a:solidFill>
              <a:latin typeface="Arial"/>
              <a:ea typeface="Arial"/>
              <a:cs typeface="Arial"/>
              <a:sym typeface="Arial"/>
            </a:endParaRPr>
          </a:p>
        </p:txBody>
      </p:sp>
      <p:sp>
        <p:nvSpPr>
          <p:cNvPr id="174" name="Shape 174"/>
          <p:cNvSpPr txBox="1">
            <a:spLocks noGrp="1"/>
          </p:cNvSpPr>
          <p:nvPr>
            <p:ph type="sldNum" idx="12"/>
          </p:nvPr>
        </p:nvSpPr>
        <p:spPr>
          <a:xfrm>
            <a:off x="3884612" y="8685210"/>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a:solidFill>
                  <a:srgbClr val="000000"/>
                </a:solidFill>
                <a:latin typeface="Arial"/>
                <a:ea typeface="Arial"/>
                <a:cs typeface="Arial"/>
                <a:sym typeface="Arial"/>
              </a:rPr>
              <a:t>12</a:t>
            </a:fld>
            <a:endParaRPr lang="en-US"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Shape 1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a:headEnd type="none" w="med" len="med"/>
            <a:tailEnd type="none" w="med" len="med"/>
          </a:ln>
        </p:spPr>
      </p:sp>
      <p:sp>
        <p:nvSpPr>
          <p:cNvPr id="181" name="Shape 18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Arial"/>
                <a:ea typeface="Arial"/>
                <a:cs typeface="Arial"/>
                <a:sym typeface="Arial"/>
              </a:rPr>
              <a:t> Fig. 6. Air temperature measured at Bouvet Island, obtained from the National Oceanic and Atmospheric Administration (NOAA) Global Surface Summary of the Day (GSOD) dataset (https://data.noaa.gov/dataset/global-surface-summary-of-the-day-gsod). The horizontal ...</a:t>
            </a:r>
          </a:p>
          <a:p>
            <a:pPr marL="0" marR="0" lvl="0" indent="0" algn="l" rtl="0">
              <a:spcBef>
                <a:spcPts val="0"/>
              </a:spcBef>
              <a:spcAft>
                <a:spcPts val="0"/>
              </a:spcAft>
              <a:buSzPct val="25000"/>
              <a:buNone/>
            </a:pPr>
            <a:endParaRPr sz="1200" b="0" i="0" u="none" strike="noStrike" cap="none">
              <a:solidFill>
                <a:schemeClr val="dk1"/>
              </a:solidFill>
              <a:latin typeface="Arial"/>
              <a:ea typeface="Arial"/>
              <a:cs typeface="Arial"/>
              <a:sym typeface="Arial"/>
            </a:endParaRPr>
          </a:p>
          <a:p>
            <a:pPr marL="0" marR="0" lvl="0" indent="0" algn="l" rtl="0">
              <a:spcBef>
                <a:spcPts val="0"/>
              </a:spcBef>
              <a:buSzPct val="25000"/>
              <a:buNone/>
            </a:pPr>
            <a:endParaRPr sz="1200" b="0" i="0" u="none" strike="noStrike" cap="none">
              <a:solidFill>
                <a:schemeClr val="dk1"/>
              </a:solidFill>
              <a:latin typeface="Arial"/>
              <a:ea typeface="Arial"/>
              <a:cs typeface="Arial"/>
              <a:sym typeface="Arial"/>
            </a:endParaRPr>
          </a:p>
        </p:txBody>
      </p:sp>
      <p:sp>
        <p:nvSpPr>
          <p:cNvPr id="182" name="Shape 182"/>
          <p:cNvSpPr txBox="1">
            <a:spLocks noGrp="1"/>
          </p:cNvSpPr>
          <p:nvPr>
            <p:ph type="sldNum" idx="12"/>
          </p:nvPr>
        </p:nvSpPr>
        <p:spPr>
          <a:xfrm>
            <a:off x="3884612" y="8685210"/>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a:solidFill>
                  <a:srgbClr val="000000"/>
                </a:solidFill>
                <a:latin typeface="Arial"/>
                <a:ea typeface="Arial"/>
                <a:cs typeface="Arial"/>
                <a:sym typeface="Arial"/>
              </a:rPr>
              <a:t>13</a:t>
            </a:fld>
            <a:endParaRPr lang="en-US"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Shape 18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lvl="0">
              <a:spcBef>
                <a:spcPts val="0"/>
              </a:spcBef>
              <a:buNone/>
            </a:pPr>
            <a:endParaRPr/>
          </a:p>
        </p:txBody>
      </p:sp>
      <p:sp>
        <p:nvSpPr>
          <p:cNvPr id="188" name="Shape 1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a:headEnd type="none" w="med" len="med"/>
            <a:tailEnd type="none" w="med" len="med"/>
          </a:ln>
        </p:spPr>
      </p:sp>
      <p:sp>
        <p:nvSpPr>
          <p:cNvPr id="194" name="Shape 194"/>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lnSpc>
                <a:spcPct val="80000"/>
              </a:lnSpc>
              <a:spcBef>
                <a:spcPts val="0"/>
              </a:spcBef>
              <a:spcAft>
                <a:spcPts val="0"/>
              </a:spcAft>
              <a:buClr>
                <a:schemeClr val="dk1"/>
              </a:buClr>
              <a:buSzPct val="25000"/>
              <a:buFont typeface="Arial"/>
              <a:buNone/>
            </a:pPr>
            <a:r>
              <a:rPr lang="en-US" sz="1110" b="0" i="0" u="none" strike="noStrike" cap="none">
                <a:solidFill>
                  <a:schemeClr val="dk1"/>
                </a:solidFill>
                <a:latin typeface="Arial"/>
                <a:ea typeface="Arial"/>
                <a:cs typeface="Arial"/>
                <a:sym typeface="Arial"/>
              </a:rPr>
              <a:t>Since the Antarctic sea ice backscatter (σ0) statistics are similar to the Gaussian distribution, the probability density function of σ0 is determined by two independent parameters: The mean value (σM) and the standard deviation (STD), which are used here as the basis to define synoptic sea ice classes. First, we identify the high backscatter range with values larger than σM as corresponding to older, rougher, and thicker sea ice with more snow in the FIZ, and the low backscatter range with values smaller than σM as pertaining to younger and thus thinner sea ice with less snow. Then, an additional synoptic sea ice class with backscatter larger than one STD above σM is identified as corresponding to the most-deformed older ice and thus likely the thickest sea ice. Based on these backscatter ranges, the following synoptic sea ice classes are defined: Rough older ice (RI) for σ0 &gt; σM + STD, older ice (OI) for σM + STD ≥ σ0 &gt; σM, and younger ice (YI) for σM ≥ σ0. Coincidentally, these thresholds are found to be within 0.3 dB of those used to identify different Arctic sea ice classes ( Nghiem et al., 2006 and Nghiem et al., 2007). In addition, a limited amount of ‘permanent’ ice, including ice shelves and persistent landfast ice, is routinely identified and mapped around Antarctica by the NIC (NIC, 2015). </a:t>
            </a:r>
          </a:p>
          <a:p>
            <a:pPr marL="0" marR="0" lvl="0" indent="0" algn="l" rtl="0">
              <a:lnSpc>
                <a:spcPct val="80000"/>
              </a:lnSpc>
              <a:spcBef>
                <a:spcPts val="0"/>
              </a:spcBef>
              <a:buSzPct val="25000"/>
              <a:buNone/>
            </a:pPr>
            <a:endParaRPr sz="1110" b="0" i="0" u="none" strike="noStrike" cap="none">
              <a:solidFill>
                <a:schemeClr val="dk1"/>
              </a:solidFill>
              <a:latin typeface="Arial"/>
              <a:ea typeface="Arial"/>
              <a:cs typeface="Arial"/>
              <a:sym typeface="Arial"/>
            </a:endParaRPr>
          </a:p>
        </p:txBody>
      </p:sp>
      <p:sp>
        <p:nvSpPr>
          <p:cNvPr id="195" name="Shape 195"/>
          <p:cNvSpPr txBox="1">
            <a:spLocks noGrp="1"/>
          </p:cNvSpPr>
          <p:nvPr>
            <p:ph type="sldNum" idx="12"/>
          </p:nvPr>
        </p:nvSpPr>
        <p:spPr>
          <a:xfrm>
            <a:off x="3884612" y="8685210"/>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a:solidFill>
                  <a:srgbClr val="000000"/>
                </a:solidFill>
                <a:latin typeface="Arial"/>
                <a:ea typeface="Arial"/>
                <a:cs typeface="Arial"/>
                <a:sym typeface="Arial"/>
              </a:rPr>
              <a:t>15</a:t>
            </a:fld>
            <a:endParaRPr lang="en-US"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Shape 20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lvl="0">
              <a:spcBef>
                <a:spcPts val="0"/>
              </a:spcBef>
              <a:buNone/>
            </a:pPr>
            <a:endParaRPr/>
          </a:p>
        </p:txBody>
      </p:sp>
      <p:sp>
        <p:nvSpPr>
          <p:cNvPr id="204" name="Shape 2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Shape 2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a:headEnd type="none" w="med" len="med"/>
            <a:tailEnd type="none" w="med" len="med"/>
          </a:ln>
        </p:spPr>
      </p:sp>
      <p:sp>
        <p:nvSpPr>
          <p:cNvPr id="211" name="Shape 21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SzPct val="25000"/>
              <a:buNone/>
            </a:pPr>
            <a:endParaRPr sz="1200" b="0" i="0" u="none" strike="noStrike" cap="none">
              <a:solidFill>
                <a:schemeClr val="dk1"/>
              </a:solidFill>
              <a:latin typeface="Arial"/>
              <a:ea typeface="Arial"/>
              <a:cs typeface="Arial"/>
              <a:sym typeface="Arial"/>
            </a:endParaRPr>
          </a:p>
        </p:txBody>
      </p:sp>
      <p:sp>
        <p:nvSpPr>
          <p:cNvPr id="212" name="Shape 212"/>
          <p:cNvSpPr txBox="1">
            <a:spLocks noGrp="1"/>
          </p:cNvSpPr>
          <p:nvPr>
            <p:ph type="sldNum" idx="12"/>
          </p:nvPr>
        </p:nvSpPr>
        <p:spPr>
          <a:xfrm>
            <a:off x="3884612" y="8685210"/>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a:solidFill>
                  <a:srgbClr val="000000"/>
                </a:solidFill>
                <a:latin typeface="Arial"/>
                <a:ea typeface="Arial"/>
                <a:cs typeface="Arial"/>
                <a:sym typeface="Arial"/>
              </a:rPr>
              <a:t>17</a:t>
            </a:fld>
            <a:endParaRPr lang="en-US"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Shape 2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a:headEnd type="none" w="med" len="med"/>
            <a:tailEnd type="none" w="med" len="med"/>
          </a:ln>
        </p:spPr>
      </p:sp>
      <p:sp>
        <p:nvSpPr>
          <p:cNvPr id="219" name="Shape 219"/>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lnSpc>
                <a:spcPct val="80000"/>
              </a:lnSpc>
              <a:spcBef>
                <a:spcPts val="0"/>
              </a:spcBef>
              <a:spcAft>
                <a:spcPts val="0"/>
              </a:spcAft>
              <a:buClr>
                <a:schemeClr val="dk1"/>
              </a:buClr>
              <a:buSzPct val="25000"/>
              <a:buFont typeface="Arial"/>
              <a:buNone/>
            </a:pPr>
            <a:r>
              <a:rPr lang="en-US" sz="1110" b="1" i="0" u="none" strike="noStrike" cap="none">
                <a:solidFill>
                  <a:schemeClr val="dk1"/>
                </a:solidFill>
                <a:latin typeface="Arial"/>
                <a:ea typeface="Arial"/>
                <a:cs typeface="Arial"/>
                <a:sym typeface="Arial"/>
              </a:rPr>
              <a:t>Geophysical Constraints on the Antarctic Sea Ice Cover</a:t>
            </a:r>
          </a:p>
          <a:p>
            <a:pPr marL="0" marR="0" lvl="0" indent="0" algn="l" rtl="0">
              <a:lnSpc>
                <a:spcPct val="80000"/>
              </a:lnSpc>
              <a:spcBef>
                <a:spcPts val="0"/>
              </a:spcBef>
              <a:spcAft>
                <a:spcPts val="0"/>
              </a:spcAft>
              <a:buSzPct val="25000"/>
              <a:buNone/>
            </a:pPr>
            <a:endParaRPr sz="1110" b="1" i="0" u="none" strike="noStrike" cap="none">
              <a:solidFill>
                <a:schemeClr val="dk1"/>
              </a:solidFill>
              <a:latin typeface="Arial"/>
              <a:ea typeface="Arial"/>
              <a:cs typeface="Arial"/>
              <a:sym typeface="Arial"/>
            </a:endParaRPr>
          </a:p>
          <a:p>
            <a:pPr marL="0" marR="0" lvl="0" indent="0" algn="l" rtl="0">
              <a:lnSpc>
                <a:spcPct val="80000"/>
              </a:lnSpc>
              <a:spcBef>
                <a:spcPts val="0"/>
              </a:spcBef>
              <a:spcAft>
                <a:spcPts val="0"/>
              </a:spcAft>
              <a:buSzPct val="25000"/>
              <a:buNone/>
            </a:pPr>
            <a:r>
              <a:rPr lang="en-US" sz="1110" b="1" i="0" u="none" strike="noStrike" cap="none">
                <a:solidFill>
                  <a:schemeClr val="dk1"/>
                </a:solidFill>
                <a:latin typeface="Arial"/>
                <a:ea typeface="Arial"/>
                <a:cs typeface="Arial"/>
                <a:sym typeface="Arial"/>
              </a:rPr>
              <a:t>Abstract</a:t>
            </a:r>
          </a:p>
          <a:p>
            <a:pPr marL="0" marR="0" lvl="0" indent="0" algn="l" rtl="0">
              <a:lnSpc>
                <a:spcPct val="80000"/>
              </a:lnSpc>
              <a:spcBef>
                <a:spcPts val="0"/>
              </a:spcBef>
              <a:spcAft>
                <a:spcPts val="0"/>
              </a:spcAft>
              <a:buSzPct val="25000"/>
              <a:buNone/>
            </a:pPr>
            <a:r>
              <a:rPr lang="en-US" sz="1110" b="0" i="0" u="none" strike="noStrike" cap="none">
                <a:solidFill>
                  <a:schemeClr val="dk1"/>
                </a:solidFill>
                <a:latin typeface="Arial"/>
                <a:ea typeface="Arial"/>
                <a:cs typeface="Arial"/>
                <a:sym typeface="Arial"/>
              </a:rPr>
              <a:t>The contrast between the slight increase of Antarctic sea ice and the drastic reduction of Arctic sea ice since the 1970s has been a conundrum to be resolved. Sea ice trajectory tracking with satellite scatterometer data in 2008 shows that ice that forms around Antarctica is pushed offshore by katabatic winds influenced by the continental topography. The ice trajectories reveal that sea ice, formed earlier in the ice growth season, drifts northward away from the Antarctic continent forming a circumpolar frontal ice zone (FIZ) behind the ice edge.  The FIZ thereby consists of sea ice that becomes rougher due to a longer exposure to wind and wave actions, and thicker over time by more ice growth and greater snow accumulation.</a:t>
            </a:r>
          </a:p>
          <a:p>
            <a:pPr marL="0" marR="0" lvl="0" indent="0" algn="l" rtl="0">
              <a:lnSpc>
                <a:spcPct val="80000"/>
              </a:lnSpc>
              <a:spcBef>
                <a:spcPts val="0"/>
              </a:spcBef>
              <a:buSzPct val="25000"/>
              <a:buNone/>
            </a:pPr>
            <a:r>
              <a:rPr lang="en-US" sz="1110" b="0" i="0" u="none" strike="noStrike" cap="none">
                <a:solidFill>
                  <a:schemeClr val="dk1"/>
                </a:solidFill>
                <a:latin typeface="Arial"/>
                <a:ea typeface="Arial"/>
                <a:cs typeface="Arial"/>
                <a:sym typeface="Arial"/>
              </a:rPr>
              <a:t>In the Antarctic circumpolar sea ice zone adjacent to the sea ice edge, satellite data in 1999-2009 exhibit a band of strong radar backscatter, which is consistent with the signature of older, thicker, and rougher sea ice with more snow in the FIZ.  This sea ice band, as wide as 1000 km, serves as a ‘Great Shield,’ encapsulating and protecting younger and thinner ice in the internal ice pack.  In the young and thin ice region behind the FIZ, ice can grow rapidly as winds continue opening interior areas thereby creating effective “ice factories.” In addition, ridging can enhance ice thickness by convergence toward the circumpolar FIZ that is recirculated by westerly winds and currents. During the growth season, the FIZ advances until reaching lower-latitude warm waters at a boundary determined by the southern Antarctic Circumpolar Current front that is constrained by seafloor features.  These persistent topographical and bathymetric geological factors help sustain the Antarctic sea ice cover. As such, the behavior of Antarctic sea ice is not a paradox as some have suggested, but instead is consistent with the geophysical characteristics in the southern polar region that starkly contrast to those in the Arctic.</a:t>
            </a:r>
          </a:p>
        </p:txBody>
      </p:sp>
      <p:sp>
        <p:nvSpPr>
          <p:cNvPr id="220" name="Shape 220"/>
          <p:cNvSpPr txBox="1">
            <a:spLocks noGrp="1"/>
          </p:cNvSpPr>
          <p:nvPr>
            <p:ph type="sldNum" idx="12"/>
          </p:nvPr>
        </p:nvSpPr>
        <p:spPr>
          <a:xfrm>
            <a:off x="3884612" y="8685210"/>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a:solidFill>
                  <a:srgbClr val="000000"/>
                </a:solidFill>
                <a:latin typeface="Arial"/>
                <a:ea typeface="Arial"/>
                <a:cs typeface="Arial"/>
                <a:sym typeface="Arial"/>
              </a:rPr>
              <a:t>18</a:t>
            </a:fld>
            <a:endParaRPr lang="en-US"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Shape 22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lvl="0">
              <a:spcBef>
                <a:spcPts val="0"/>
              </a:spcBef>
              <a:buNone/>
            </a:pPr>
            <a:endParaRPr/>
          </a:p>
        </p:txBody>
      </p:sp>
      <p:sp>
        <p:nvSpPr>
          <p:cNvPr id="226" name="Shape 22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Shape 52"/>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SzPct val="25000"/>
              <a:buFont typeface="Arial"/>
              <a:buNone/>
            </a:pPr>
            <a:endParaRPr sz="1200" b="0" i="0" u="none" strike="noStrike" cap="none">
              <a:solidFill>
                <a:schemeClr val="dk1"/>
              </a:solidFill>
              <a:latin typeface="Arial"/>
              <a:ea typeface="Arial"/>
              <a:cs typeface="Arial"/>
              <a:sym typeface="Arial"/>
            </a:endParaRPr>
          </a:p>
        </p:txBody>
      </p:sp>
      <p:sp>
        <p:nvSpPr>
          <p:cNvPr id="53" name="Shape 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Shape 2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233" name="Shape 23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Arial"/>
              <a:buNone/>
            </a:pPr>
            <a:endParaRPr sz="1200" b="0" i="0" u="none" strike="noStrike" cap="none">
              <a:solidFill>
                <a:schemeClr val="dk1"/>
              </a:solidFill>
              <a:latin typeface="Arial"/>
              <a:ea typeface="Arial"/>
              <a:cs typeface="Arial"/>
              <a:sym typeface="Arial"/>
            </a:endParaRPr>
          </a:p>
        </p:txBody>
      </p:sp>
      <p:sp>
        <p:nvSpPr>
          <p:cNvPr id="234" name="Shape 234"/>
          <p:cNvSpPr txBox="1"/>
          <p:nvPr/>
        </p:nvSpPr>
        <p:spPr>
          <a:xfrm>
            <a:off x="3884612" y="8685210"/>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800" b="0" i="0" u="none" strike="noStrike" cap="none">
                <a:solidFill>
                  <a:srgbClr val="000000"/>
                </a:solidFill>
                <a:latin typeface="Arial"/>
                <a:ea typeface="Arial"/>
                <a:cs typeface="Arial"/>
                <a:sym typeface="Arial"/>
              </a:rPr>
              <a:t>20</a:t>
            </a:fld>
            <a:endParaRPr lang="en-US" sz="18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Shape 24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lvl="0">
              <a:spcBef>
                <a:spcPts val="0"/>
              </a:spcBef>
              <a:buNone/>
            </a:pPr>
            <a:endParaRPr/>
          </a:p>
        </p:txBody>
      </p:sp>
      <p:sp>
        <p:nvSpPr>
          <p:cNvPr id="249" name="Shape 2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Shape 254"/>
          <p:cNvSpPr>
            <a:spLocks noGrp="1" noRot="1" noChangeAspect="1"/>
          </p:cNvSpPr>
          <p:nvPr>
            <p:ph type="sldImg" idx="2"/>
          </p:nvPr>
        </p:nvSpPr>
        <p:spPr>
          <a:xfrm>
            <a:off x="1143000" y="682625"/>
            <a:ext cx="4570413"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55" name="Shape 255"/>
          <p:cNvSpPr txBox="1">
            <a:spLocks noGrp="1"/>
          </p:cNvSpPr>
          <p:nvPr>
            <p:ph type="body" idx="1"/>
          </p:nvPr>
        </p:nvSpPr>
        <p:spPr>
          <a:xfrm>
            <a:off x="685800" y="4343400"/>
            <a:ext cx="5486399" cy="4114800"/>
          </a:xfrm>
          <a:prstGeom prst="rect">
            <a:avLst/>
          </a:prstGeom>
          <a:noFill/>
          <a:ln>
            <a:noFill/>
          </a:ln>
        </p:spPr>
        <p:txBody>
          <a:bodyPr lIns="91850" tIns="45925" rIns="91850" bIns="45925" anchor="ctr" anchorCtr="0">
            <a:noAutofit/>
          </a:bodyPr>
          <a:lstStyle/>
          <a:p>
            <a:pPr marL="0" marR="0" lvl="0" indent="0" algn="l" rtl="0">
              <a:spcBef>
                <a:spcPts val="0"/>
              </a:spcBef>
              <a:buSzPct val="25000"/>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Shape 2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267" name="Shape 26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Arial"/>
              <a:buNone/>
            </a:pPr>
            <a:endParaRPr sz="1200" b="0" i="0" u="none" strike="noStrike" cap="none">
              <a:solidFill>
                <a:schemeClr val="dk1"/>
              </a:solidFill>
              <a:latin typeface="Arial"/>
              <a:ea typeface="Arial"/>
              <a:cs typeface="Arial"/>
              <a:sym typeface="Arial"/>
            </a:endParaRPr>
          </a:p>
        </p:txBody>
      </p:sp>
      <p:sp>
        <p:nvSpPr>
          <p:cNvPr id="268" name="Shape 268"/>
          <p:cNvSpPr txBox="1"/>
          <p:nvPr/>
        </p:nvSpPr>
        <p:spPr>
          <a:xfrm>
            <a:off x="3884612" y="8685210"/>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800" b="0" i="0" u="none" strike="noStrike" cap="none">
                <a:solidFill>
                  <a:srgbClr val="000000"/>
                </a:solidFill>
                <a:latin typeface="Arial"/>
                <a:ea typeface="Arial"/>
                <a:cs typeface="Arial"/>
                <a:sym typeface="Arial"/>
              </a:rPr>
              <a:t>23</a:t>
            </a:fld>
            <a:endParaRPr lang="en-US" sz="18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Shape 27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lvl="0">
              <a:spcBef>
                <a:spcPts val="0"/>
              </a:spcBef>
              <a:buNone/>
            </a:pPr>
            <a:endParaRPr/>
          </a:p>
        </p:txBody>
      </p:sp>
      <p:sp>
        <p:nvSpPr>
          <p:cNvPr id="276" name="Shape 27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lvl="0">
              <a:spcBef>
                <a:spcPts val="0"/>
              </a:spcBef>
              <a:buNone/>
            </a:pPr>
            <a:endParaRPr/>
          </a:p>
        </p:txBody>
      </p:sp>
      <p:sp>
        <p:nvSpPr>
          <p:cNvPr id="66" name="Shape 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Shape 8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lvl="0">
              <a:spcBef>
                <a:spcPts val="0"/>
              </a:spcBef>
              <a:buNone/>
            </a:pPr>
            <a:endParaRPr/>
          </a:p>
        </p:txBody>
      </p:sp>
      <p:sp>
        <p:nvSpPr>
          <p:cNvPr id="89" name="Shape 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lvl="0">
              <a:spcBef>
                <a:spcPts val="0"/>
              </a:spcBef>
              <a:buNone/>
            </a:pPr>
            <a:endParaRPr/>
          </a:p>
        </p:txBody>
      </p:sp>
      <p:sp>
        <p:nvSpPr>
          <p:cNvPr id="100" name="Shape 1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lvl="0">
              <a:spcBef>
                <a:spcPts val="0"/>
              </a:spcBef>
              <a:buNone/>
            </a:pPr>
            <a:endParaRPr/>
          </a:p>
        </p:txBody>
      </p:sp>
      <p:sp>
        <p:nvSpPr>
          <p:cNvPr id="113" name="Shape 1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lvl="0">
              <a:spcBef>
                <a:spcPts val="0"/>
              </a:spcBef>
              <a:buNone/>
            </a:pPr>
            <a:endParaRPr/>
          </a:p>
        </p:txBody>
      </p:sp>
      <p:sp>
        <p:nvSpPr>
          <p:cNvPr id="127" name="Shape 1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Shape 14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lvl="0">
              <a:spcBef>
                <a:spcPts val="0"/>
              </a:spcBef>
              <a:buNone/>
            </a:pPr>
            <a:endParaRPr/>
          </a:p>
        </p:txBody>
      </p:sp>
      <p:sp>
        <p:nvSpPr>
          <p:cNvPr id="141" name="Shape 1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Shape 1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a:headEnd type="none" w="med" len="med"/>
            <a:tailEnd type="none" w="med" len="med"/>
          </a:ln>
        </p:spPr>
      </p:sp>
      <p:sp>
        <p:nvSpPr>
          <p:cNvPr id="150" name="Shape 150"/>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a:solidFill>
                  <a:schemeClr val="dk1"/>
                </a:solidFill>
                <a:latin typeface="Arial"/>
                <a:ea typeface="Arial"/>
                <a:cs typeface="Arial"/>
                <a:sym typeface="Arial"/>
              </a:rPr>
              <a:t> Fig. 1. Names of places on a map of Antarctic land and ocean together with the GEBCO-2014 bathymetry (http://www.gebco.net/data_and_products/gridded_bathymetry_data/).  </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a:solidFill>
                <a:schemeClr val="dk1"/>
              </a:solidFill>
              <a:latin typeface="Arial"/>
              <a:ea typeface="Arial"/>
              <a:cs typeface="Arial"/>
              <a:sym typeface="Arial"/>
            </a:endParaRPr>
          </a:p>
          <a:p>
            <a:pPr marL="0" marR="0" lvl="0" indent="0" algn="l" rtl="0">
              <a:spcBef>
                <a:spcPts val="0"/>
              </a:spcBef>
              <a:spcAft>
                <a:spcPts val="0"/>
              </a:spcAft>
              <a:buSzPct val="25000"/>
              <a:buNone/>
            </a:pPr>
            <a:r>
              <a:rPr lang="en-US" sz="1200" b="0" i="0" u="none" strike="noStrike" cap="none">
                <a:solidFill>
                  <a:schemeClr val="dk1"/>
                </a:solidFill>
                <a:latin typeface="Arial"/>
                <a:ea typeface="Arial"/>
                <a:cs typeface="Arial"/>
                <a:sym typeface="Arial"/>
              </a:rPr>
              <a:t>Bouvet Island (Bouvetøya) is an uninhabited subantarctic volcanic island and belongs to Norway.  The island was discovered on 1 January 1739 by Jean-Baptiste Charles Bouvet de Lozier, commander of the French ships Aigle and Marie.  Bouvet Island is a volcanic island constituting the top of a volcano located as the southern end of the Mid-Atlantic Ridge in the South Atlantic Ocean and is the most remote island in the world.</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a:solidFill>
                <a:schemeClr val="dk1"/>
              </a:solidFill>
              <a:latin typeface="Arial"/>
              <a:ea typeface="Arial"/>
              <a:cs typeface="Arial"/>
              <a:sym typeface="Arial"/>
            </a:endParaRPr>
          </a:p>
        </p:txBody>
      </p:sp>
      <p:sp>
        <p:nvSpPr>
          <p:cNvPr id="151" name="Shape 151"/>
          <p:cNvSpPr txBox="1">
            <a:spLocks noGrp="1"/>
          </p:cNvSpPr>
          <p:nvPr>
            <p:ph type="sldNum" idx="12"/>
          </p:nvPr>
        </p:nvSpPr>
        <p:spPr>
          <a:xfrm>
            <a:off x="3884612" y="8685210"/>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a:solidFill>
                  <a:srgbClr val="000000"/>
                </a:solidFill>
                <a:latin typeface="Arial"/>
                <a:ea typeface="Arial"/>
                <a:cs typeface="Arial"/>
                <a:sym typeface="Arial"/>
              </a:rPr>
              <a:t>9</a:t>
            </a:fld>
            <a:endParaRPr lang="en-US" sz="12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16"/>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457200" y="228600"/>
            <a:ext cx="8229600" cy="715962"/>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0" marR="0" lvl="1" indent="0" algn="ct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ctr" rtl="0">
              <a:spcBef>
                <a:spcPts val="0"/>
              </a:spcBef>
              <a:spcAft>
                <a:spcPts val="0"/>
              </a:spcAft>
              <a:buNone/>
              <a:defRPr sz="1800"/>
            </a:lvl3pPr>
            <a:lvl4pPr marL="0" marR="0" lvl="3" indent="0" algn="ctr" rtl="0">
              <a:spcBef>
                <a:spcPts val="0"/>
              </a:spcBef>
              <a:spcAft>
                <a:spcPts val="0"/>
              </a:spcAft>
              <a:buNone/>
              <a:defRPr sz="1800"/>
            </a:lvl4pPr>
            <a:lvl5pPr marL="0" marR="0" lvl="4" indent="0" algn="ctr" rtl="0">
              <a:spcBef>
                <a:spcPts val="0"/>
              </a:spcBef>
              <a:spcAft>
                <a:spcPts val="0"/>
              </a:spcAft>
              <a:buNone/>
              <a:defRPr sz="1800"/>
            </a:lvl5pPr>
            <a:lvl6pPr marL="457200" marR="0" lvl="5" indent="0" algn="ctr" rtl="0">
              <a:spcBef>
                <a:spcPts val="0"/>
              </a:spcBef>
              <a:spcAft>
                <a:spcPts val="0"/>
              </a:spcAft>
              <a:buNone/>
              <a:defRPr sz="1800"/>
            </a:lvl6pPr>
            <a:lvl7pPr marL="914400" marR="0" lvl="6" indent="0" algn="ctr" rtl="0">
              <a:spcBef>
                <a:spcPts val="0"/>
              </a:spcBef>
              <a:spcAft>
                <a:spcPts val="0"/>
              </a:spcAft>
              <a:buNone/>
              <a:defRPr sz="1800"/>
            </a:lvl7pPr>
            <a:lvl8pPr marL="1371600" marR="0" lvl="7" indent="0" algn="ctr" rtl="0">
              <a:spcBef>
                <a:spcPts val="0"/>
              </a:spcBef>
              <a:spcAft>
                <a:spcPts val="0"/>
              </a:spcAft>
              <a:buNone/>
              <a:defRPr sz="1800"/>
            </a:lvl8pPr>
            <a:lvl9pPr marL="1828800" marR="0" lvl="8" indent="0" algn="ctr" rtl="0">
              <a:spcBef>
                <a:spcPts val="0"/>
              </a:spcBef>
              <a:spcAft>
                <a:spcPts val="0"/>
              </a:spcAft>
              <a:buNone/>
              <a:defRPr sz="1800"/>
            </a:lvl9pPr>
          </a:lstStyle>
          <a:p>
            <a:endParaRPr/>
          </a:p>
        </p:txBody>
      </p:sp>
      <p:sp>
        <p:nvSpPr>
          <p:cNvPr id="19" name="Shape 19"/>
          <p:cNvSpPr txBox="1">
            <a:spLocks noGrp="1"/>
          </p:cNvSpPr>
          <p:nvPr>
            <p:ph type="body" idx="1"/>
          </p:nvPr>
        </p:nvSpPr>
        <p:spPr>
          <a:xfrm>
            <a:off x="457200" y="1219200"/>
            <a:ext cx="8229600" cy="4906962"/>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20" name="Shape 20"/>
          <p:cNvSpPr txBox="1">
            <a:spLocks noGrp="1"/>
          </p:cNvSpPr>
          <p:nvPr>
            <p:ph type="dt" idx="10"/>
          </p:nvPr>
        </p:nvSpPr>
        <p:spPr>
          <a:xfrm>
            <a:off x="457200" y="6356350"/>
            <a:ext cx="2133599" cy="365125"/>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21" name="Shape 21"/>
          <p:cNvSpPr txBox="1">
            <a:spLocks noGrp="1"/>
          </p:cNvSpPr>
          <p:nvPr>
            <p:ph type="ftr" idx="11"/>
          </p:nvPr>
        </p:nvSpPr>
        <p:spPr>
          <a:xfrm>
            <a:off x="3124200" y="6356350"/>
            <a:ext cx="2895600" cy="365125"/>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22" name="Shape 22"/>
          <p:cNvSpPr txBox="1">
            <a:spLocks noGrp="1"/>
          </p:cNvSpPr>
          <p:nvPr>
            <p:ph type="sldNum" idx="12"/>
          </p:nvPr>
        </p:nvSpPr>
        <p:spPr>
          <a:xfrm>
            <a:off x="6553200" y="6356350"/>
            <a:ext cx="2133599" cy="365125"/>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3"/>
        <p:cNvGrpSpPr/>
        <p:nvPr/>
      </p:nvGrpSpPr>
      <p:grpSpPr>
        <a:xfrm>
          <a:off x="0" y="0"/>
          <a:ext cx="0" cy="0"/>
          <a:chOff x="0" y="0"/>
          <a:chExt cx="0" cy="0"/>
        </a:xfrm>
      </p:grpSpPr>
      <p:sp>
        <p:nvSpPr>
          <p:cNvPr id="24" name="Shape 24"/>
          <p:cNvSpPr txBox="1">
            <a:spLocks noGrp="1"/>
          </p:cNvSpPr>
          <p:nvPr>
            <p:ph type="dt" idx="10"/>
          </p:nvPr>
        </p:nvSpPr>
        <p:spPr>
          <a:xfrm>
            <a:off x="457200" y="6356350"/>
            <a:ext cx="2133599" cy="365125"/>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25" name="Shape 25"/>
          <p:cNvSpPr txBox="1">
            <a:spLocks noGrp="1"/>
          </p:cNvSpPr>
          <p:nvPr>
            <p:ph type="ftr" idx="11"/>
          </p:nvPr>
        </p:nvSpPr>
        <p:spPr>
          <a:xfrm>
            <a:off x="3124200" y="6356350"/>
            <a:ext cx="2895600" cy="365125"/>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26" name="Shape 26"/>
          <p:cNvSpPr txBox="1">
            <a:spLocks noGrp="1"/>
          </p:cNvSpPr>
          <p:nvPr>
            <p:ph type="sldNum" idx="12"/>
          </p:nvPr>
        </p:nvSpPr>
        <p:spPr>
          <a:xfrm>
            <a:off x="6553200" y="6356350"/>
            <a:ext cx="2133599" cy="365125"/>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27"/>
        <p:cNvGrpSpPr/>
        <p:nvPr/>
      </p:nvGrpSpPr>
      <p:grpSpPr>
        <a:xfrm>
          <a:off x="0" y="0"/>
          <a:ext cx="0" cy="0"/>
          <a:chOff x="0" y="0"/>
          <a:chExt cx="0" cy="0"/>
        </a:xfrm>
      </p:grpSpPr>
      <p:sp>
        <p:nvSpPr>
          <p:cNvPr id="28" name="Shape 28"/>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0" marR="0" lvl="1" indent="0" algn="ct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ctr" rtl="0">
              <a:spcBef>
                <a:spcPts val="0"/>
              </a:spcBef>
              <a:spcAft>
                <a:spcPts val="0"/>
              </a:spcAft>
              <a:buNone/>
              <a:defRPr sz="1800"/>
            </a:lvl3pPr>
            <a:lvl4pPr marL="0" marR="0" lvl="3" indent="0" algn="ctr" rtl="0">
              <a:spcBef>
                <a:spcPts val="0"/>
              </a:spcBef>
              <a:spcAft>
                <a:spcPts val="0"/>
              </a:spcAft>
              <a:buNone/>
              <a:defRPr sz="1800"/>
            </a:lvl4pPr>
            <a:lvl5pPr marL="0" marR="0" lvl="4" indent="0" algn="ctr" rtl="0">
              <a:spcBef>
                <a:spcPts val="0"/>
              </a:spcBef>
              <a:spcAft>
                <a:spcPts val="0"/>
              </a:spcAft>
              <a:buNone/>
              <a:defRPr sz="1800"/>
            </a:lvl5pPr>
            <a:lvl6pPr marL="457200" marR="0" lvl="5" indent="0" algn="ctr" rtl="0">
              <a:spcBef>
                <a:spcPts val="0"/>
              </a:spcBef>
              <a:spcAft>
                <a:spcPts val="0"/>
              </a:spcAft>
              <a:buNone/>
              <a:defRPr sz="1800"/>
            </a:lvl6pPr>
            <a:lvl7pPr marL="914400" marR="0" lvl="6" indent="0" algn="ctr" rtl="0">
              <a:spcBef>
                <a:spcPts val="0"/>
              </a:spcBef>
              <a:spcAft>
                <a:spcPts val="0"/>
              </a:spcAft>
              <a:buNone/>
              <a:defRPr sz="1800"/>
            </a:lvl7pPr>
            <a:lvl8pPr marL="1371600" marR="0" lvl="7" indent="0" algn="ctr" rtl="0">
              <a:spcBef>
                <a:spcPts val="0"/>
              </a:spcBef>
              <a:spcAft>
                <a:spcPts val="0"/>
              </a:spcAft>
              <a:buNone/>
              <a:defRPr sz="1800"/>
            </a:lvl8pPr>
            <a:lvl9pPr marL="1828800" marR="0" lvl="8" indent="0" algn="ctr" rtl="0">
              <a:spcBef>
                <a:spcPts val="0"/>
              </a:spcBef>
              <a:spcAft>
                <a:spcPts val="0"/>
              </a:spcAft>
              <a:buNone/>
              <a:defRPr sz="1800"/>
            </a:lvl9pPr>
          </a:lstStyle>
          <a:p>
            <a:endParaRPr/>
          </a:p>
        </p:txBody>
      </p:sp>
      <p:sp>
        <p:nvSpPr>
          <p:cNvPr id="29" name="Shape 29"/>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lnSpc>
                <a:spcPct val="100000"/>
              </a:lnSpc>
              <a:spcBef>
                <a:spcPts val="0"/>
              </a:spcBef>
              <a:spcAft>
                <a:spcPts val="0"/>
              </a:spcAft>
              <a:buClr>
                <a:srgbClr val="888888"/>
              </a:buClr>
              <a:buFont typeface="Arial"/>
              <a:buNone/>
              <a:defRPr sz="1400" b="0" i="0" u="none" strike="noStrike" cap="none">
                <a:solidFill>
                  <a:srgbClr val="888888"/>
                </a:solidFill>
                <a:latin typeface="Arial"/>
                <a:ea typeface="Arial"/>
                <a:cs typeface="Arial"/>
                <a:sym typeface="Arial"/>
              </a:defRPr>
            </a:lvl1pPr>
            <a:lvl2pPr marL="457200" marR="0" lvl="1" indent="0" algn="ctr" rtl="0">
              <a:lnSpc>
                <a:spcPct val="100000"/>
              </a:lnSpc>
              <a:spcBef>
                <a:spcPts val="0"/>
              </a:spcBef>
              <a:spcAft>
                <a:spcPts val="0"/>
              </a:spcAft>
              <a:buClr>
                <a:srgbClr val="888888"/>
              </a:buClr>
              <a:buFont typeface="Arial"/>
              <a:buNone/>
              <a:defRPr sz="1400" b="0" i="0" u="none" strike="noStrike" cap="none">
                <a:solidFill>
                  <a:srgbClr val="888888"/>
                </a:solidFill>
                <a:latin typeface="Arial"/>
                <a:ea typeface="Arial"/>
                <a:cs typeface="Arial"/>
                <a:sym typeface="Arial"/>
              </a:defRPr>
            </a:lvl2pPr>
            <a:lvl3pPr marL="914400" marR="0" lvl="2" indent="0" algn="ctr" rtl="0">
              <a:lnSpc>
                <a:spcPct val="100000"/>
              </a:lnSpc>
              <a:spcBef>
                <a:spcPts val="0"/>
              </a:spcBef>
              <a:spcAft>
                <a:spcPts val="0"/>
              </a:spcAft>
              <a:buClr>
                <a:srgbClr val="888888"/>
              </a:buClr>
              <a:buFont typeface="Arial"/>
              <a:buNone/>
              <a:defRPr sz="1400" b="0" i="0" u="none" strike="noStrike" cap="none">
                <a:solidFill>
                  <a:srgbClr val="888888"/>
                </a:solidFill>
                <a:latin typeface="Arial"/>
                <a:ea typeface="Arial"/>
                <a:cs typeface="Arial"/>
                <a:sym typeface="Arial"/>
              </a:defRPr>
            </a:lvl3pPr>
            <a:lvl4pPr marL="1371600" marR="0" lvl="3" indent="0" algn="ctr" rtl="0">
              <a:lnSpc>
                <a:spcPct val="100000"/>
              </a:lnSpc>
              <a:spcBef>
                <a:spcPts val="0"/>
              </a:spcBef>
              <a:spcAft>
                <a:spcPts val="0"/>
              </a:spcAft>
              <a:buClr>
                <a:srgbClr val="888888"/>
              </a:buClr>
              <a:buFont typeface="Arial"/>
              <a:buNone/>
              <a:defRPr sz="1400" b="0" i="0" u="none" strike="noStrike" cap="none">
                <a:solidFill>
                  <a:srgbClr val="888888"/>
                </a:solidFill>
                <a:latin typeface="Arial"/>
                <a:ea typeface="Arial"/>
                <a:cs typeface="Arial"/>
                <a:sym typeface="Arial"/>
              </a:defRPr>
            </a:lvl4pPr>
            <a:lvl5pPr marL="1828800" marR="0" lvl="4" indent="0" algn="ctr" rtl="0">
              <a:lnSpc>
                <a:spcPct val="100000"/>
              </a:lnSpc>
              <a:spcBef>
                <a:spcPts val="0"/>
              </a:spcBef>
              <a:spcAft>
                <a:spcPts val="0"/>
              </a:spcAft>
              <a:buClr>
                <a:srgbClr val="888888"/>
              </a:buClr>
              <a:buFont typeface="Arial"/>
              <a:buNone/>
              <a:defRPr sz="1400" b="0" i="0" u="none" strike="noStrike" cap="none">
                <a:solidFill>
                  <a:srgbClr val="888888"/>
                </a:solidFill>
                <a:latin typeface="Arial"/>
                <a:ea typeface="Arial"/>
                <a:cs typeface="Arial"/>
                <a:sym typeface="Arial"/>
              </a:defRPr>
            </a:lvl5pPr>
            <a:lvl6pPr marL="2286000" marR="0" lvl="5" indent="0" algn="ctr" rtl="0">
              <a:lnSpc>
                <a:spcPct val="100000"/>
              </a:lnSpc>
              <a:spcBef>
                <a:spcPts val="0"/>
              </a:spcBef>
              <a:spcAft>
                <a:spcPts val="0"/>
              </a:spcAft>
              <a:buClr>
                <a:srgbClr val="888888"/>
              </a:buClr>
              <a:buFont typeface="Arial"/>
              <a:buNone/>
              <a:defRPr sz="1400" b="0" i="0" u="none" strike="noStrike" cap="none">
                <a:solidFill>
                  <a:srgbClr val="888888"/>
                </a:solidFill>
                <a:latin typeface="Arial"/>
                <a:ea typeface="Arial"/>
                <a:cs typeface="Arial"/>
                <a:sym typeface="Arial"/>
              </a:defRPr>
            </a:lvl6pPr>
            <a:lvl7pPr marL="2743200" marR="0" lvl="6" indent="0" algn="ctr" rtl="0">
              <a:lnSpc>
                <a:spcPct val="100000"/>
              </a:lnSpc>
              <a:spcBef>
                <a:spcPts val="0"/>
              </a:spcBef>
              <a:spcAft>
                <a:spcPts val="0"/>
              </a:spcAft>
              <a:buClr>
                <a:srgbClr val="888888"/>
              </a:buClr>
              <a:buFont typeface="Arial"/>
              <a:buNone/>
              <a:defRPr sz="1400" b="0" i="0" u="none" strike="noStrike" cap="none">
                <a:solidFill>
                  <a:srgbClr val="888888"/>
                </a:solidFill>
                <a:latin typeface="Arial"/>
                <a:ea typeface="Arial"/>
                <a:cs typeface="Arial"/>
                <a:sym typeface="Arial"/>
              </a:defRPr>
            </a:lvl7pPr>
            <a:lvl8pPr marL="3200400" marR="0" lvl="7" indent="0" algn="ctr" rtl="0">
              <a:lnSpc>
                <a:spcPct val="100000"/>
              </a:lnSpc>
              <a:spcBef>
                <a:spcPts val="0"/>
              </a:spcBef>
              <a:spcAft>
                <a:spcPts val="0"/>
              </a:spcAft>
              <a:buClr>
                <a:srgbClr val="888888"/>
              </a:buClr>
              <a:buFont typeface="Arial"/>
              <a:buNone/>
              <a:defRPr sz="1400" b="0" i="0" u="none" strike="noStrike" cap="none">
                <a:solidFill>
                  <a:srgbClr val="888888"/>
                </a:solidFill>
                <a:latin typeface="Arial"/>
                <a:ea typeface="Arial"/>
                <a:cs typeface="Arial"/>
                <a:sym typeface="Arial"/>
              </a:defRPr>
            </a:lvl8pPr>
            <a:lvl9pPr marL="3657600" marR="0" lvl="8" indent="0" algn="ctr" rtl="0">
              <a:lnSpc>
                <a:spcPct val="100000"/>
              </a:lnSpc>
              <a:spcBef>
                <a:spcPts val="0"/>
              </a:spcBef>
              <a:spcAft>
                <a:spcPts val="0"/>
              </a:spcAft>
              <a:buClr>
                <a:srgbClr val="888888"/>
              </a:buClr>
              <a:buFont typeface="Arial"/>
              <a:buNone/>
              <a:defRPr sz="1400" b="0" i="0" u="none" strike="noStrike" cap="none">
                <a:solidFill>
                  <a:srgbClr val="888888"/>
                </a:solidFill>
                <a:latin typeface="Arial"/>
                <a:ea typeface="Arial"/>
                <a:cs typeface="Arial"/>
                <a:sym typeface="Arial"/>
              </a:defRPr>
            </a:lvl9pPr>
          </a:lstStyle>
          <a:p>
            <a:endParaRPr/>
          </a:p>
        </p:txBody>
      </p:sp>
      <p:sp>
        <p:nvSpPr>
          <p:cNvPr id="30" name="Shape 30"/>
          <p:cNvSpPr txBox="1">
            <a:spLocks noGrp="1"/>
          </p:cNvSpPr>
          <p:nvPr>
            <p:ph type="dt" idx="10"/>
          </p:nvPr>
        </p:nvSpPr>
        <p:spPr>
          <a:xfrm>
            <a:off x="457200" y="6356350"/>
            <a:ext cx="2133599" cy="365125"/>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31" name="Shape 31"/>
          <p:cNvSpPr txBox="1">
            <a:spLocks noGrp="1"/>
          </p:cNvSpPr>
          <p:nvPr>
            <p:ph type="ftr" idx="11"/>
          </p:nvPr>
        </p:nvSpPr>
        <p:spPr>
          <a:xfrm>
            <a:off x="3124200" y="6356350"/>
            <a:ext cx="2895600" cy="365125"/>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32" name="Shape 32"/>
          <p:cNvSpPr txBox="1">
            <a:spLocks noGrp="1"/>
          </p:cNvSpPr>
          <p:nvPr>
            <p:ph type="sldNum" idx="12"/>
          </p:nvPr>
        </p:nvSpPr>
        <p:spPr>
          <a:xfrm>
            <a:off x="6553200" y="6356350"/>
            <a:ext cx="2133599" cy="365125"/>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888888"/>
              </a:buClr>
              <a:buSzPct val="25000"/>
              <a:buFont typeface="Calibri"/>
              <a:buNone/>
            </a:pPr>
            <a:fld id="{00000000-1234-1234-1234-123412341234}" type="slidenum">
              <a:rPr lang="en-US" sz="1400" b="0" i="0" u="none" strike="noStrike" cap="none">
                <a:solidFill>
                  <a:srgbClr val="888888"/>
                </a:solidFill>
                <a:latin typeface="Calibri"/>
                <a:ea typeface="Calibri"/>
                <a:cs typeface="Calibri"/>
                <a:sym typeface="Calibri"/>
              </a:rPr>
              <a:t>‹#›</a:t>
            </a:fld>
            <a:endParaRPr lang="en-US" sz="14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457200" y="228600"/>
            <a:ext cx="8229600" cy="715962"/>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0" marR="0" lvl="1" indent="0" algn="ct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ctr" rtl="0">
              <a:spcBef>
                <a:spcPts val="0"/>
              </a:spcBef>
              <a:spcAft>
                <a:spcPts val="0"/>
              </a:spcAft>
              <a:buNone/>
              <a:defRPr sz="1800"/>
            </a:lvl3pPr>
            <a:lvl4pPr marL="0" marR="0" lvl="3" indent="0" algn="ctr" rtl="0">
              <a:spcBef>
                <a:spcPts val="0"/>
              </a:spcBef>
              <a:spcAft>
                <a:spcPts val="0"/>
              </a:spcAft>
              <a:buNone/>
              <a:defRPr sz="1800"/>
            </a:lvl4pPr>
            <a:lvl5pPr marL="0" marR="0" lvl="4" indent="0" algn="ctr" rtl="0">
              <a:spcBef>
                <a:spcPts val="0"/>
              </a:spcBef>
              <a:spcAft>
                <a:spcPts val="0"/>
              </a:spcAft>
              <a:buNone/>
              <a:defRPr sz="1800"/>
            </a:lvl5pPr>
            <a:lvl6pPr marL="457200" marR="0" lvl="5" indent="0" algn="ctr" rtl="0">
              <a:spcBef>
                <a:spcPts val="0"/>
              </a:spcBef>
              <a:spcAft>
                <a:spcPts val="0"/>
              </a:spcAft>
              <a:buNone/>
              <a:defRPr sz="1800"/>
            </a:lvl6pPr>
            <a:lvl7pPr marL="914400" marR="0" lvl="6" indent="0" algn="ctr" rtl="0">
              <a:spcBef>
                <a:spcPts val="0"/>
              </a:spcBef>
              <a:spcAft>
                <a:spcPts val="0"/>
              </a:spcAft>
              <a:buNone/>
              <a:defRPr sz="1800"/>
            </a:lvl7pPr>
            <a:lvl8pPr marL="1371600" marR="0" lvl="7" indent="0" algn="ctr" rtl="0">
              <a:spcBef>
                <a:spcPts val="0"/>
              </a:spcBef>
              <a:spcAft>
                <a:spcPts val="0"/>
              </a:spcAft>
              <a:buNone/>
              <a:defRPr sz="1800"/>
            </a:lvl8pPr>
            <a:lvl9pPr marL="1828800" marR="0" lvl="8" indent="0" algn="ctr" rtl="0">
              <a:spcBef>
                <a:spcPts val="0"/>
              </a:spcBef>
              <a:spcAft>
                <a:spcPts val="0"/>
              </a:spcAft>
              <a:buNone/>
              <a:defRPr sz="18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28600"/>
            <a:ext cx="8229600" cy="715962"/>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0" marR="0" lvl="1" indent="0" algn="ct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ctr" rtl="0">
              <a:spcBef>
                <a:spcPts val="0"/>
              </a:spcBef>
              <a:spcAft>
                <a:spcPts val="0"/>
              </a:spcAft>
              <a:buNone/>
              <a:defRPr sz="1800"/>
            </a:lvl3pPr>
            <a:lvl4pPr marL="0" marR="0" lvl="3" indent="0" algn="ctr" rtl="0">
              <a:spcBef>
                <a:spcPts val="0"/>
              </a:spcBef>
              <a:spcAft>
                <a:spcPts val="0"/>
              </a:spcAft>
              <a:buNone/>
              <a:defRPr sz="1800"/>
            </a:lvl4pPr>
            <a:lvl5pPr marL="0" marR="0" lvl="4" indent="0" algn="ctr" rtl="0">
              <a:spcBef>
                <a:spcPts val="0"/>
              </a:spcBef>
              <a:spcAft>
                <a:spcPts val="0"/>
              </a:spcAft>
              <a:buNone/>
              <a:defRPr sz="1800"/>
            </a:lvl5pPr>
            <a:lvl6pPr marL="457200" marR="0" lvl="5" indent="0" algn="ctr" rtl="0">
              <a:spcBef>
                <a:spcPts val="0"/>
              </a:spcBef>
              <a:spcAft>
                <a:spcPts val="0"/>
              </a:spcAft>
              <a:buNone/>
              <a:defRPr sz="1800"/>
            </a:lvl6pPr>
            <a:lvl7pPr marL="914400" marR="0" lvl="6" indent="0" algn="ctr" rtl="0">
              <a:spcBef>
                <a:spcPts val="0"/>
              </a:spcBef>
              <a:spcAft>
                <a:spcPts val="0"/>
              </a:spcAft>
              <a:buNone/>
              <a:defRPr sz="1800"/>
            </a:lvl7pPr>
            <a:lvl8pPr marL="1371600" marR="0" lvl="7" indent="0" algn="ctr" rtl="0">
              <a:spcBef>
                <a:spcPts val="0"/>
              </a:spcBef>
              <a:spcAft>
                <a:spcPts val="0"/>
              </a:spcAft>
              <a:buNone/>
              <a:defRPr sz="1800"/>
            </a:lvl8pPr>
            <a:lvl9pPr marL="1828800" marR="0" lvl="8" indent="0" algn="ctr" rtl="0">
              <a:spcBef>
                <a:spcPts val="0"/>
              </a:spcBef>
              <a:spcAft>
                <a:spcPts val="0"/>
              </a:spcAft>
              <a:buNone/>
              <a:defRPr sz="1800"/>
            </a:lvl9pPr>
          </a:lstStyle>
          <a:p>
            <a:endParaRPr/>
          </a:p>
        </p:txBody>
      </p:sp>
      <p:cxnSp>
        <p:nvCxnSpPr>
          <p:cNvPr id="11" name="Shape 11"/>
          <p:cNvCxnSpPr/>
          <p:nvPr/>
        </p:nvCxnSpPr>
        <p:spPr>
          <a:xfrm>
            <a:off x="38100" y="990600"/>
            <a:ext cx="9017000" cy="0"/>
          </a:xfrm>
          <a:prstGeom prst="straightConnector1">
            <a:avLst/>
          </a:prstGeom>
          <a:noFill/>
          <a:ln w="38100" cap="flat" cmpd="sng">
            <a:solidFill>
              <a:srgbClr val="FFC000"/>
            </a:solidFill>
            <a:prstDash val="solid"/>
            <a:miter/>
            <a:headEnd type="none" w="med" len="med"/>
            <a:tailEnd type="none" w="med" len="med"/>
          </a:ln>
        </p:spPr>
      </p:cxnSp>
      <p:cxnSp>
        <p:nvCxnSpPr>
          <p:cNvPr id="12" name="Shape 12"/>
          <p:cNvCxnSpPr/>
          <p:nvPr/>
        </p:nvCxnSpPr>
        <p:spPr>
          <a:xfrm>
            <a:off x="39685" y="1066800"/>
            <a:ext cx="9017000" cy="0"/>
          </a:xfrm>
          <a:prstGeom prst="straightConnector1">
            <a:avLst/>
          </a:prstGeom>
          <a:noFill/>
          <a:ln w="38100" cap="flat" cmpd="sng">
            <a:solidFill>
              <a:srgbClr val="000066"/>
            </a:solidFill>
            <a:prstDash val="solid"/>
            <a:miter/>
            <a:headEnd type="none" w="med" len="med"/>
            <a:tailEnd type="none" w="med" len="med"/>
          </a:ln>
        </p:spPr>
      </p:cxnSp>
      <p:pic>
        <p:nvPicPr>
          <p:cNvPr id="13" name="Shape 13"/>
          <p:cNvPicPr preferRelativeResize="0"/>
          <p:nvPr/>
        </p:nvPicPr>
        <p:blipFill rotWithShape="1">
          <a:blip r:embed="rId7">
            <a:alphaModFix/>
          </a:blip>
          <a:srcRect/>
          <a:stretch/>
        </p:blipFill>
        <p:spPr>
          <a:xfrm>
            <a:off x="59266" y="106018"/>
            <a:ext cx="790073" cy="784316"/>
          </a:xfrm>
          <a:prstGeom prst="rect">
            <a:avLst/>
          </a:prstGeom>
          <a:noFill/>
          <a:ln>
            <a:noFill/>
          </a:ln>
        </p:spPr>
      </p:pic>
      <p:pic>
        <p:nvPicPr>
          <p:cNvPr id="14" name="Shape 14"/>
          <p:cNvPicPr preferRelativeResize="0"/>
          <p:nvPr/>
        </p:nvPicPr>
        <p:blipFill rotWithShape="1">
          <a:blip r:embed="rId8">
            <a:alphaModFix/>
          </a:blip>
          <a:srcRect/>
          <a:stretch/>
        </p:blipFill>
        <p:spPr>
          <a:xfrm>
            <a:off x="8262850" y="71092"/>
            <a:ext cx="839874" cy="831273"/>
          </a:xfrm>
          <a:prstGeom prst="rect">
            <a:avLst/>
          </a:prstGeom>
          <a:noFill/>
          <a:ln>
            <a:noFill/>
          </a:ln>
        </p:spPr>
      </p:pic>
      <p:pic>
        <p:nvPicPr>
          <p:cNvPr id="15" name="Shape 15"/>
          <p:cNvPicPr preferRelativeResize="0"/>
          <p:nvPr/>
        </p:nvPicPr>
        <p:blipFill rotWithShape="1">
          <a:blip r:embed="rId9">
            <a:alphaModFix/>
          </a:blip>
          <a:srcRect/>
          <a:stretch/>
        </p:blipFill>
        <p:spPr>
          <a:xfrm>
            <a:off x="457200" y="6705600"/>
            <a:ext cx="8229600" cy="9366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18.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37.jp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
        <p:cNvGrpSpPr/>
        <p:nvPr/>
      </p:nvGrpSpPr>
      <p:grpSpPr>
        <a:xfrm>
          <a:off x="0" y="0"/>
          <a:ext cx="0" cy="0"/>
          <a:chOff x="0" y="0"/>
          <a:chExt cx="0" cy="0"/>
        </a:xfrm>
      </p:grpSpPr>
      <p:sp>
        <p:nvSpPr>
          <p:cNvPr id="39" name="Shape 39"/>
          <p:cNvSpPr txBox="1"/>
          <p:nvPr/>
        </p:nvSpPr>
        <p:spPr>
          <a:xfrm>
            <a:off x="0" y="1066800"/>
            <a:ext cx="9144000" cy="213359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Font typeface="Arial"/>
              <a:buNone/>
            </a:pPr>
            <a:endParaRPr sz="800" b="1" i="0" u="none" strike="noStrike" cap="none">
              <a:solidFill>
                <a:srgbClr val="0070C0"/>
              </a:solidFill>
              <a:latin typeface="Arial"/>
              <a:ea typeface="Arial"/>
              <a:cs typeface="Arial"/>
              <a:sym typeface="Arial"/>
            </a:endParaRPr>
          </a:p>
          <a:p>
            <a:pPr marL="0" marR="0" lvl="0" indent="0" algn="ctr" rtl="0">
              <a:lnSpc>
                <a:spcPct val="100000"/>
              </a:lnSpc>
              <a:spcBef>
                <a:spcPts val="0"/>
              </a:spcBef>
              <a:spcAft>
                <a:spcPts val="0"/>
              </a:spcAft>
              <a:buClr>
                <a:schemeClr val="dk1"/>
              </a:buClr>
              <a:buSzPct val="25000"/>
              <a:buFont typeface="Arial"/>
              <a:buNone/>
            </a:pPr>
            <a:r>
              <a:rPr lang="en-US" sz="1800" b="0" i="1" u="none" strike="noStrike" cap="none">
                <a:solidFill>
                  <a:schemeClr val="dk1"/>
                </a:solidFill>
                <a:latin typeface="Arial"/>
                <a:ea typeface="Arial"/>
                <a:cs typeface="Arial"/>
                <a:sym typeface="Arial"/>
              </a:rPr>
              <a:t>5th International Ice Analyst Workshop (IAW5)</a:t>
            </a:r>
          </a:p>
          <a:p>
            <a:pPr marL="0" marR="0" lvl="0" indent="0" algn="ctr" rtl="0">
              <a:lnSpc>
                <a:spcPct val="100000"/>
              </a:lnSpc>
              <a:spcBef>
                <a:spcPts val="0"/>
              </a:spcBef>
              <a:spcAft>
                <a:spcPts val="0"/>
              </a:spcAft>
              <a:buClr>
                <a:schemeClr val="dk1"/>
              </a:buClr>
              <a:buFont typeface="Arial"/>
              <a:buNone/>
            </a:pPr>
            <a:endParaRPr sz="1800" b="0" i="1"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Font typeface="Arial"/>
              <a:buNone/>
            </a:pPr>
            <a:endParaRPr sz="800" b="0" i="1"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Font typeface="Arial"/>
              <a:buNone/>
            </a:pPr>
            <a:endParaRPr sz="800" b="0" i="1"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Font typeface="Arial"/>
              <a:buNone/>
            </a:pPr>
            <a:endParaRPr sz="800" b="0" i="1"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Font typeface="Arial"/>
              <a:buNone/>
            </a:pPr>
            <a:endParaRPr sz="800" b="0" i="1"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Font typeface="Arial"/>
              <a:buNone/>
            </a:pPr>
            <a:endParaRPr sz="800" b="0" i="1"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Font typeface="Arial"/>
              <a:buNone/>
            </a:pPr>
            <a:endParaRPr sz="12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ct val="25000"/>
              <a:buFont typeface="Arial"/>
              <a:buNone/>
            </a:pPr>
            <a:r>
              <a:rPr lang="en-US" sz="1600" b="0" i="0" u="none" strike="noStrike" cap="none">
                <a:solidFill>
                  <a:schemeClr val="dk1"/>
                </a:solidFill>
                <a:latin typeface="Arial"/>
                <a:ea typeface="Arial"/>
                <a:cs typeface="Arial"/>
                <a:sym typeface="Arial"/>
              </a:rPr>
              <a:t>U.S. National Ice Center (NIC)</a:t>
            </a:r>
          </a:p>
          <a:p>
            <a:pPr marL="0" marR="0" lvl="0" indent="0" algn="ctr" rtl="0">
              <a:lnSpc>
                <a:spcPct val="100000"/>
              </a:lnSpc>
              <a:spcBef>
                <a:spcPts val="0"/>
              </a:spcBef>
              <a:spcAft>
                <a:spcPts val="0"/>
              </a:spcAft>
              <a:buClr>
                <a:schemeClr val="dk1"/>
              </a:buClr>
              <a:buSzPct val="25000"/>
              <a:buFont typeface="Arial"/>
              <a:buNone/>
            </a:pPr>
            <a:r>
              <a:rPr lang="en-US" sz="1600" b="0" i="0" u="none" strike="noStrike" cap="none">
                <a:solidFill>
                  <a:schemeClr val="dk1"/>
                </a:solidFill>
                <a:latin typeface="Arial"/>
                <a:ea typeface="Arial"/>
                <a:cs typeface="Arial"/>
                <a:sym typeface="Arial"/>
              </a:rPr>
              <a:t>Suitland, MD, U.S.A. – 16-20 May 2016</a:t>
            </a:r>
          </a:p>
        </p:txBody>
      </p:sp>
      <p:sp>
        <p:nvSpPr>
          <p:cNvPr id="40" name="Shape 40"/>
          <p:cNvSpPr txBox="1"/>
          <p:nvPr/>
        </p:nvSpPr>
        <p:spPr>
          <a:xfrm>
            <a:off x="0" y="304800"/>
            <a:ext cx="9144000" cy="60959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2060"/>
              </a:buClr>
              <a:buSzPct val="25000"/>
              <a:buFont typeface="Arial"/>
              <a:buNone/>
            </a:pPr>
            <a:r>
              <a:rPr lang="en-US" sz="2200" b="1" i="0" u="none" strike="noStrike" cap="none">
                <a:solidFill>
                  <a:srgbClr val="17365D"/>
                </a:solidFill>
                <a:latin typeface="Arial"/>
                <a:ea typeface="Arial"/>
                <a:cs typeface="Arial"/>
                <a:sym typeface="Arial"/>
              </a:rPr>
              <a:t>Geophysical Constraints on Antarctic Sea Ice Cover</a:t>
            </a:r>
          </a:p>
        </p:txBody>
      </p:sp>
      <p:sp>
        <p:nvSpPr>
          <p:cNvPr id="41" name="Shape 41"/>
          <p:cNvSpPr txBox="1"/>
          <p:nvPr/>
        </p:nvSpPr>
        <p:spPr>
          <a:xfrm>
            <a:off x="1158875" y="5243512"/>
            <a:ext cx="646112" cy="3810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Calibri"/>
              <a:buNone/>
            </a:pPr>
            <a:r>
              <a:rPr lang="en-US" sz="2000" b="0" i="0" u="none" strike="noStrike" cap="none">
                <a:solidFill>
                  <a:srgbClr val="000000"/>
                </a:solidFill>
                <a:latin typeface="Calibri"/>
                <a:ea typeface="Calibri"/>
                <a:cs typeface="Calibri"/>
                <a:sym typeface="Calibri"/>
              </a:rPr>
              <a:t>USN</a:t>
            </a:r>
          </a:p>
        </p:txBody>
      </p:sp>
      <p:sp>
        <p:nvSpPr>
          <p:cNvPr id="42" name="Shape 42"/>
          <p:cNvSpPr txBox="1"/>
          <p:nvPr/>
        </p:nvSpPr>
        <p:spPr>
          <a:xfrm>
            <a:off x="4138612" y="5243512"/>
            <a:ext cx="809623" cy="36988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Calibri"/>
              <a:buNone/>
            </a:pPr>
            <a:r>
              <a:rPr lang="en-US" sz="2000" b="0" i="0" u="none" strike="noStrike" cap="none">
                <a:solidFill>
                  <a:srgbClr val="000000"/>
                </a:solidFill>
                <a:latin typeface="Calibri"/>
                <a:ea typeface="Calibri"/>
                <a:cs typeface="Calibri"/>
                <a:sym typeface="Calibri"/>
              </a:rPr>
              <a:t>USCG</a:t>
            </a:r>
          </a:p>
        </p:txBody>
      </p:sp>
      <p:sp>
        <p:nvSpPr>
          <p:cNvPr id="43" name="Shape 43"/>
          <p:cNvSpPr txBox="1"/>
          <p:nvPr/>
        </p:nvSpPr>
        <p:spPr>
          <a:xfrm>
            <a:off x="7200900" y="5243512"/>
            <a:ext cx="939799" cy="36988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Calibri"/>
              <a:buNone/>
            </a:pPr>
            <a:r>
              <a:rPr lang="en-US" sz="2000" b="0" i="0" u="none" strike="noStrike" cap="none">
                <a:solidFill>
                  <a:srgbClr val="000000"/>
                </a:solidFill>
                <a:latin typeface="Calibri"/>
                <a:ea typeface="Calibri"/>
                <a:cs typeface="Calibri"/>
                <a:sym typeface="Calibri"/>
              </a:rPr>
              <a:t>NOAA</a:t>
            </a:r>
          </a:p>
        </p:txBody>
      </p:sp>
      <p:sp>
        <p:nvSpPr>
          <p:cNvPr id="44" name="Shape 44"/>
          <p:cNvSpPr txBox="1"/>
          <p:nvPr/>
        </p:nvSpPr>
        <p:spPr>
          <a:xfrm>
            <a:off x="0" y="5638800"/>
            <a:ext cx="9144000" cy="515938"/>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1600" b="0" i="0" u="none" strike="noStrike" cap="none">
                <a:solidFill>
                  <a:srgbClr val="000000"/>
                </a:solidFill>
                <a:latin typeface="Arial"/>
                <a:ea typeface="Arial"/>
                <a:cs typeface="Arial"/>
                <a:sym typeface="Arial"/>
              </a:rPr>
              <a:t>Dr. Pablo Clemente-Colón  </a:t>
            </a:r>
          </a:p>
          <a:p>
            <a:pPr marL="0" marR="0" lvl="0" indent="0" algn="ctr" rtl="0">
              <a:lnSpc>
                <a:spcPct val="100000"/>
              </a:lnSpc>
              <a:spcBef>
                <a:spcPts val="0"/>
              </a:spcBef>
              <a:spcAft>
                <a:spcPts val="0"/>
              </a:spcAft>
              <a:buClr>
                <a:srgbClr val="000000"/>
              </a:buClr>
              <a:buSzPct val="25000"/>
              <a:buFont typeface="Arial"/>
              <a:buNone/>
            </a:pPr>
            <a:r>
              <a:rPr lang="en-US" sz="1600" b="0" i="0" u="none" strike="noStrike" cap="none">
                <a:solidFill>
                  <a:srgbClr val="000000"/>
                </a:solidFill>
                <a:latin typeface="Arial"/>
                <a:ea typeface="Arial"/>
                <a:cs typeface="Arial"/>
                <a:sym typeface="Arial"/>
              </a:rPr>
              <a:t>Chief Scientist</a:t>
            </a:r>
          </a:p>
          <a:p>
            <a:pPr marL="0" marR="0" lvl="0" indent="0" algn="ctr" rtl="0">
              <a:lnSpc>
                <a:spcPct val="100000"/>
              </a:lnSpc>
              <a:spcBef>
                <a:spcPts val="0"/>
              </a:spcBef>
              <a:spcAft>
                <a:spcPts val="0"/>
              </a:spcAft>
              <a:buClr>
                <a:srgbClr val="000000"/>
              </a:buClr>
              <a:buSzPct val="25000"/>
              <a:buFont typeface="Arial"/>
              <a:buNone/>
            </a:pPr>
            <a:r>
              <a:rPr lang="en-US" sz="1600" b="0" i="0" u="none" strike="noStrike" cap="none">
                <a:solidFill>
                  <a:srgbClr val="000000"/>
                </a:solidFill>
                <a:latin typeface="Arial"/>
                <a:ea typeface="Arial"/>
                <a:cs typeface="Arial"/>
                <a:sym typeface="Arial"/>
              </a:rPr>
              <a:t>U.S. National Ice Center</a:t>
            </a:r>
            <a:r>
              <a:rPr lang="en-US" sz="1300" b="0" i="0" u="none" strike="noStrike" cap="none">
                <a:solidFill>
                  <a:srgbClr val="000000"/>
                </a:solidFill>
                <a:latin typeface="Arial"/>
                <a:ea typeface="Arial"/>
                <a:cs typeface="Arial"/>
                <a:sym typeface="Arial"/>
              </a:rPr>
              <a:t> </a:t>
            </a:r>
          </a:p>
        </p:txBody>
      </p:sp>
      <p:sp>
        <p:nvSpPr>
          <p:cNvPr id="45" name="Shape 45"/>
          <p:cNvSpPr txBox="1"/>
          <p:nvPr/>
        </p:nvSpPr>
        <p:spPr>
          <a:xfrm>
            <a:off x="3770312" y="-3175"/>
            <a:ext cx="1493836" cy="307974"/>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B050"/>
              </a:buClr>
              <a:buSzPct val="25000"/>
              <a:buFont typeface="Arial"/>
              <a:buNone/>
            </a:pPr>
            <a:r>
              <a:rPr lang="en-US" sz="1200" b="0" i="0" u="none" strike="noStrike" cap="none">
                <a:solidFill>
                  <a:srgbClr val="00B050"/>
                </a:solidFill>
                <a:latin typeface="Arial"/>
                <a:ea typeface="Arial"/>
                <a:cs typeface="Arial"/>
                <a:sym typeface="Arial"/>
              </a:rPr>
              <a:t>UNCLASSIFIED</a:t>
            </a:r>
          </a:p>
        </p:txBody>
      </p:sp>
      <p:sp>
        <p:nvSpPr>
          <p:cNvPr id="46" name="Shape 46"/>
          <p:cNvSpPr txBox="1"/>
          <p:nvPr/>
        </p:nvSpPr>
        <p:spPr>
          <a:xfrm>
            <a:off x="3841750" y="6477000"/>
            <a:ext cx="1492250" cy="307974"/>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B050"/>
              </a:buClr>
              <a:buSzPct val="25000"/>
              <a:buFont typeface="Arial"/>
              <a:buNone/>
            </a:pPr>
            <a:r>
              <a:rPr lang="en-US" sz="1200" b="0" i="0" u="none" strike="noStrike" cap="none">
                <a:solidFill>
                  <a:srgbClr val="00B050"/>
                </a:solidFill>
                <a:latin typeface="Arial"/>
                <a:ea typeface="Arial"/>
                <a:cs typeface="Arial"/>
                <a:sym typeface="Arial"/>
              </a:rPr>
              <a:t>UNCLASSIFIED</a:t>
            </a:r>
          </a:p>
        </p:txBody>
      </p:sp>
      <p:pic>
        <p:nvPicPr>
          <p:cNvPr id="47" name="Shape 47"/>
          <p:cNvPicPr preferRelativeResize="0"/>
          <p:nvPr/>
        </p:nvPicPr>
        <p:blipFill rotWithShape="1">
          <a:blip r:embed="rId3">
            <a:alphaModFix/>
          </a:blip>
          <a:srcRect l="1046" t="2088" r="68101" b="19908"/>
          <a:stretch/>
        </p:blipFill>
        <p:spPr>
          <a:xfrm>
            <a:off x="103186" y="3200400"/>
            <a:ext cx="2895539" cy="2011362"/>
          </a:xfrm>
          <a:prstGeom prst="rect">
            <a:avLst/>
          </a:prstGeom>
          <a:noFill/>
          <a:ln w="9525" cap="flat" cmpd="sng">
            <a:solidFill>
              <a:schemeClr val="dk1"/>
            </a:solidFill>
            <a:prstDash val="solid"/>
            <a:miter/>
            <a:headEnd type="none" w="med" len="med"/>
            <a:tailEnd type="none" w="med" len="med"/>
          </a:ln>
        </p:spPr>
      </p:pic>
      <p:pic>
        <p:nvPicPr>
          <p:cNvPr id="48" name="Shape 48"/>
          <p:cNvPicPr preferRelativeResize="0"/>
          <p:nvPr/>
        </p:nvPicPr>
        <p:blipFill rotWithShape="1">
          <a:blip r:embed="rId4">
            <a:alphaModFix/>
          </a:blip>
          <a:srcRect/>
          <a:stretch/>
        </p:blipFill>
        <p:spPr>
          <a:xfrm>
            <a:off x="3028950" y="3200400"/>
            <a:ext cx="2989262" cy="2011362"/>
          </a:xfrm>
          <a:prstGeom prst="rect">
            <a:avLst/>
          </a:prstGeom>
          <a:noFill/>
          <a:ln w="9525" cap="flat" cmpd="sng">
            <a:solidFill>
              <a:schemeClr val="dk1"/>
            </a:solidFill>
            <a:prstDash val="solid"/>
            <a:miter/>
            <a:headEnd type="none" w="med" len="med"/>
            <a:tailEnd type="none" w="med" len="med"/>
          </a:ln>
        </p:spPr>
      </p:pic>
      <p:pic>
        <p:nvPicPr>
          <p:cNvPr id="49" name="Shape 49" descr="oscar_dyson.jpg"/>
          <p:cNvPicPr preferRelativeResize="0"/>
          <p:nvPr/>
        </p:nvPicPr>
        <p:blipFill rotWithShape="1">
          <a:blip r:embed="rId5">
            <a:alphaModFix/>
          </a:blip>
          <a:srcRect/>
          <a:stretch/>
        </p:blipFill>
        <p:spPr>
          <a:xfrm>
            <a:off x="6043830" y="3206751"/>
            <a:ext cx="2985869" cy="2014612"/>
          </a:xfrm>
          <a:prstGeom prst="rect">
            <a:avLst/>
          </a:prstGeom>
          <a:noFill/>
          <a:ln w="25400" cap="flat" cmpd="sng">
            <a:solidFill>
              <a:schemeClr val="dk1"/>
            </a:solidFill>
            <a:prstDash val="solid"/>
            <a:miter/>
            <a:headEnd type="none" w="med" len="med"/>
            <a:tailEnd type="none" w="med" len="med"/>
          </a:ln>
        </p:spPr>
      </p:pic>
      <p:pic>
        <p:nvPicPr>
          <p:cNvPr id="50" name="Shape 50"/>
          <p:cNvPicPr preferRelativeResize="0"/>
          <p:nvPr/>
        </p:nvPicPr>
        <p:blipFill rotWithShape="1">
          <a:blip r:embed="rId6">
            <a:alphaModFix/>
          </a:blip>
          <a:srcRect/>
          <a:stretch/>
        </p:blipFill>
        <p:spPr>
          <a:xfrm>
            <a:off x="4173360" y="1600200"/>
            <a:ext cx="838199" cy="762000"/>
          </a:xfrm>
          <a:prstGeom prst="rect">
            <a:avLst/>
          </a:prstGeom>
          <a:noFill/>
          <a:ln>
            <a:noFill/>
          </a:ln>
        </p:spPr>
      </p:pic>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Shape 160"/>
          <p:cNvSpPr/>
          <p:nvPr/>
        </p:nvSpPr>
        <p:spPr>
          <a:xfrm>
            <a:off x="0" y="76200"/>
            <a:ext cx="9144000" cy="666849"/>
          </a:xfrm>
          <a:prstGeom prst="rect">
            <a:avLst/>
          </a:prstGeom>
          <a:noFill/>
          <a:ln>
            <a:noFill/>
          </a:ln>
        </p:spPr>
        <p:txBody>
          <a:bodyPr lIns="91425" tIns="45700" rIns="91425" bIns="45700" anchor="t" anchorCtr="0">
            <a:noAutofit/>
          </a:bodyPr>
          <a:lstStyle/>
          <a:p>
            <a:pPr marL="0" marR="0" lvl="0" indent="0" algn="ctr" rtl="0">
              <a:lnSpc>
                <a:spcPct val="228571"/>
              </a:lnSpc>
              <a:spcBef>
                <a:spcPts val="0"/>
              </a:spcBef>
              <a:spcAft>
                <a:spcPts val="0"/>
              </a:spcAft>
              <a:buClr>
                <a:srgbClr val="17375E"/>
              </a:buClr>
              <a:buSzPct val="25000"/>
              <a:buFont typeface="Arial"/>
              <a:buNone/>
            </a:pPr>
            <a:r>
              <a:rPr lang="en-US" sz="2100" b="1" i="0" u="none" strike="noStrike" cap="none">
                <a:solidFill>
                  <a:srgbClr val="17375E"/>
                </a:solidFill>
                <a:latin typeface="Arial"/>
                <a:ea typeface="Arial"/>
                <a:cs typeface="Arial"/>
                <a:sym typeface="Arial"/>
              </a:rPr>
              <a:t>SST Isotherms (1999-2009)  and GEBCO-2014 Bathymetry</a:t>
            </a:r>
          </a:p>
        </p:txBody>
      </p:sp>
      <p:pic>
        <p:nvPicPr>
          <p:cNvPr id="161" name="Shape 161"/>
          <p:cNvPicPr preferRelativeResize="0"/>
          <p:nvPr/>
        </p:nvPicPr>
        <p:blipFill rotWithShape="1">
          <a:blip r:embed="rId3">
            <a:alphaModFix/>
          </a:blip>
          <a:srcRect/>
          <a:stretch/>
        </p:blipFill>
        <p:spPr>
          <a:xfrm>
            <a:off x="609600" y="1143000"/>
            <a:ext cx="4876799" cy="5486399"/>
          </a:xfrm>
          <a:prstGeom prst="rect">
            <a:avLst/>
          </a:prstGeom>
          <a:noFill/>
          <a:ln>
            <a:noFill/>
          </a:ln>
        </p:spPr>
      </p:pic>
      <p:sp>
        <p:nvSpPr>
          <p:cNvPr id="162" name="Shape 162"/>
          <p:cNvSpPr/>
          <p:nvPr/>
        </p:nvSpPr>
        <p:spPr>
          <a:xfrm>
            <a:off x="5638800" y="4267200"/>
            <a:ext cx="3395075" cy="132343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2000" b="0" i="0" u="none" strike="noStrike" cap="none">
                <a:solidFill>
                  <a:srgbClr val="000000"/>
                </a:solidFill>
                <a:latin typeface="Arial"/>
                <a:ea typeface="Arial"/>
                <a:cs typeface="Arial"/>
                <a:sym typeface="Arial"/>
              </a:rPr>
              <a:t>Southern Antarctic Circumpolar Current (ACC) front (sACCf) delineated by Kim and Orsi (2014) </a:t>
            </a:r>
          </a:p>
        </p:txBody>
      </p:sp>
      <p:cxnSp>
        <p:nvCxnSpPr>
          <p:cNvPr id="163" name="Shape 163"/>
          <p:cNvCxnSpPr/>
          <p:nvPr/>
        </p:nvCxnSpPr>
        <p:spPr>
          <a:xfrm rot="10800000">
            <a:off x="4724399" y="4038600"/>
            <a:ext cx="1010499" cy="587146"/>
          </a:xfrm>
          <a:prstGeom prst="straightConnector1">
            <a:avLst/>
          </a:prstGeom>
          <a:noFill/>
          <a:ln w="25400" cap="flat" cmpd="sng">
            <a:solidFill>
              <a:schemeClr val="accent1"/>
            </a:solidFill>
            <a:prstDash val="solid"/>
            <a:round/>
            <a:headEnd type="none" w="med" len="med"/>
            <a:tailEnd type="stealth" w="lg" len="lg"/>
          </a:ln>
        </p:spPr>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Shape 169"/>
          <p:cNvSpPr/>
          <p:nvPr/>
        </p:nvSpPr>
        <p:spPr>
          <a:xfrm>
            <a:off x="0" y="103290"/>
            <a:ext cx="9144000" cy="687368"/>
          </a:xfrm>
          <a:prstGeom prst="rect">
            <a:avLst/>
          </a:prstGeom>
          <a:noFill/>
          <a:ln>
            <a:noFill/>
          </a:ln>
        </p:spPr>
        <p:txBody>
          <a:bodyPr lIns="91425" tIns="45700" rIns="91425" bIns="45700" anchor="t" anchorCtr="0">
            <a:noAutofit/>
          </a:bodyPr>
          <a:lstStyle/>
          <a:p>
            <a:pPr marL="0" marR="0" lvl="0" indent="0" algn="ctr" rtl="0">
              <a:lnSpc>
                <a:spcPct val="150000"/>
              </a:lnSpc>
              <a:spcBef>
                <a:spcPts val="0"/>
              </a:spcBef>
              <a:spcAft>
                <a:spcPts val="0"/>
              </a:spcAft>
              <a:buClr>
                <a:srgbClr val="17365D"/>
              </a:buClr>
              <a:buSzPct val="25000"/>
              <a:buFont typeface="Arial"/>
              <a:buNone/>
            </a:pPr>
            <a:r>
              <a:rPr lang="en-US" sz="3200" b="1" i="0" u="none" strike="noStrike" cap="none">
                <a:solidFill>
                  <a:srgbClr val="17365D"/>
                </a:solidFill>
                <a:latin typeface="Arial"/>
                <a:ea typeface="Arial"/>
                <a:cs typeface="Arial"/>
                <a:sym typeface="Arial"/>
              </a:rPr>
              <a:t>SST over Kerguelen Plateau</a:t>
            </a:r>
          </a:p>
        </p:txBody>
      </p:sp>
      <p:pic>
        <p:nvPicPr>
          <p:cNvPr id="170" name="Shape 170"/>
          <p:cNvPicPr preferRelativeResize="0"/>
          <p:nvPr/>
        </p:nvPicPr>
        <p:blipFill rotWithShape="1">
          <a:blip r:embed="rId3">
            <a:alphaModFix/>
          </a:blip>
          <a:srcRect/>
          <a:stretch/>
        </p:blipFill>
        <p:spPr>
          <a:xfrm>
            <a:off x="1524000" y="1199809"/>
            <a:ext cx="6235809" cy="54102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pic>
        <p:nvPicPr>
          <p:cNvPr id="176" name="Shape 176"/>
          <p:cNvPicPr preferRelativeResize="0"/>
          <p:nvPr/>
        </p:nvPicPr>
        <p:blipFill rotWithShape="1">
          <a:blip r:embed="rId3">
            <a:alphaModFix/>
          </a:blip>
          <a:srcRect/>
          <a:stretch/>
        </p:blipFill>
        <p:spPr>
          <a:xfrm>
            <a:off x="609600" y="1752600"/>
            <a:ext cx="8062975" cy="3657600"/>
          </a:xfrm>
          <a:prstGeom prst="rect">
            <a:avLst/>
          </a:prstGeom>
          <a:noFill/>
          <a:ln>
            <a:noFill/>
          </a:ln>
        </p:spPr>
      </p:pic>
      <p:sp>
        <p:nvSpPr>
          <p:cNvPr id="177" name="Shape 177"/>
          <p:cNvSpPr/>
          <p:nvPr/>
        </p:nvSpPr>
        <p:spPr>
          <a:xfrm>
            <a:off x="0" y="146405"/>
            <a:ext cx="9144000" cy="687368"/>
          </a:xfrm>
          <a:prstGeom prst="rect">
            <a:avLst/>
          </a:prstGeom>
          <a:noFill/>
          <a:ln>
            <a:noFill/>
          </a:ln>
        </p:spPr>
        <p:txBody>
          <a:bodyPr lIns="91425" tIns="45700" rIns="91425" bIns="45700" anchor="t" anchorCtr="0">
            <a:noAutofit/>
          </a:bodyPr>
          <a:lstStyle/>
          <a:p>
            <a:pPr marL="0" marR="0" lvl="0" indent="0" algn="ctr" rtl="0">
              <a:lnSpc>
                <a:spcPct val="150000"/>
              </a:lnSpc>
              <a:spcBef>
                <a:spcPts val="0"/>
              </a:spcBef>
              <a:spcAft>
                <a:spcPts val="0"/>
              </a:spcAft>
              <a:buClr>
                <a:srgbClr val="17365D"/>
              </a:buClr>
              <a:buSzPct val="25000"/>
              <a:buFont typeface="Arial"/>
              <a:buNone/>
            </a:pPr>
            <a:r>
              <a:rPr lang="en-US" sz="3200" b="1" i="0" u="none" strike="noStrike" cap="none">
                <a:solidFill>
                  <a:srgbClr val="17365D"/>
                </a:solidFill>
                <a:latin typeface="Arial"/>
                <a:ea typeface="Arial"/>
                <a:cs typeface="Arial"/>
                <a:sym typeface="Arial"/>
              </a:rPr>
              <a:t>Satellite Sea Surface Temperature</a:t>
            </a:r>
          </a:p>
        </p:txBody>
      </p:sp>
      <p:sp>
        <p:nvSpPr>
          <p:cNvPr id="178" name="Shape 178"/>
          <p:cNvSpPr txBox="1"/>
          <p:nvPr/>
        </p:nvSpPr>
        <p:spPr>
          <a:xfrm>
            <a:off x="685800" y="5638800"/>
            <a:ext cx="7394551" cy="738664"/>
          </a:xfrm>
          <a:prstGeom prst="rect">
            <a:avLst/>
          </a:prstGeom>
          <a:noFill/>
          <a:ln>
            <a:noFill/>
          </a:ln>
        </p:spPr>
        <p:txBody>
          <a:bodyPr lIns="91425" tIns="45700" rIns="91425" bIns="45700" anchor="t" anchorCtr="0">
            <a:noAutofit/>
          </a:bodyPr>
          <a:lstStyle/>
          <a:p>
            <a:pPr marL="0" marR="0" lvl="0" indent="0" algn="just"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Maps of Multi-sensor Ultra-high Resolution (MUR) Sea Surface Temperature (SST) represented by the color bar in degrees Celsius on the right with isotherms at − 1.0 °C (black contour) and − 1.4 °C (green contour) on National Ice Center (NIC) Sea Ice Extent.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Shape 184" descr="0.jpeg"/>
          <p:cNvPicPr preferRelativeResize="0"/>
          <p:nvPr/>
        </p:nvPicPr>
        <p:blipFill rotWithShape="1">
          <a:blip r:embed="rId3">
            <a:alphaModFix/>
          </a:blip>
          <a:srcRect/>
          <a:stretch/>
        </p:blipFill>
        <p:spPr>
          <a:xfrm>
            <a:off x="1066800" y="1285704"/>
            <a:ext cx="6705599" cy="5211733"/>
          </a:xfrm>
          <a:prstGeom prst="rect">
            <a:avLst/>
          </a:prstGeom>
          <a:noFill/>
          <a:ln>
            <a:noFill/>
          </a:ln>
        </p:spPr>
      </p:pic>
      <p:sp>
        <p:nvSpPr>
          <p:cNvPr id="185" name="Shape 185"/>
          <p:cNvSpPr/>
          <p:nvPr/>
        </p:nvSpPr>
        <p:spPr>
          <a:xfrm>
            <a:off x="0" y="146405"/>
            <a:ext cx="9144000" cy="687368"/>
          </a:xfrm>
          <a:prstGeom prst="rect">
            <a:avLst/>
          </a:prstGeom>
          <a:noFill/>
          <a:ln>
            <a:noFill/>
          </a:ln>
        </p:spPr>
        <p:txBody>
          <a:bodyPr lIns="91425" tIns="45700" rIns="91425" bIns="45700" anchor="t" anchorCtr="0">
            <a:noAutofit/>
          </a:bodyPr>
          <a:lstStyle/>
          <a:p>
            <a:pPr marL="0" marR="0" lvl="0" indent="0" algn="ctr" rtl="0">
              <a:lnSpc>
                <a:spcPct val="160000"/>
              </a:lnSpc>
              <a:spcBef>
                <a:spcPts val="0"/>
              </a:spcBef>
              <a:spcAft>
                <a:spcPts val="0"/>
              </a:spcAft>
              <a:buClr>
                <a:srgbClr val="17365D"/>
              </a:buClr>
              <a:buSzPct val="25000"/>
              <a:buFont typeface="Arial"/>
              <a:buNone/>
            </a:pPr>
            <a:r>
              <a:rPr lang="en-US" sz="3000" b="1" i="0" u="none" strike="noStrike" cap="none">
                <a:solidFill>
                  <a:srgbClr val="17365D"/>
                </a:solidFill>
                <a:latin typeface="Arial"/>
                <a:ea typeface="Arial"/>
                <a:cs typeface="Arial"/>
                <a:sym typeface="Arial"/>
              </a:rPr>
              <a:t>Stability of Air Temperature at Bouvet Is.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p:nvPr/>
        </p:nvSpPr>
        <p:spPr>
          <a:xfrm>
            <a:off x="381000" y="1359850"/>
            <a:ext cx="8686800" cy="5253574"/>
          </a:xfrm>
          <a:prstGeom prst="rect">
            <a:avLst/>
          </a:prstGeom>
          <a:noFill/>
          <a:ln>
            <a:noFill/>
          </a:ln>
        </p:spPr>
        <p:txBody>
          <a:bodyPr lIns="91425" tIns="45700" rIns="91425" bIns="45700" anchor="t" anchorCtr="0">
            <a:noAutofit/>
          </a:bodyPr>
          <a:lstStyle/>
          <a:p>
            <a:pPr marL="274320" marR="0" lvl="0" indent="-274320" algn="l" rtl="0">
              <a:spcAft>
                <a:spcPts val="0"/>
              </a:spcAft>
              <a:buClr>
                <a:srgbClr val="17365D"/>
              </a:buClr>
              <a:buSzPct val="100000"/>
              <a:buFont typeface="Arial"/>
              <a:buChar char="•"/>
            </a:pPr>
            <a:r>
              <a:rPr lang="en-US" sz="2400" b="0" i="0" u="none" strike="noStrike" cap="none" dirty="0">
                <a:solidFill>
                  <a:srgbClr val="17365D"/>
                </a:solidFill>
                <a:latin typeface="Arial"/>
                <a:ea typeface="Arial"/>
                <a:cs typeface="Arial"/>
                <a:sym typeface="Arial"/>
              </a:rPr>
              <a:t>Statistical analysis of </a:t>
            </a:r>
            <a:r>
              <a:rPr lang="en-US" sz="2400" b="0" i="0" u="none" strike="noStrike" cap="none" dirty="0" err="1">
                <a:solidFill>
                  <a:srgbClr val="17365D"/>
                </a:solidFill>
                <a:latin typeface="Arial"/>
                <a:ea typeface="Arial"/>
                <a:cs typeface="Arial"/>
                <a:sym typeface="Arial"/>
              </a:rPr>
              <a:t>QuikSCAT</a:t>
            </a:r>
            <a:r>
              <a:rPr lang="en-US" sz="2400" b="0" i="0" u="none" strike="noStrike" cap="none" dirty="0">
                <a:solidFill>
                  <a:srgbClr val="17365D"/>
                </a:solidFill>
                <a:latin typeface="Arial"/>
                <a:ea typeface="Arial"/>
                <a:cs typeface="Arial"/>
                <a:sym typeface="Arial"/>
              </a:rPr>
              <a:t> </a:t>
            </a:r>
            <a:r>
              <a:rPr lang="en-US" sz="2400" b="0" i="0" u="none" strike="noStrike" cap="none" dirty="0" err="1">
                <a:solidFill>
                  <a:srgbClr val="17365D"/>
                </a:solidFill>
                <a:latin typeface="Arial"/>
                <a:ea typeface="Arial"/>
                <a:cs typeface="Arial"/>
                <a:sym typeface="Arial"/>
              </a:rPr>
              <a:t>scatterometer</a:t>
            </a:r>
            <a:r>
              <a:rPr lang="en-US" sz="2400" b="0" i="0" u="none" strike="noStrike" cap="none" dirty="0">
                <a:solidFill>
                  <a:srgbClr val="17365D"/>
                </a:solidFill>
                <a:latin typeface="Arial"/>
                <a:ea typeface="Arial"/>
                <a:cs typeface="Arial"/>
                <a:sym typeface="Arial"/>
              </a:rPr>
              <a:t> backscatter data shows a Gaussian-like distribution of Antarctic sea ice signature in contrast to the bimodal distribution found for Arctic sea ice.</a:t>
            </a:r>
          </a:p>
          <a:p>
            <a:pPr marL="274320" marR="0" lvl="0" indent="-274320" algn="l" rtl="0">
              <a:spcAft>
                <a:spcPts val="0"/>
              </a:spcAft>
              <a:buClr>
                <a:srgbClr val="17365D"/>
              </a:buClr>
              <a:buSzPct val="100000"/>
              <a:buFont typeface="Arial"/>
              <a:buChar char="•"/>
            </a:pPr>
            <a:r>
              <a:rPr lang="en-US" sz="2400" b="0" i="0" u="none" strike="noStrike" cap="none" dirty="0">
                <a:solidFill>
                  <a:srgbClr val="17365D"/>
                </a:solidFill>
                <a:latin typeface="Arial"/>
                <a:ea typeface="Arial"/>
                <a:cs typeface="Arial"/>
                <a:sym typeface="Arial"/>
              </a:rPr>
              <a:t>Using the Gaussian mean and STD, we define ‘YI Class’ for younger ice, ‘OI Class’ for older ice, and ‘RI Class’  for rough older ice with highest backscatter.</a:t>
            </a:r>
          </a:p>
          <a:p>
            <a:pPr marL="274320" marR="0" lvl="0" indent="-274320" algn="l" rtl="0">
              <a:spcAft>
                <a:spcPts val="0"/>
              </a:spcAft>
              <a:buClr>
                <a:srgbClr val="17365D"/>
              </a:buClr>
              <a:buSzPct val="100000"/>
              <a:buFont typeface="Arial"/>
              <a:buChar char="•"/>
            </a:pPr>
            <a:r>
              <a:rPr lang="en-US" sz="2400" b="0" i="0" u="none" strike="noStrike" cap="none" dirty="0">
                <a:solidFill>
                  <a:srgbClr val="17365D"/>
                </a:solidFill>
                <a:latin typeface="Arial"/>
                <a:ea typeface="Arial"/>
                <a:cs typeface="Arial"/>
                <a:sym typeface="Arial"/>
              </a:rPr>
              <a:t>We then use 10 years of backscatter data (1999- 2009) to map synoptic sea ice classes over the Antarctic sea ice cover. </a:t>
            </a:r>
          </a:p>
        </p:txBody>
      </p:sp>
      <p:sp>
        <p:nvSpPr>
          <p:cNvPr id="191" name="Shape 191"/>
          <p:cNvSpPr txBox="1"/>
          <p:nvPr/>
        </p:nvSpPr>
        <p:spPr>
          <a:xfrm>
            <a:off x="0" y="228600"/>
            <a:ext cx="9144000" cy="584776"/>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17365D"/>
              </a:buClr>
              <a:buSzPct val="25000"/>
              <a:buFont typeface="Arial"/>
              <a:buNone/>
            </a:pPr>
            <a:r>
              <a:rPr lang="en-US" sz="3200" b="0" i="0" u="none" strike="noStrike" cap="none">
                <a:solidFill>
                  <a:srgbClr val="17365D"/>
                </a:solidFill>
                <a:latin typeface="Arial"/>
                <a:ea typeface="Arial"/>
                <a:cs typeface="Arial"/>
                <a:sym typeface="Arial"/>
              </a:rPr>
              <a:t>Backscatter Synoptic Sea Ice Classes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Shape 197"/>
          <p:cNvPicPr preferRelativeResize="0"/>
          <p:nvPr/>
        </p:nvPicPr>
        <p:blipFill rotWithShape="1">
          <a:blip r:embed="rId3">
            <a:alphaModFix/>
          </a:blip>
          <a:srcRect/>
          <a:stretch/>
        </p:blipFill>
        <p:spPr>
          <a:xfrm>
            <a:off x="94488" y="1109250"/>
            <a:ext cx="3809999" cy="5483200"/>
          </a:xfrm>
          <a:prstGeom prst="rect">
            <a:avLst/>
          </a:prstGeom>
          <a:noFill/>
          <a:ln>
            <a:noFill/>
          </a:ln>
        </p:spPr>
      </p:pic>
      <p:pic>
        <p:nvPicPr>
          <p:cNvPr id="198" name="Shape 198"/>
          <p:cNvPicPr preferRelativeResize="0"/>
          <p:nvPr/>
        </p:nvPicPr>
        <p:blipFill rotWithShape="1">
          <a:blip r:embed="rId4">
            <a:alphaModFix/>
          </a:blip>
          <a:srcRect/>
          <a:stretch/>
        </p:blipFill>
        <p:spPr>
          <a:xfrm>
            <a:off x="4020312" y="1106424"/>
            <a:ext cx="5029199" cy="5105399"/>
          </a:xfrm>
          <a:prstGeom prst="rect">
            <a:avLst/>
          </a:prstGeom>
          <a:noFill/>
          <a:ln>
            <a:noFill/>
          </a:ln>
        </p:spPr>
      </p:pic>
      <p:sp>
        <p:nvSpPr>
          <p:cNvPr id="199" name="Shape 199"/>
          <p:cNvSpPr txBox="1"/>
          <p:nvPr/>
        </p:nvSpPr>
        <p:spPr>
          <a:xfrm>
            <a:off x="0" y="0"/>
            <a:ext cx="9143998" cy="99059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2"/>
              </a:buClr>
              <a:buSzPct val="25000"/>
              <a:buFont typeface="Arial"/>
              <a:buNone/>
            </a:pPr>
            <a:r>
              <a:rPr lang="en-US" sz="2800" b="1" i="0" u="none" strike="noStrike" cap="none">
                <a:solidFill>
                  <a:schemeClr val="dk2"/>
                </a:solidFill>
                <a:latin typeface="Arial"/>
                <a:ea typeface="Arial"/>
                <a:cs typeface="Arial"/>
                <a:sym typeface="Arial"/>
              </a:rPr>
              <a:t>QuikSCAT Ku Backscatter Classification</a:t>
            </a:r>
          </a:p>
          <a:p>
            <a:pPr marL="0" marR="0" lvl="0" indent="0" algn="ctr" rtl="0">
              <a:lnSpc>
                <a:spcPct val="100000"/>
              </a:lnSpc>
              <a:spcBef>
                <a:spcPts val="0"/>
              </a:spcBef>
              <a:spcAft>
                <a:spcPts val="0"/>
              </a:spcAft>
              <a:buClr>
                <a:schemeClr val="dk2"/>
              </a:buClr>
              <a:buSzPct val="25000"/>
              <a:buFont typeface="Arial"/>
              <a:buNone/>
            </a:pPr>
            <a:r>
              <a:rPr lang="en-US" sz="2800" b="1" i="0" u="none" strike="noStrike" cap="none">
                <a:solidFill>
                  <a:schemeClr val="dk2"/>
                </a:solidFill>
                <a:latin typeface="Arial"/>
                <a:ea typeface="Arial"/>
                <a:cs typeface="Arial"/>
                <a:sym typeface="Arial"/>
              </a:rPr>
              <a:t>and Tracking of Antarctic Sea Ice</a:t>
            </a:r>
          </a:p>
        </p:txBody>
      </p:sp>
      <p:sp>
        <p:nvSpPr>
          <p:cNvPr id="200" name="Shape 200"/>
          <p:cNvSpPr txBox="1"/>
          <p:nvPr/>
        </p:nvSpPr>
        <p:spPr>
          <a:xfrm>
            <a:off x="6019800" y="6428853"/>
            <a:ext cx="2895600" cy="276998"/>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200" b="1" i="0" u="none" strike="noStrike" cap="none">
                <a:solidFill>
                  <a:srgbClr val="000000"/>
                </a:solidFill>
                <a:latin typeface="Arial"/>
                <a:ea typeface="Arial"/>
                <a:cs typeface="Arial"/>
                <a:sym typeface="Arial"/>
              </a:rPr>
              <a:t>Nghiem et al. </a:t>
            </a:r>
            <a:r>
              <a:rPr lang="en-US" sz="1200" b="1" i="1" u="none" strike="noStrike" cap="none">
                <a:solidFill>
                  <a:srgbClr val="000000"/>
                </a:solidFill>
                <a:latin typeface="Arial"/>
                <a:ea typeface="Arial"/>
                <a:cs typeface="Arial"/>
                <a:sym typeface="Arial"/>
              </a:rPr>
              <a:t>Rem. Sens. Env.</a:t>
            </a:r>
            <a:r>
              <a:rPr lang="en-US" sz="1200" b="1" i="0" u="none" strike="noStrike" cap="none">
                <a:solidFill>
                  <a:srgbClr val="000000"/>
                </a:solidFill>
                <a:latin typeface="Arial"/>
                <a:ea typeface="Arial"/>
                <a:cs typeface="Arial"/>
                <a:sym typeface="Arial"/>
              </a:rPr>
              <a:t>, 2016</a:t>
            </a:r>
          </a:p>
        </p:txBody>
      </p:sp>
      <p:sp>
        <p:nvSpPr>
          <p:cNvPr id="201" name="Shape 201"/>
          <p:cNvSpPr txBox="1"/>
          <p:nvPr/>
        </p:nvSpPr>
        <p:spPr>
          <a:xfrm>
            <a:off x="4495800" y="6190558"/>
            <a:ext cx="4345823" cy="30777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PSC backscatter tracks validated against buoy drifts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6" name="Shape 206"/>
          <p:cNvPicPr preferRelativeResize="0"/>
          <p:nvPr/>
        </p:nvPicPr>
        <p:blipFill rotWithShape="1">
          <a:blip r:embed="rId3">
            <a:alphaModFix/>
          </a:blip>
          <a:srcRect/>
          <a:stretch/>
        </p:blipFill>
        <p:spPr>
          <a:xfrm>
            <a:off x="1066800" y="1143000"/>
            <a:ext cx="4107180" cy="5486399"/>
          </a:xfrm>
          <a:prstGeom prst="rect">
            <a:avLst/>
          </a:prstGeom>
          <a:noFill/>
          <a:ln>
            <a:noFill/>
          </a:ln>
        </p:spPr>
      </p:pic>
      <p:sp>
        <p:nvSpPr>
          <p:cNvPr id="207" name="Shape 207"/>
          <p:cNvSpPr txBox="1"/>
          <p:nvPr/>
        </p:nvSpPr>
        <p:spPr>
          <a:xfrm>
            <a:off x="5562600" y="1600200"/>
            <a:ext cx="3276599" cy="41148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Font typeface="Arial"/>
              <a:buNone/>
            </a:pPr>
            <a:endParaRPr sz="2800" b="1" i="0" u="none" strike="noStrike" cap="none">
              <a:solidFill>
                <a:srgbClr val="17365D"/>
              </a:solidFill>
              <a:latin typeface="Arial"/>
              <a:ea typeface="Arial"/>
              <a:cs typeface="Arial"/>
              <a:sym typeface="Arial"/>
            </a:endParaRPr>
          </a:p>
          <a:p>
            <a:pPr marL="0" marR="0" lvl="0" indent="0" algn="ctr" rtl="0">
              <a:lnSpc>
                <a:spcPct val="100000"/>
              </a:lnSpc>
              <a:spcBef>
                <a:spcPts val="0"/>
              </a:spcBef>
              <a:spcAft>
                <a:spcPts val="0"/>
              </a:spcAft>
              <a:buClr>
                <a:srgbClr val="17365D"/>
              </a:buClr>
              <a:buSzPct val="25000"/>
              <a:buFont typeface="Arial"/>
              <a:buNone/>
            </a:pPr>
            <a:r>
              <a:rPr lang="en-US" sz="2800" b="1" i="0" u="none" strike="noStrike" cap="none">
                <a:solidFill>
                  <a:srgbClr val="17365D"/>
                </a:solidFill>
                <a:latin typeface="Arial"/>
                <a:ea typeface="Arial"/>
                <a:cs typeface="Arial"/>
                <a:sym typeface="Arial"/>
              </a:rPr>
              <a:t>Indicate the Circumpolar Presence of the Frontal Ice Zone (FIZ)</a:t>
            </a:r>
          </a:p>
        </p:txBody>
      </p:sp>
      <p:sp>
        <p:nvSpPr>
          <p:cNvPr id="208" name="Shape 208"/>
          <p:cNvSpPr txBox="1"/>
          <p:nvPr/>
        </p:nvSpPr>
        <p:spPr>
          <a:xfrm>
            <a:off x="0" y="228600"/>
            <a:ext cx="9144000" cy="7620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17365D"/>
              </a:buClr>
              <a:buSzPct val="25000"/>
              <a:buFont typeface="Arial"/>
              <a:buNone/>
            </a:pPr>
            <a:r>
              <a:rPr lang="en-US" sz="2400" b="1" i="0" u="none" strike="noStrike" cap="none">
                <a:solidFill>
                  <a:srgbClr val="17365D"/>
                </a:solidFill>
                <a:latin typeface="Arial"/>
                <a:ea typeface="Arial"/>
                <a:cs typeface="Arial"/>
                <a:sym typeface="Arial"/>
              </a:rPr>
              <a:t>Tracks of Antarctic Sea Ice Backscatter Signatures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14" name="Shape 214" descr="ls :Users:svnghiem:Desktop:ansipap:rigor:Movie-Track-QS.150420-ice-classes-melt-filter-jpg-good:TrackQS_20080601_AQ.jpg"/>
          <p:cNvPicPr preferRelativeResize="0"/>
          <p:nvPr/>
        </p:nvPicPr>
        <p:blipFill rotWithShape="1">
          <a:blip r:embed="rId3">
            <a:alphaModFix/>
          </a:blip>
          <a:srcRect l="13064" t="9355" r="9629" b="12846"/>
          <a:stretch/>
        </p:blipFill>
        <p:spPr>
          <a:xfrm>
            <a:off x="118427" y="1676400"/>
            <a:ext cx="4389119" cy="4416743"/>
          </a:xfrm>
          <a:prstGeom prst="rect">
            <a:avLst/>
          </a:prstGeom>
          <a:noFill/>
          <a:ln>
            <a:noFill/>
          </a:ln>
        </p:spPr>
      </p:pic>
      <p:pic>
        <p:nvPicPr>
          <p:cNvPr id="215" name="Shape 215" descr="ls :Users:svnghiem:Desktop:ansipap:rigor:Movie-Track-QS.150420-ice-classes-melt-filter-jpg-good:TrackQS_20080922_AQ.jpg"/>
          <p:cNvPicPr preferRelativeResize="0"/>
          <p:nvPr/>
        </p:nvPicPr>
        <p:blipFill rotWithShape="1">
          <a:blip r:embed="rId4">
            <a:alphaModFix/>
          </a:blip>
          <a:srcRect l="13116" t="9471" r="9646" b="12740"/>
          <a:stretch/>
        </p:blipFill>
        <p:spPr>
          <a:xfrm>
            <a:off x="4652021" y="1680851"/>
            <a:ext cx="4389119" cy="4419599"/>
          </a:xfrm>
          <a:prstGeom prst="rect">
            <a:avLst/>
          </a:prstGeom>
          <a:noFill/>
          <a:ln>
            <a:noFill/>
          </a:ln>
        </p:spPr>
      </p:pic>
      <p:sp>
        <p:nvSpPr>
          <p:cNvPr id="216" name="Shape 216"/>
          <p:cNvSpPr txBox="1"/>
          <p:nvPr/>
        </p:nvSpPr>
        <p:spPr>
          <a:xfrm>
            <a:off x="0" y="0"/>
            <a:ext cx="9143998" cy="99059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17365D"/>
              </a:buClr>
              <a:buSzPct val="25000"/>
              <a:buFont typeface="Arial"/>
              <a:buNone/>
            </a:pPr>
            <a:r>
              <a:rPr lang="en-US" sz="2800" b="1" i="0" u="none" strike="noStrike" cap="none">
                <a:solidFill>
                  <a:srgbClr val="17365D"/>
                </a:solidFill>
                <a:latin typeface="Arial"/>
                <a:ea typeface="Arial"/>
                <a:cs typeface="Arial"/>
                <a:sym typeface="Arial"/>
              </a:rPr>
              <a:t>A Complementary Observation</a:t>
            </a:r>
          </a:p>
          <a:p>
            <a:pPr marL="0" marR="0" lvl="0" indent="0" algn="ctr" rtl="0">
              <a:lnSpc>
                <a:spcPct val="100000"/>
              </a:lnSpc>
              <a:spcBef>
                <a:spcPts val="0"/>
              </a:spcBef>
              <a:spcAft>
                <a:spcPts val="0"/>
              </a:spcAft>
              <a:buClr>
                <a:srgbClr val="17365D"/>
              </a:buClr>
              <a:buSzPct val="25000"/>
              <a:buFont typeface="Arial"/>
              <a:buNone/>
            </a:pPr>
            <a:r>
              <a:rPr lang="en-US" sz="2800" b="1" i="0" u="none" strike="noStrike" cap="none">
                <a:solidFill>
                  <a:srgbClr val="17365D"/>
                </a:solidFill>
                <a:latin typeface="Arial"/>
                <a:ea typeface="Arial"/>
                <a:cs typeface="Arial"/>
                <a:sym typeface="Arial"/>
              </a:rPr>
              <a:t>From Sea Ice Trajectory Tracking</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2" name="Shape 222" descr="C:\Users\Pablo\Desktop\KOPRI_2016\ezgif-3414720992.gif"/>
          <p:cNvPicPr preferRelativeResize="0"/>
          <p:nvPr/>
        </p:nvPicPr>
        <p:blipFill rotWithShape="1">
          <a:blip r:embed="rId3">
            <a:alphaModFix/>
          </a:blip>
          <a:srcRect/>
          <a:stretch/>
        </p:blipFill>
        <p:spPr>
          <a:xfrm>
            <a:off x="1920240" y="1120416"/>
            <a:ext cx="5257799" cy="5527271"/>
          </a:xfrm>
          <a:prstGeom prst="rect">
            <a:avLst/>
          </a:prstGeom>
          <a:noFill/>
          <a:ln>
            <a:noFill/>
          </a:ln>
        </p:spPr>
      </p:pic>
      <p:sp>
        <p:nvSpPr>
          <p:cNvPr id="223" name="Shape 223"/>
          <p:cNvSpPr txBox="1"/>
          <p:nvPr/>
        </p:nvSpPr>
        <p:spPr>
          <a:xfrm>
            <a:off x="0" y="0"/>
            <a:ext cx="9143998" cy="99059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17365D"/>
              </a:buClr>
              <a:buSzPct val="25000"/>
              <a:buFont typeface="Arial"/>
              <a:buNone/>
            </a:pPr>
            <a:r>
              <a:rPr lang="en-US" sz="2800" b="1" i="0" u="none" strike="noStrike" cap="none">
                <a:solidFill>
                  <a:srgbClr val="17365D"/>
                </a:solidFill>
                <a:latin typeface="Arial"/>
                <a:ea typeface="Arial"/>
                <a:cs typeface="Arial"/>
                <a:sym typeface="Arial"/>
              </a:rPr>
              <a:t>A Complementary Observation</a:t>
            </a:r>
          </a:p>
          <a:p>
            <a:pPr marL="0" marR="0" lvl="0" indent="0" algn="ctr" rtl="0">
              <a:lnSpc>
                <a:spcPct val="100000"/>
              </a:lnSpc>
              <a:spcBef>
                <a:spcPts val="0"/>
              </a:spcBef>
              <a:spcAft>
                <a:spcPts val="0"/>
              </a:spcAft>
              <a:buClr>
                <a:srgbClr val="17365D"/>
              </a:buClr>
              <a:buSzPct val="25000"/>
              <a:buFont typeface="Arial"/>
              <a:buNone/>
            </a:pPr>
            <a:r>
              <a:rPr lang="en-US" sz="2800" b="1" i="0" u="none" strike="noStrike" cap="none">
                <a:solidFill>
                  <a:srgbClr val="17365D"/>
                </a:solidFill>
                <a:latin typeface="Arial"/>
                <a:ea typeface="Arial"/>
                <a:cs typeface="Arial"/>
                <a:sym typeface="Arial"/>
              </a:rPr>
              <a:t>From Sea Ice Trajectory Tracking</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pic>
        <p:nvPicPr>
          <p:cNvPr id="228" name="Shape 228"/>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29" name="Shape 229"/>
          <p:cNvSpPr txBox="1"/>
          <p:nvPr/>
        </p:nvSpPr>
        <p:spPr>
          <a:xfrm>
            <a:off x="0" y="6324600"/>
            <a:ext cx="9144000" cy="475343"/>
          </a:xfrm>
          <a:prstGeom prst="rect">
            <a:avLst/>
          </a:prstGeom>
          <a:noFill/>
          <a:ln>
            <a:noFill/>
          </a:ln>
        </p:spPr>
        <p:txBody>
          <a:bodyPr lIns="91425" tIns="45700" rIns="91425" bIns="45700" anchor="t" anchorCtr="0">
            <a:noAutofit/>
          </a:bodyPr>
          <a:lstStyle/>
          <a:p>
            <a:pPr marL="0" marR="0" lvl="0" indent="0" algn="ctr" rtl="0">
              <a:lnSpc>
                <a:spcPct val="228571"/>
              </a:lnSpc>
              <a:spcBef>
                <a:spcPts val="0"/>
              </a:spcBef>
              <a:spcAft>
                <a:spcPts val="0"/>
              </a:spcAft>
              <a:buClr>
                <a:schemeClr val="lt1"/>
              </a:buClr>
              <a:buSzPct val="25000"/>
              <a:buFont typeface="Arial"/>
              <a:buNone/>
            </a:pPr>
            <a:r>
              <a:rPr lang="en-US" sz="1400" b="0" i="1" u="none" strike="noStrike" cap="none">
                <a:solidFill>
                  <a:schemeClr val="lt1"/>
                </a:solidFill>
                <a:latin typeface="Arial"/>
                <a:ea typeface="Arial"/>
                <a:cs typeface="Arial"/>
                <a:sym typeface="Arial"/>
              </a:rPr>
              <a:t>Photo courtesy of M. Lewis </a:t>
            </a:r>
          </a:p>
        </p:txBody>
      </p:sp>
      <p:sp>
        <p:nvSpPr>
          <p:cNvPr id="230" name="Shape 230"/>
          <p:cNvSpPr txBox="1"/>
          <p:nvPr/>
        </p:nvSpPr>
        <p:spPr>
          <a:xfrm>
            <a:off x="0" y="0"/>
            <a:ext cx="9144000" cy="906230"/>
          </a:xfrm>
          <a:prstGeom prst="rect">
            <a:avLst/>
          </a:prstGeom>
          <a:noFill/>
          <a:ln>
            <a:noFill/>
          </a:ln>
        </p:spPr>
        <p:txBody>
          <a:bodyPr lIns="91425" tIns="45700" rIns="91425" bIns="45700" anchor="t" anchorCtr="0">
            <a:noAutofit/>
          </a:bodyPr>
          <a:lstStyle/>
          <a:p>
            <a:pPr marL="0" marR="0" lvl="0" indent="0" algn="ctr" rtl="0">
              <a:lnSpc>
                <a:spcPct val="133333"/>
              </a:lnSpc>
              <a:spcBef>
                <a:spcPts val="0"/>
              </a:spcBef>
              <a:spcAft>
                <a:spcPts val="0"/>
              </a:spcAft>
              <a:buClr>
                <a:srgbClr val="17365D"/>
              </a:buClr>
              <a:buSzPct val="25000"/>
              <a:buFont typeface="Arial"/>
              <a:buNone/>
            </a:pPr>
            <a:r>
              <a:rPr lang="en-US" sz="2400" b="1" i="0" u="none" strike="noStrike" cap="none">
                <a:solidFill>
                  <a:srgbClr val="17365D"/>
                </a:solidFill>
                <a:latin typeface="Arial"/>
                <a:ea typeface="Arial"/>
                <a:cs typeface="Arial"/>
                <a:sym typeface="Arial"/>
              </a:rPr>
              <a:t>Conditions Observed Over Older Ice Class Region in the Bellingshausen Sea During SIMBA on October 2007</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Shape 55"/>
          <p:cNvSpPr txBox="1"/>
          <p:nvPr/>
        </p:nvSpPr>
        <p:spPr>
          <a:xfrm>
            <a:off x="457200" y="1254125"/>
            <a:ext cx="8229600" cy="51816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1800" b="1" i="0" u="sng" strike="noStrike" cap="none">
                <a:solidFill>
                  <a:srgbClr val="000000"/>
                </a:solidFill>
                <a:latin typeface="Arial"/>
                <a:ea typeface="Arial"/>
                <a:cs typeface="Arial"/>
                <a:sym typeface="Arial"/>
              </a:rPr>
              <a:t>Paradox</a:t>
            </a:r>
          </a:p>
          <a:p>
            <a:pPr marL="0" marR="0" lvl="0" indent="0" algn="ctr" rtl="0">
              <a:lnSpc>
                <a:spcPct val="100000"/>
              </a:lnSpc>
              <a:spcBef>
                <a:spcPts val="300"/>
              </a:spcBef>
              <a:spcAft>
                <a:spcPts val="0"/>
              </a:spcAft>
              <a:buClr>
                <a:srgbClr val="002060"/>
              </a:buClr>
              <a:buSzPct val="25000"/>
              <a:buFont typeface="Arial"/>
              <a:buNone/>
            </a:pPr>
            <a:r>
              <a:rPr lang="en-US" sz="1600" b="0" i="0" u="none" strike="noStrike" cap="none">
                <a:solidFill>
                  <a:srgbClr val="002060"/>
                </a:solidFill>
                <a:latin typeface="Arial"/>
                <a:ea typeface="Arial"/>
                <a:cs typeface="Arial"/>
                <a:sym typeface="Arial"/>
              </a:rPr>
              <a:t>The Arctic sea ice cover has been retreating during the last three decades while the Antarctic sea ice cover appears stable with if anything a </a:t>
            </a:r>
            <a:br>
              <a:rPr lang="en-US" sz="1600" b="0" i="0" u="none" strike="noStrike" cap="none">
                <a:solidFill>
                  <a:srgbClr val="002060"/>
                </a:solidFill>
                <a:latin typeface="Arial"/>
                <a:ea typeface="Arial"/>
                <a:cs typeface="Arial"/>
                <a:sym typeface="Arial"/>
              </a:rPr>
            </a:br>
            <a:r>
              <a:rPr lang="en-US" sz="1600" b="0" i="0" u="none" strike="noStrike" cap="none">
                <a:solidFill>
                  <a:srgbClr val="002060"/>
                </a:solidFill>
                <a:latin typeface="Arial"/>
                <a:ea typeface="Arial"/>
                <a:cs typeface="Arial"/>
                <a:sym typeface="Arial"/>
              </a:rPr>
              <a:t>slight increasing trend</a:t>
            </a:r>
          </a:p>
          <a:p>
            <a:pPr marL="0" marR="0" lvl="0" indent="0" algn="ctr" rtl="0">
              <a:lnSpc>
                <a:spcPct val="100000"/>
              </a:lnSpc>
              <a:spcBef>
                <a:spcPts val="300"/>
              </a:spcBef>
              <a:spcAft>
                <a:spcPts val="0"/>
              </a:spcAft>
              <a:buClr>
                <a:srgbClr val="000000"/>
              </a:buClr>
              <a:buFont typeface="Arial"/>
              <a:buNone/>
            </a:pPr>
            <a:endParaRPr sz="1800" b="1" i="0" u="sng" strike="noStrike" cap="none">
              <a:solidFill>
                <a:srgbClr val="000000"/>
              </a:solidFill>
              <a:latin typeface="Arial"/>
              <a:ea typeface="Arial"/>
              <a:cs typeface="Arial"/>
              <a:sym typeface="Arial"/>
            </a:endParaRPr>
          </a:p>
          <a:p>
            <a:pPr marL="0" marR="0" lvl="0" indent="0" algn="ctr" rtl="0">
              <a:lnSpc>
                <a:spcPct val="100000"/>
              </a:lnSpc>
              <a:spcBef>
                <a:spcPts val="300"/>
              </a:spcBef>
              <a:spcAft>
                <a:spcPts val="0"/>
              </a:spcAft>
              <a:buClr>
                <a:srgbClr val="000000"/>
              </a:buClr>
              <a:buSzPct val="25000"/>
              <a:buFont typeface="Arial"/>
              <a:buNone/>
            </a:pPr>
            <a:r>
              <a:rPr lang="en-US" sz="1800" b="1" i="0" u="sng" strike="noStrike" cap="none">
                <a:solidFill>
                  <a:srgbClr val="000000"/>
                </a:solidFill>
                <a:latin typeface="Arial"/>
                <a:ea typeface="Arial"/>
                <a:cs typeface="Arial"/>
                <a:sym typeface="Arial"/>
              </a:rPr>
              <a:t>Conclusion</a:t>
            </a:r>
          </a:p>
          <a:p>
            <a:pPr marL="0" marR="0" lvl="0" indent="0" algn="ctr" rtl="0">
              <a:lnSpc>
                <a:spcPct val="115000"/>
              </a:lnSpc>
              <a:spcBef>
                <a:spcPts val="400"/>
              </a:spcBef>
              <a:spcAft>
                <a:spcPts val="0"/>
              </a:spcAft>
              <a:buClr>
                <a:srgbClr val="1F497D"/>
              </a:buClr>
              <a:buSzPct val="25000"/>
              <a:buFont typeface="Arial"/>
              <a:buNone/>
            </a:pPr>
            <a:r>
              <a:rPr lang="en-US" sz="1600" b="0" i="0" u="none" strike="noStrike" cap="none">
                <a:solidFill>
                  <a:srgbClr val="17365D"/>
                </a:solidFill>
                <a:latin typeface="Arial"/>
                <a:ea typeface="Arial"/>
                <a:cs typeface="Arial"/>
                <a:sym typeface="Arial"/>
              </a:rPr>
              <a:t>Antarctic sea ice behavior is consistent with Antarctic geophysics and thus not pose </a:t>
            </a:r>
          </a:p>
          <a:p>
            <a:pPr marL="0" marR="0" lvl="0" indent="0" algn="ctr" rtl="0">
              <a:lnSpc>
                <a:spcPct val="115000"/>
              </a:lnSpc>
              <a:spcBef>
                <a:spcPts val="400"/>
              </a:spcBef>
              <a:spcAft>
                <a:spcPts val="0"/>
              </a:spcAft>
              <a:buClr>
                <a:srgbClr val="1F497D"/>
              </a:buClr>
              <a:buSzPct val="25000"/>
              <a:buFont typeface="Arial"/>
              <a:buNone/>
            </a:pPr>
            <a:r>
              <a:rPr lang="en-US" sz="1600" b="0" i="0" u="none" strike="noStrike" cap="none">
                <a:solidFill>
                  <a:srgbClr val="17365D"/>
                </a:solidFill>
                <a:latin typeface="Arial"/>
                <a:ea typeface="Arial"/>
                <a:cs typeface="Arial"/>
                <a:sym typeface="Arial"/>
              </a:rPr>
              <a:t>a paradox</a:t>
            </a:r>
          </a:p>
          <a:p>
            <a:pPr marL="0" marR="0" lvl="0" indent="0" algn="ctr" rtl="0">
              <a:lnSpc>
                <a:spcPct val="100000"/>
              </a:lnSpc>
              <a:spcBef>
                <a:spcPts val="300"/>
              </a:spcBef>
              <a:spcAft>
                <a:spcPts val="0"/>
              </a:spcAft>
              <a:buClr>
                <a:schemeClr val="dk1"/>
              </a:buClr>
              <a:buFont typeface="Arial"/>
              <a:buNone/>
            </a:pPr>
            <a:endParaRPr sz="1600" b="0" i="0" u="none" strike="noStrike" cap="none">
              <a:solidFill>
                <a:srgbClr val="002060"/>
              </a:solidFill>
              <a:latin typeface="Arial"/>
              <a:ea typeface="Arial"/>
              <a:cs typeface="Arial"/>
              <a:sym typeface="Arial"/>
            </a:endParaRPr>
          </a:p>
          <a:p>
            <a:pPr marL="0" marR="0" lvl="0" indent="0" algn="ctr" rtl="0">
              <a:lnSpc>
                <a:spcPct val="100000"/>
              </a:lnSpc>
              <a:spcBef>
                <a:spcPts val="300"/>
              </a:spcBef>
              <a:spcAft>
                <a:spcPts val="0"/>
              </a:spcAft>
              <a:buClr>
                <a:schemeClr val="dk1"/>
              </a:buClr>
              <a:buFont typeface="Arial"/>
              <a:buNone/>
            </a:pPr>
            <a:endParaRPr sz="1600" b="0" i="0" u="none" strike="noStrike" cap="none">
              <a:solidFill>
                <a:srgbClr val="00206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600" b="0" i="0" u="none" strike="noStrike" cap="none">
              <a:solidFill>
                <a:srgbClr val="002060"/>
              </a:solidFill>
              <a:latin typeface="Arial"/>
              <a:ea typeface="Arial"/>
              <a:cs typeface="Arial"/>
              <a:sym typeface="Arial"/>
            </a:endParaRPr>
          </a:p>
        </p:txBody>
      </p:sp>
      <p:grpSp>
        <p:nvGrpSpPr>
          <p:cNvPr id="56" name="Shape 56"/>
          <p:cNvGrpSpPr/>
          <p:nvPr/>
        </p:nvGrpSpPr>
        <p:grpSpPr>
          <a:xfrm>
            <a:off x="609600" y="3844923"/>
            <a:ext cx="8153399" cy="2324100"/>
            <a:chOff x="0" y="0"/>
            <a:chExt cx="2147483647" cy="2147483647"/>
          </a:xfrm>
        </p:grpSpPr>
        <p:pic>
          <p:nvPicPr>
            <p:cNvPr id="57" name="Shape 57"/>
            <p:cNvPicPr preferRelativeResize="0"/>
            <p:nvPr/>
          </p:nvPicPr>
          <p:blipFill rotWithShape="1">
            <a:blip r:embed="rId3">
              <a:alphaModFix/>
            </a:blip>
            <a:srcRect/>
            <a:stretch/>
          </p:blipFill>
          <p:spPr>
            <a:xfrm>
              <a:off x="794853178" y="422455883"/>
              <a:ext cx="497567293" cy="1725027763"/>
            </a:xfrm>
            <a:prstGeom prst="rect">
              <a:avLst/>
            </a:prstGeom>
            <a:noFill/>
            <a:ln>
              <a:noFill/>
            </a:ln>
          </p:spPr>
        </p:pic>
        <p:sp>
          <p:nvSpPr>
            <p:cNvPr id="58" name="Shape 58"/>
            <p:cNvSpPr txBox="1"/>
            <p:nvPr/>
          </p:nvSpPr>
          <p:spPr>
            <a:xfrm>
              <a:off x="0" y="492864980"/>
              <a:ext cx="802797665" cy="145037597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2060"/>
                </a:buClr>
                <a:buSzPct val="25000"/>
                <a:buFont typeface="Arial"/>
                <a:buNone/>
              </a:pPr>
              <a:r>
                <a:rPr lang="en-US" sz="1600" b="0" i="0" u="none" strike="noStrike" cap="none">
                  <a:solidFill>
                    <a:srgbClr val="002060"/>
                  </a:solidFill>
                  <a:latin typeface="Arial"/>
                  <a:ea typeface="Arial"/>
                  <a:cs typeface="Arial"/>
                  <a:sym typeface="Arial"/>
                </a:rPr>
                <a:t>Geographical contrast between Arctic and Antarctic Regions		</a:t>
              </a:r>
            </a:p>
            <a:p>
              <a:pPr marL="0" marR="0" lvl="0" indent="0" algn="l" rtl="0">
                <a:lnSpc>
                  <a:spcPct val="100000"/>
                </a:lnSpc>
                <a:spcBef>
                  <a:spcPts val="0"/>
                </a:spcBef>
                <a:spcAft>
                  <a:spcPts val="0"/>
                </a:spcAft>
                <a:buClr>
                  <a:srgbClr val="002060"/>
                </a:buClr>
                <a:buSzPct val="25000"/>
                <a:buFont typeface="Arial"/>
                <a:buNone/>
              </a:pPr>
              <a:r>
                <a:rPr lang="en-US" sz="1600" b="0" i="0" u="none" strike="noStrike" cap="none">
                  <a:solidFill>
                    <a:srgbClr val="002060"/>
                  </a:solidFill>
                  <a:latin typeface="Arial"/>
                  <a:ea typeface="Arial"/>
                  <a:cs typeface="Arial"/>
                  <a:sym typeface="Arial"/>
                </a:rPr>
                <a:t> </a:t>
              </a:r>
            </a:p>
            <a:p>
              <a:pPr marL="0" marR="0" lvl="0" indent="0" algn="l" rtl="0">
                <a:lnSpc>
                  <a:spcPct val="100000"/>
                </a:lnSpc>
                <a:spcBef>
                  <a:spcPts val="0"/>
                </a:spcBef>
                <a:spcAft>
                  <a:spcPts val="0"/>
                </a:spcAft>
                <a:buClr>
                  <a:srgbClr val="002060"/>
                </a:buClr>
                <a:buSzPct val="25000"/>
                <a:buFont typeface="Arial"/>
                <a:buNone/>
              </a:pPr>
              <a:r>
                <a:rPr lang="en-US" sz="1600" b="0" i="0" u="none" strike="noStrike" cap="none">
                  <a:solidFill>
                    <a:srgbClr val="002060"/>
                  </a:solidFill>
                  <a:latin typeface="Arial"/>
                  <a:ea typeface="Arial"/>
                  <a:cs typeface="Arial"/>
                  <a:sym typeface="Arial"/>
                </a:rPr>
                <a:t> Regional Forcing Factors	</a:t>
              </a:r>
              <a:r>
                <a:rPr lang="en-US" sz="1600" b="0" i="0" u="none" strike="noStrike" cap="none">
                  <a:solidFill>
                    <a:srgbClr val="1F497D"/>
                  </a:solidFill>
                  <a:latin typeface="Arial"/>
                  <a:ea typeface="Arial"/>
                  <a:cs typeface="Arial"/>
                  <a:sym typeface="Arial"/>
                </a:rPr>
                <a:t>	</a:t>
              </a:r>
            </a:p>
          </p:txBody>
        </p:sp>
        <p:sp>
          <p:nvSpPr>
            <p:cNvPr id="59" name="Shape 59"/>
            <p:cNvSpPr txBox="1"/>
            <p:nvPr/>
          </p:nvSpPr>
          <p:spPr>
            <a:xfrm>
              <a:off x="1292420445" y="492864980"/>
              <a:ext cx="855063201" cy="1251305278"/>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2060"/>
                </a:buClr>
                <a:buSzPct val="25000"/>
                <a:buFont typeface="Arial"/>
                <a:buNone/>
              </a:pPr>
              <a:r>
                <a:rPr lang="en-US" sz="1600" b="0" i="0" u="none" strike="noStrike" cap="none">
                  <a:solidFill>
                    <a:srgbClr val="002060"/>
                  </a:solidFill>
                  <a:latin typeface="Arial"/>
                  <a:ea typeface="Arial"/>
                  <a:cs typeface="Arial"/>
                  <a:sym typeface="Arial"/>
                </a:rPr>
                <a:t>Ice Extent and Location of Thermal Fronts</a:t>
              </a:r>
            </a:p>
            <a:p>
              <a:pPr marL="0" marR="0" lvl="0" indent="0" algn="l" rtl="0">
                <a:lnSpc>
                  <a:spcPct val="100000"/>
                </a:lnSpc>
                <a:spcBef>
                  <a:spcPts val="0"/>
                </a:spcBef>
                <a:spcAft>
                  <a:spcPts val="0"/>
                </a:spcAft>
                <a:buClr>
                  <a:schemeClr val="dk1"/>
                </a:buClr>
                <a:buFont typeface="Arial"/>
                <a:buNone/>
              </a:pPr>
              <a:endParaRPr sz="1600" b="0" i="0" u="none" strike="noStrike" cap="none">
                <a:solidFill>
                  <a:srgbClr val="002060"/>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Arial"/>
                <a:buNone/>
              </a:pPr>
              <a:endParaRPr sz="1600" b="0" i="0" u="none" strike="noStrike" cap="none">
                <a:solidFill>
                  <a:srgbClr val="002060"/>
                </a:solidFill>
                <a:latin typeface="Arial"/>
                <a:ea typeface="Arial"/>
                <a:cs typeface="Arial"/>
                <a:sym typeface="Arial"/>
              </a:endParaRPr>
            </a:p>
            <a:p>
              <a:pPr marL="0" marR="0" lvl="0" indent="0" algn="l" rtl="0">
                <a:lnSpc>
                  <a:spcPct val="100000"/>
                </a:lnSpc>
                <a:spcBef>
                  <a:spcPts val="0"/>
                </a:spcBef>
                <a:spcAft>
                  <a:spcPts val="0"/>
                </a:spcAft>
                <a:buClr>
                  <a:srgbClr val="002060"/>
                </a:buClr>
                <a:buSzPct val="25000"/>
                <a:buFont typeface="Arial"/>
                <a:buNone/>
              </a:pPr>
              <a:r>
                <a:rPr lang="en-US" sz="1600" b="0" i="0" u="none" strike="noStrike" cap="none">
                  <a:solidFill>
                    <a:srgbClr val="002060"/>
                  </a:solidFill>
                  <a:latin typeface="Arial"/>
                  <a:ea typeface="Arial"/>
                  <a:cs typeface="Arial"/>
                  <a:sym typeface="Arial"/>
                </a:rPr>
                <a:t>Tracking of Sea Ice and Distribution of “New” Ice Classes</a:t>
              </a:r>
            </a:p>
            <a:p>
              <a:pPr marL="0" marR="0" lvl="0" indent="0" algn="l" rtl="0">
                <a:lnSpc>
                  <a:spcPct val="100000"/>
                </a:lnSpc>
                <a:spcBef>
                  <a:spcPts val="0"/>
                </a:spcBef>
                <a:spcAft>
                  <a:spcPts val="0"/>
                </a:spcAft>
                <a:buClr>
                  <a:srgbClr val="000000"/>
                </a:buClr>
                <a:buFont typeface="Arial"/>
                <a:buNone/>
              </a:pPr>
              <a:endParaRPr sz="1600" b="0" i="0" u="none" strike="noStrike" cap="none">
                <a:solidFill>
                  <a:srgbClr val="002060"/>
                </a:solidFill>
                <a:latin typeface="Arial"/>
                <a:ea typeface="Arial"/>
                <a:cs typeface="Arial"/>
                <a:sym typeface="Arial"/>
              </a:endParaRPr>
            </a:p>
          </p:txBody>
        </p:sp>
        <p:sp>
          <p:nvSpPr>
            <p:cNvPr id="60" name="Shape 60"/>
            <p:cNvSpPr txBox="1"/>
            <p:nvPr/>
          </p:nvSpPr>
          <p:spPr>
            <a:xfrm>
              <a:off x="933952133" y="0"/>
              <a:ext cx="260908456" cy="34126516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800" b="1" i="0" u="sng" strike="noStrike" cap="none">
                  <a:solidFill>
                    <a:srgbClr val="000000"/>
                  </a:solidFill>
                  <a:latin typeface="Arial"/>
                  <a:ea typeface="Arial"/>
                  <a:cs typeface="Arial"/>
                  <a:sym typeface="Arial"/>
                </a:rPr>
                <a:t>Outline</a:t>
              </a:r>
            </a:p>
          </p:txBody>
        </p:sp>
      </p:grpSp>
      <p:sp>
        <p:nvSpPr>
          <p:cNvPr id="61" name="Shape 61"/>
          <p:cNvSpPr txBox="1"/>
          <p:nvPr/>
        </p:nvSpPr>
        <p:spPr>
          <a:xfrm>
            <a:off x="3770312" y="-3175"/>
            <a:ext cx="1493836" cy="307974"/>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B050"/>
              </a:buClr>
              <a:buSzPct val="25000"/>
              <a:buFont typeface="Arial"/>
              <a:buNone/>
            </a:pPr>
            <a:r>
              <a:rPr lang="en-US" sz="1200" b="0" i="0" u="none" strike="noStrike" cap="none">
                <a:solidFill>
                  <a:srgbClr val="00B050"/>
                </a:solidFill>
                <a:latin typeface="Arial"/>
                <a:ea typeface="Arial"/>
                <a:cs typeface="Arial"/>
                <a:sym typeface="Arial"/>
              </a:rPr>
              <a:t>UNCLASSIFIED</a:t>
            </a:r>
          </a:p>
        </p:txBody>
      </p:sp>
      <p:sp>
        <p:nvSpPr>
          <p:cNvPr id="62" name="Shape 62"/>
          <p:cNvSpPr txBox="1"/>
          <p:nvPr/>
        </p:nvSpPr>
        <p:spPr>
          <a:xfrm>
            <a:off x="3841750" y="6477000"/>
            <a:ext cx="1492250" cy="307974"/>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B050"/>
              </a:buClr>
              <a:buSzPct val="25000"/>
              <a:buFont typeface="Arial"/>
              <a:buNone/>
            </a:pPr>
            <a:r>
              <a:rPr lang="en-US" sz="1200" b="0" i="0" u="none" strike="noStrike" cap="none">
                <a:solidFill>
                  <a:srgbClr val="00B050"/>
                </a:solidFill>
                <a:latin typeface="Arial"/>
                <a:ea typeface="Arial"/>
                <a:cs typeface="Arial"/>
                <a:sym typeface="Arial"/>
              </a:rPr>
              <a:t>UNCLASSIFIED</a:t>
            </a:r>
          </a:p>
        </p:txBody>
      </p:sp>
      <p:sp>
        <p:nvSpPr>
          <p:cNvPr id="63" name="Shape 63"/>
          <p:cNvSpPr txBox="1"/>
          <p:nvPr/>
        </p:nvSpPr>
        <p:spPr>
          <a:xfrm>
            <a:off x="0" y="304800"/>
            <a:ext cx="9144000" cy="60959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2060"/>
              </a:buClr>
              <a:buSzPct val="25000"/>
              <a:buFont typeface="Arial"/>
              <a:buNone/>
            </a:pPr>
            <a:r>
              <a:rPr lang="en-US" sz="2200" b="1" i="0" u="none" strike="noStrike" cap="none">
                <a:solidFill>
                  <a:srgbClr val="17365D"/>
                </a:solidFill>
                <a:latin typeface="Arial"/>
                <a:ea typeface="Arial"/>
                <a:cs typeface="Arial"/>
                <a:sym typeface="Arial"/>
              </a:rPr>
              <a:t>Geophysical Constraints on Antarctic Sea Ice Cover</a:t>
            </a:r>
          </a:p>
        </p:txBody>
      </p:sp>
    </p:spTree>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Shape 236"/>
          <p:cNvSpPr txBox="1"/>
          <p:nvPr/>
        </p:nvSpPr>
        <p:spPr>
          <a:xfrm>
            <a:off x="3770312" y="-3175"/>
            <a:ext cx="1493836" cy="307974"/>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B050"/>
              </a:buClr>
              <a:buSzPct val="25000"/>
              <a:buFont typeface="Arial"/>
              <a:buNone/>
            </a:pPr>
            <a:r>
              <a:rPr lang="en-US" sz="1200" b="0" i="0" u="none" strike="noStrike" cap="none">
                <a:solidFill>
                  <a:srgbClr val="00B050"/>
                </a:solidFill>
                <a:latin typeface="Arial"/>
                <a:ea typeface="Arial"/>
                <a:cs typeface="Arial"/>
                <a:sym typeface="Arial"/>
              </a:rPr>
              <a:t>UNCLASSIFIED</a:t>
            </a:r>
          </a:p>
        </p:txBody>
      </p:sp>
      <p:sp>
        <p:nvSpPr>
          <p:cNvPr id="237" name="Shape 237"/>
          <p:cNvSpPr txBox="1"/>
          <p:nvPr/>
        </p:nvSpPr>
        <p:spPr>
          <a:xfrm>
            <a:off x="3841750" y="6477000"/>
            <a:ext cx="1492250" cy="307974"/>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B050"/>
              </a:buClr>
              <a:buSzPct val="25000"/>
              <a:buFont typeface="Arial"/>
              <a:buNone/>
            </a:pPr>
            <a:r>
              <a:rPr lang="en-US" sz="1200" b="0" i="0" u="none" strike="noStrike" cap="none">
                <a:solidFill>
                  <a:srgbClr val="00B050"/>
                </a:solidFill>
                <a:latin typeface="Arial"/>
                <a:ea typeface="Arial"/>
                <a:cs typeface="Arial"/>
                <a:sym typeface="Arial"/>
              </a:rPr>
              <a:t>UNCLASSIFIED</a:t>
            </a:r>
          </a:p>
        </p:txBody>
      </p:sp>
      <p:sp>
        <p:nvSpPr>
          <p:cNvPr id="238" name="Shape 238"/>
          <p:cNvSpPr txBox="1">
            <a:spLocks noGrp="1"/>
          </p:cNvSpPr>
          <p:nvPr>
            <p:ph type="title"/>
          </p:nvPr>
        </p:nvSpPr>
        <p:spPr>
          <a:xfrm>
            <a:off x="0" y="122238"/>
            <a:ext cx="9144000" cy="71596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2060"/>
              </a:buClr>
              <a:buSzPct val="25000"/>
              <a:buFont typeface="Arial"/>
              <a:buNone/>
            </a:pPr>
            <a:r>
              <a:rPr lang="en-US" sz="2600" b="1" i="0" u="none" strike="noStrike" cap="none">
                <a:solidFill>
                  <a:srgbClr val="002060"/>
                </a:solidFill>
                <a:latin typeface="Arial"/>
                <a:ea typeface="Arial"/>
                <a:cs typeface="Arial"/>
                <a:sym typeface="Arial"/>
              </a:rPr>
              <a:t>International Programme for Antarctic Buoys </a:t>
            </a:r>
          </a:p>
        </p:txBody>
      </p:sp>
      <p:sp>
        <p:nvSpPr>
          <p:cNvPr id="239" name="Shape 239"/>
          <p:cNvSpPr txBox="1"/>
          <p:nvPr/>
        </p:nvSpPr>
        <p:spPr>
          <a:xfrm>
            <a:off x="3352800" y="1219200"/>
            <a:ext cx="5943599" cy="838199"/>
          </a:xfrm>
          <a:prstGeom prst="rect">
            <a:avLst/>
          </a:prstGeom>
          <a:noFill/>
          <a:ln>
            <a:noFill/>
          </a:ln>
        </p:spPr>
        <p:txBody>
          <a:bodyPr lIns="91425" tIns="45700" rIns="91425" bIns="45700" anchor="t" anchorCtr="0">
            <a:noAutofit/>
          </a:bodyPr>
          <a:lstStyle/>
          <a:p>
            <a:pPr marL="1200150" marR="0" lvl="2" indent="-349250" algn="l" rtl="0">
              <a:lnSpc>
                <a:spcPct val="80000"/>
              </a:lnSpc>
              <a:spcBef>
                <a:spcPts val="0"/>
              </a:spcBef>
              <a:spcAft>
                <a:spcPts val="0"/>
              </a:spcAft>
              <a:buClr>
                <a:srgbClr val="002060"/>
              </a:buClr>
              <a:buSzPct val="25000"/>
              <a:buFont typeface="Arial"/>
              <a:buNone/>
            </a:pPr>
            <a:r>
              <a:rPr lang="en-US" sz="1400" b="0" i="0" u="none" strike="noStrike" cap="none">
                <a:solidFill>
                  <a:srgbClr val="002060"/>
                </a:solidFill>
                <a:latin typeface="Arial"/>
                <a:ea typeface="Arial"/>
                <a:cs typeface="Arial"/>
                <a:sym typeface="Arial"/>
              </a:rPr>
              <a:t>Global participants working together to maintain a network</a:t>
            </a:r>
          </a:p>
          <a:p>
            <a:pPr marL="1200150" marR="0" lvl="2" indent="-349250" algn="l" rtl="0">
              <a:lnSpc>
                <a:spcPct val="80000"/>
              </a:lnSpc>
              <a:spcBef>
                <a:spcPts val="0"/>
              </a:spcBef>
              <a:spcAft>
                <a:spcPts val="0"/>
              </a:spcAft>
              <a:buClr>
                <a:srgbClr val="002060"/>
              </a:buClr>
              <a:buSzPct val="25000"/>
              <a:buFont typeface="Arial"/>
              <a:buNone/>
            </a:pPr>
            <a:r>
              <a:rPr lang="en-US" sz="1400" b="0" i="0" u="none" strike="noStrike" cap="none">
                <a:solidFill>
                  <a:srgbClr val="002060"/>
                </a:solidFill>
                <a:latin typeface="Arial"/>
                <a:ea typeface="Arial"/>
                <a:cs typeface="Arial"/>
                <a:sym typeface="Arial"/>
              </a:rPr>
              <a:t>of drifting buoys around the Antarctic continent  to provide </a:t>
            </a:r>
          </a:p>
          <a:p>
            <a:pPr marL="1200150" marR="0" lvl="2" indent="-349250" algn="l" rtl="0">
              <a:lnSpc>
                <a:spcPct val="80000"/>
              </a:lnSpc>
              <a:spcBef>
                <a:spcPts val="0"/>
              </a:spcBef>
              <a:spcAft>
                <a:spcPts val="0"/>
              </a:spcAft>
              <a:buClr>
                <a:srgbClr val="002060"/>
              </a:buClr>
              <a:buSzPct val="25000"/>
              <a:buFont typeface="Arial"/>
              <a:buNone/>
            </a:pPr>
            <a:r>
              <a:rPr lang="en-US" sz="1400" b="0" i="0" u="none" strike="noStrike" cap="none">
                <a:solidFill>
                  <a:srgbClr val="002060"/>
                </a:solidFill>
                <a:latin typeface="Arial"/>
                <a:ea typeface="Arial"/>
                <a:cs typeface="Arial"/>
                <a:sym typeface="Arial"/>
              </a:rPr>
              <a:t>real-time operational requirements and research purposes.</a:t>
            </a:r>
          </a:p>
        </p:txBody>
      </p:sp>
      <p:sp>
        <p:nvSpPr>
          <p:cNvPr id="240" name="Shape 240"/>
          <p:cNvSpPr txBox="1"/>
          <p:nvPr/>
        </p:nvSpPr>
        <p:spPr>
          <a:xfrm>
            <a:off x="5257800" y="1752600"/>
            <a:ext cx="1828800" cy="268287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2060"/>
              </a:buClr>
              <a:buSzPct val="25000"/>
              <a:buFont typeface="Arial"/>
              <a:buNone/>
            </a:pPr>
            <a:r>
              <a:rPr lang="en-US" sz="1400" b="0" i="0" u="none" strike="noStrike" cap="none">
                <a:solidFill>
                  <a:srgbClr val="002060"/>
                </a:solidFill>
                <a:latin typeface="Arial"/>
                <a:ea typeface="Arial"/>
                <a:cs typeface="Arial"/>
                <a:sym typeface="Arial"/>
              </a:rPr>
              <a:t>Australia</a:t>
            </a:r>
          </a:p>
          <a:p>
            <a:pPr marL="0" marR="0" lvl="0" indent="0" algn="l" rtl="0">
              <a:lnSpc>
                <a:spcPct val="100000"/>
              </a:lnSpc>
              <a:spcBef>
                <a:spcPts val="0"/>
              </a:spcBef>
              <a:spcAft>
                <a:spcPts val="0"/>
              </a:spcAft>
              <a:buClr>
                <a:srgbClr val="002060"/>
              </a:buClr>
              <a:buSzPct val="25000"/>
              <a:buFont typeface="Arial"/>
              <a:buNone/>
            </a:pPr>
            <a:r>
              <a:rPr lang="en-US" sz="1400" b="0" i="0" u="none" strike="noStrike" cap="none">
                <a:solidFill>
                  <a:srgbClr val="002060"/>
                </a:solidFill>
                <a:latin typeface="Arial"/>
                <a:ea typeface="Arial"/>
                <a:cs typeface="Arial"/>
                <a:sym typeface="Arial"/>
              </a:rPr>
              <a:t>Finland</a:t>
            </a:r>
          </a:p>
          <a:p>
            <a:pPr marL="0" marR="0" lvl="0" indent="0" algn="l" rtl="0">
              <a:lnSpc>
                <a:spcPct val="100000"/>
              </a:lnSpc>
              <a:spcBef>
                <a:spcPts val="0"/>
              </a:spcBef>
              <a:spcAft>
                <a:spcPts val="0"/>
              </a:spcAft>
              <a:buClr>
                <a:srgbClr val="002060"/>
              </a:buClr>
              <a:buSzPct val="25000"/>
              <a:buFont typeface="Arial"/>
              <a:buNone/>
            </a:pPr>
            <a:r>
              <a:rPr lang="en-US" sz="1400" b="0" i="0" u="none" strike="noStrike" cap="none">
                <a:solidFill>
                  <a:srgbClr val="002060"/>
                </a:solidFill>
                <a:latin typeface="Arial"/>
                <a:ea typeface="Arial"/>
                <a:cs typeface="Arial"/>
                <a:sym typeface="Arial"/>
              </a:rPr>
              <a:t>France</a:t>
            </a:r>
          </a:p>
          <a:p>
            <a:pPr marL="0" marR="0" lvl="0" indent="0" algn="l" rtl="0">
              <a:lnSpc>
                <a:spcPct val="100000"/>
              </a:lnSpc>
              <a:spcBef>
                <a:spcPts val="0"/>
              </a:spcBef>
              <a:spcAft>
                <a:spcPts val="0"/>
              </a:spcAft>
              <a:buClr>
                <a:srgbClr val="002060"/>
              </a:buClr>
              <a:buSzPct val="25000"/>
              <a:buFont typeface="Arial"/>
              <a:buNone/>
            </a:pPr>
            <a:r>
              <a:rPr lang="en-US" sz="1400" b="0" i="0" u="none" strike="noStrike" cap="none">
                <a:solidFill>
                  <a:srgbClr val="002060"/>
                </a:solidFill>
                <a:latin typeface="Arial"/>
                <a:ea typeface="Arial"/>
                <a:cs typeface="Arial"/>
                <a:sym typeface="Arial"/>
              </a:rPr>
              <a:t>Germany</a:t>
            </a:r>
          </a:p>
          <a:p>
            <a:pPr marL="0" marR="0" lvl="0" indent="0" algn="l" rtl="0">
              <a:lnSpc>
                <a:spcPct val="100000"/>
              </a:lnSpc>
              <a:spcBef>
                <a:spcPts val="0"/>
              </a:spcBef>
              <a:spcAft>
                <a:spcPts val="0"/>
              </a:spcAft>
              <a:buClr>
                <a:srgbClr val="002060"/>
              </a:buClr>
              <a:buSzPct val="25000"/>
              <a:buFont typeface="Arial"/>
              <a:buNone/>
            </a:pPr>
            <a:r>
              <a:rPr lang="en-US" sz="1400" b="0" i="0" u="none" strike="noStrike" cap="none">
                <a:solidFill>
                  <a:srgbClr val="002060"/>
                </a:solidFill>
                <a:latin typeface="Arial"/>
                <a:ea typeface="Arial"/>
                <a:cs typeface="Arial"/>
                <a:sym typeface="Arial"/>
              </a:rPr>
              <a:t>Italy  </a:t>
            </a:r>
          </a:p>
          <a:p>
            <a:pPr marL="0" marR="0" lvl="0" indent="0" algn="l" rtl="0">
              <a:lnSpc>
                <a:spcPct val="100000"/>
              </a:lnSpc>
              <a:spcBef>
                <a:spcPts val="0"/>
              </a:spcBef>
              <a:spcAft>
                <a:spcPts val="0"/>
              </a:spcAft>
              <a:buClr>
                <a:srgbClr val="002060"/>
              </a:buClr>
              <a:buSzPct val="25000"/>
              <a:buFont typeface="Arial"/>
              <a:buNone/>
            </a:pPr>
            <a:r>
              <a:rPr lang="en-US" sz="1400" b="0" i="0" u="none" strike="noStrike" cap="none">
                <a:solidFill>
                  <a:srgbClr val="002060"/>
                </a:solidFill>
                <a:latin typeface="Arial"/>
                <a:ea typeface="Arial"/>
                <a:cs typeface="Arial"/>
                <a:sym typeface="Arial"/>
              </a:rPr>
              <a:t>Japan</a:t>
            </a:r>
          </a:p>
          <a:p>
            <a:pPr marL="0" marR="0" lvl="0" indent="0" algn="l" rtl="0">
              <a:lnSpc>
                <a:spcPct val="100000"/>
              </a:lnSpc>
              <a:spcBef>
                <a:spcPts val="0"/>
              </a:spcBef>
              <a:spcAft>
                <a:spcPts val="0"/>
              </a:spcAft>
              <a:buClr>
                <a:srgbClr val="002060"/>
              </a:buClr>
              <a:buSzPct val="25000"/>
              <a:buFont typeface="Arial"/>
              <a:buNone/>
            </a:pPr>
            <a:r>
              <a:rPr lang="en-US" sz="1400" b="0" i="0" u="none" strike="noStrike" cap="none">
                <a:solidFill>
                  <a:srgbClr val="002060"/>
                </a:solidFill>
                <a:latin typeface="Arial"/>
                <a:ea typeface="Arial"/>
                <a:cs typeface="Arial"/>
                <a:sym typeface="Arial"/>
              </a:rPr>
              <a:t>New Zealand</a:t>
            </a:r>
          </a:p>
          <a:p>
            <a:pPr marL="0" marR="0" lvl="0" indent="0" algn="l" rtl="0">
              <a:lnSpc>
                <a:spcPct val="100000"/>
              </a:lnSpc>
              <a:spcBef>
                <a:spcPts val="0"/>
              </a:spcBef>
              <a:spcAft>
                <a:spcPts val="0"/>
              </a:spcAft>
              <a:buClr>
                <a:srgbClr val="002060"/>
              </a:buClr>
              <a:buSzPct val="25000"/>
              <a:buFont typeface="Arial"/>
              <a:buNone/>
            </a:pPr>
            <a:r>
              <a:rPr lang="en-US" sz="1400" b="0" i="0" u="none" strike="noStrike" cap="none">
                <a:solidFill>
                  <a:srgbClr val="002060"/>
                </a:solidFill>
                <a:latin typeface="Arial"/>
                <a:ea typeface="Arial"/>
                <a:cs typeface="Arial"/>
                <a:sym typeface="Arial"/>
              </a:rPr>
              <a:t>Norway</a:t>
            </a:r>
          </a:p>
          <a:p>
            <a:pPr marL="0" marR="0" lvl="0" indent="0" algn="l" rtl="0">
              <a:lnSpc>
                <a:spcPct val="100000"/>
              </a:lnSpc>
              <a:spcBef>
                <a:spcPts val="0"/>
              </a:spcBef>
              <a:spcAft>
                <a:spcPts val="0"/>
              </a:spcAft>
              <a:buClr>
                <a:srgbClr val="002060"/>
              </a:buClr>
              <a:buSzPct val="25000"/>
              <a:buFont typeface="Arial"/>
              <a:buNone/>
            </a:pPr>
            <a:r>
              <a:rPr lang="en-US" sz="1400" b="0" i="0" u="none" strike="noStrike" cap="none">
                <a:solidFill>
                  <a:srgbClr val="002060"/>
                </a:solidFill>
                <a:latin typeface="Arial"/>
                <a:ea typeface="Arial"/>
                <a:cs typeface="Arial"/>
                <a:sym typeface="Arial"/>
              </a:rPr>
              <a:t>South Africa</a:t>
            </a:r>
          </a:p>
          <a:p>
            <a:pPr marL="0" marR="0" lvl="0" indent="0" algn="l" rtl="0">
              <a:lnSpc>
                <a:spcPct val="100000"/>
              </a:lnSpc>
              <a:spcBef>
                <a:spcPts val="0"/>
              </a:spcBef>
              <a:spcAft>
                <a:spcPts val="0"/>
              </a:spcAft>
              <a:buClr>
                <a:srgbClr val="002060"/>
              </a:buClr>
              <a:buSzPct val="25000"/>
              <a:buFont typeface="Arial"/>
              <a:buNone/>
            </a:pPr>
            <a:r>
              <a:rPr lang="en-US" sz="1400" b="0" i="0" u="none" strike="noStrike" cap="none">
                <a:solidFill>
                  <a:srgbClr val="002060"/>
                </a:solidFill>
                <a:latin typeface="Arial"/>
                <a:ea typeface="Arial"/>
                <a:cs typeface="Arial"/>
                <a:sym typeface="Arial"/>
              </a:rPr>
              <a:t>UK</a:t>
            </a:r>
          </a:p>
          <a:p>
            <a:pPr marL="0" marR="0" lvl="0" indent="0" algn="l" rtl="0">
              <a:lnSpc>
                <a:spcPct val="100000"/>
              </a:lnSpc>
              <a:spcBef>
                <a:spcPts val="0"/>
              </a:spcBef>
              <a:spcAft>
                <a:spcPts val="0"/>
              </a:spcAft>
              <a:buClr>
                <a:srgbClr val="002060"/>
              </a:buClr>
              <a:buSzPct val="25000"/>
              <a:buFont typeface="Arial"/>
              <a:buNone/>
            </a:pPr>
            <a:r>
              <a:rPr lang="en-US" sz="1400" b="0" i="0" u="none" strike="noStrike" cap="none">
                <a:solidFill>
                  <a:srgbClr val="002060"/>
                </a:solidFill>
                <a:latin typeface="Arial"/>
                <a:ea typeface="Arial"/>
                <a:cs typeface="Arial"/>
                <a:sym typeface="Arial"/>
              </a:rPr>
              <a:t>United States</a:t>
            </a:r>
          </a:p>
        </p:txBody>
      </p:sp>
      <p:sp>
        <p:nvSpPr>
          <p:cNvPr id="241" name="Shape 241"/>
          <p:cNvSpPr txBox="1"/>
          <p:nvPr/>
        </p:nvSpPr>
        <p:spPr>
          <a:xfrm>
            <a:off x="76200" y="4437064"/>
            <a:ext cx="5562600" cy="196373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2060"/>
              </a:buClr>
              <a:buSzPct val="25000"/>
              <a:buFont typeface="Arial"/>
              <a:buNone/>
            </a:pPr>
            <a:r>
              <a:rPr lang="en-US" sz="1400" b="0" i="0" u="none" strike="noStrike" cap="none">
                <a:solidFill>
                  <a:srgbClr val="002060"/>
                </a:solidFill>
                <a:latin typeface="Arial"/>
                <a:ea typeface="Arial"/>
                <a:cs typeface="Arial"/>
                <a:sym typeface="Arial"/>
              </a:rPr>
              <a:t>The U.S. IPAB contributions are coordinated through the U.S. Interagency Program for Antarctic Buoys (USIPAB), which is  also managed by the U.S. National Ice Center and the Polar Science Center at University of Washington.  To date the main effort has been funded by NSF with additional support from NOAA and limited leveraging of  other USIABP resources.  The goal is to establish and maintain an array of meteorological and ocean buoys on sea ice, primarily in the U.S. operational region of interest, i.e. Amundsen /Bellingshausen and Ross Seas.</a:t>
            </a:r>
          </a:p>
        </p:txBody>
      </p:sp>
      <p:graphicFrame>
        <p:nvGraphicFramePr>
          <p:cNvPr id="242" name="Shape 242"/>
          <p:cNvGraphicFramePr/>
          <p:nvPr/>
        </p:nvGraphicFramePr>
        <p:xfrm>
          <a:off x="1485900" y="2133600"/>
          <a:ext cx="3619500" cy="1968815"/>
        </p:xfrm>
        <a:graphic>
          <a:graphicData uri="http://schemas.openxmlformats.org/drawingml/2006/table">
            <a:tbl>
              <a:tblPr>
                <a:noFill/>
                <a:tableStyleId>{18E2BBB8-87F5-4693-AC31-4B9DA6C893C1}</a:tableStyleId>
              </a:tblPr>
              <a:tblGrid>
                <a:gridCol w="3619500"/>
              </a:tblGrid>
              <a:tr h="334950">
                <a:tc>
                  <a:txBody>
                    <a:bodyPr/>
                    <a:lstStyle/>
                    <a:p>
                      <a:pPr marL="0" marR="0" lvl="0" indent="0" algn="l" rtl="0">
                        <a:lnSpc>
                          <a:spcPct val="100000"/>
                        </a:lnSpc>
                        <a:spcBef>
                          <a:spcPts val="0"/>
                        </a:spcBef>
                        <a:spcAft>
                          <a:spcPts val="0"/>
                        </a:spcAft>
                        <a:buClr>
                          <a:schemeClr val="dk1"/>
                        </a:buClr>
                        <a:buSzPct val="25000"/>
                        <a:buFont typeface="Arial"/>
                        <a:buNone/>
                      </a:pPr>
                      <a:r>
                        <a:rPr lang="en-US" sz="1600" b="0" i="0" u="none" strike="noStrike" cap="none">
                          <a:solidFill>
                            <a:schemeClr val="dk1"/>
                          </a:solidFill>
                          <a:latin typeface="Arial"/>
                          <a:ea typeface="Arial"/>
                          <a:cs typeface="Arial"/>
                          <a:sym typeface="Arial"/>
                        </a:rPr>
                        <a:t>SHARED RESOURCES</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C6D9F1"/>
                    </a:solidFill>
                  </a:tcPr>
                </a:tc>
              </a:tr>
              <a:tr h="327025">
                <a:tc>
                  <a:txBody>
                    <a:bodyPr/>
                    <a:lstStyle/>
                    <a:p>
                      <a:pPr marL="0" marR="0" lvl="0" indent="0" algn="l" rtl="0">
                        <a:lnSpc>
                          <a:spcPct val="100000"/>
                        </a:lnSpc>
                        <a:spcBef>
                          <a:spcPts val="0"/>
                        </a:spcBef>
                        <a:spcAft>
                          <a:spcPts val="0"/>
                        </a:spcAft>
                        <a:buClr>
                          <a:srgbClr val="002060"/>
                        </a:buClr>
                        <a:buSzPct val="25000"/>
                        <a:buFont typeface="Arial"/>
                        <a:buNone/>
                      </a:pPr>
                      <a:r>
                        <a:rPr lang="en-US" sz="1400" b="0" i="0" u="none" strike="noStrike" cap="none">
                          <a:solidFill>
                            <a:srgbClr val="002060"/>
                          </a:solidFill>
                          <a:latin typeface="Arial"/>
                          <a:ea typeface="Arial"/>
                          <a:cs typeface="Arial"/>
                          <a:sym typeface="Arial"/>
                        </a:rPr>
                        <a:t>Science and Research</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r>
              <a:tr h="327025">
                <a:tc>
                  <a:txBody>
                    <a:bodyPr/>
                    <a:lstStyle/>
                    <a:p>
                      <a:pPr marL="0" marR="0" lvl="0" indent="0" algn="l" rtl="0">
                        <a:lnSpc>
                          <a:spcPct val="100000"/>
                        </a:lnSpc>
                        <a:spcBef>
                          <a:spcPts val="0"/>
                        </a:spcBef>
                        <a:spcAft>
                          <a:spcPts val="0"/>
                        </a:spcAft>
                        <a:buClr>
                          <a:srgbClr val="002060"/>
                        </a:buClr>
                        <a:buSzPct val="25000"/>
                        <a:buFont typeface="Arial"/>
                        <a:buNone/>
                      </a:pPr>
                      <a:r>
                        <a:rPr lang="en-US" sz="1400" b="0" i="0" u="none" strike="noStrike" cap="none">
                          <a:solidFill>
                            <a:srgbClr val="002060"/>
                          </a:solidFill>
                          <a:latin typeface="Arial"/>
                          <a:ea typeface="Arial"/>
                          <a:cs typeface="Arial"/>
                          <a:sym typeface="Arial"/>
                        </a:rPr>
                        <a:t>Manpower</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r>
              <a:tr h="325425">
                <a:tc>
                  <a:txBody>
                    <a:bodyPr/>
                    <a:lstStyle/>
                    <a:p>
                      <a:pPr marL="0" marR="0" lvl="0" indent="0" algn="l" rtl="0">
                        <a:lnSpc>
                          <a:spcPct val="100000"/>
                        </a:lnSpc>
                        <a:spcBef>
                          <a:spcPts val="0"/>
                        </a:spcBef>
                        <a:spcAft>
                          <a:spcPts val="0"/>
                        </a:spcAft>
                        <a:buClr>
                          <a:srgbClr val="002060"/>
                        </a:buClr>
                        <a:buSzPct val="25000"/>
                        <a:buFont typeface="Arial"/>
                        <a:buNone/>
                      </a:pPr>
                      <a:r>
                        <a:rPr lang="en-US" sz="1400" b="0" i="0" u="none" strike="noStrike" cap="none">
                          <a:solidFill>
                            <a:srgbClr val="002060"/>
                          </a:solidFill>
                          <a:latin typeface="Arial"/>
                          <a:ea typeface="Arial"/>
                          <a:cs typeface="Arial"/>
                          <a:sym typeface="Arial"/>
                        </a:rPr>
                        <a:t>Platforms of Opportunity</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r>
              <a:tr h="327025">
                <a:tc>
                  <a:txBody>
                    <a:bodyPr/>
                    <a:lstStyle/>
                    <a:p>
                      <a:pPr marL="0" marR="0" lvl="0" indent="0" algn="l" rtl="0">
                        <a:lnSpc>
                          <a:spcPct val="100000"/>
                        </a:lnSpc>
                        <a:spcBef>
                          <a:spcPts val="0"/>
                        </a:spcBef>
                        <a:spcAft>
                          <a:spcPts val="0"/>
                        </a:spcAft>
                        <a:buClr>
                          <a:srgbClr val="002060"/>
                        </a:buClr>
                        <a:buSzPct val="25000"/>
                        <a:buFont typeface="Arial"/>
                        <a:buNone/>
                      </a:pPr>
                      <a:r>
                        <a:rPr lang="en-US" sz="1400" b="0" i="0" u="none" strike="noStrike" cap="none">
                          <a:solidFill>
                            <a:srgbClr val="002060"/>
                          </a:solidFill>
                          <a:latin typeface="Arial"/>
                          <a:ea typeface="Arial"/>
                          <a:cs typeface="Arial"/>
                          <a:sym typeface="Arial"/>
                        </a:rPr>
                        <a:t>Financial Cost Sharing</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r>
              <a:tr h="327025">
                <a:tc>
                  <a:txBody>
                    <a:bodyPr/>
                    <a:lstStyle/>
                    <a:p>
                      <a:pPr marL="0" marR="0" lvl="0" indent="0" algn="l" rtl="0">
                        <a:lnSpc>
                          <a:spcPct val="100000"/>
                        </a:lnSpc>
                        <a:spcBef>
                          <a:spcPts val="0"/>
                        </a:spcBef>
                        <a:spcAft>
                          <a:spcPts val="0"/>
                        </a:spcAft>
                        <a:buClr>
                          <a:srgbClr val="002060"/>
                        </a:buClr>
                        <a:buSzPct val="25000"/>
                        <a:buFont typeface="Arial"/>
                        <a:buNone/>
                      </a:pPr>
                      <a:r>
                        <a:rPr lang="en-US" sz="1400" b="0" i="0" u="none" strike="noStrike" cap="none">
                          <a:solidFill>
                            <a:srgbClr val="002060"/>
                          </a:solidFill>
                          <a:latin typeface="Arial"/>
                          <a:ea typeface="Arial"/>
                          <a:cs typeface="Arial"/>
                          <a:sym typeface="Arial"/>
                        </a:rPr>
                        <a:t>Imagery Savings</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r>
            </a:tbl>
          </a:graphicData>
        </a:graphic>
      </p:graphicFrame>
      <p:pic>
        <p:nvPicPr>
          <p:cNvPr id="243" name="Shape 243" descr="D:\My Work_Documents\IPAB_USIPAB\ipab3_02.jpg"/>
          <p:cNvPicPr preferRelativeResize="0"/>
          <p:nvPr/>
        </p:nvPicPr>
        <p:blipFill rotWithShape="1">
          <a:blip r:embed="rId3">
            <a:alphaModFix/>
          </a:blip>
          <a:srcRect/>
          <a:stretch/>
        </p:blipFill>
        <p:spPr>
          <a:xfrm>
            <a:off x="133350" y="1295400"/>
            <a:ext cx="1209675" cy="876300"/>
          </a:xfrm>
          <a:prstGeom prst="rect">
            <a:avLst/>
          </a:prstGeom>
          <a:noFill/>
          <a:ln>
            <a:noFill/>
          </a:ln>
        </p:spPr>
      </p:pic>
      <p:pic>
        <p:nvPicPr>
          <p:cNvPr id="244" name="Shape 244"/>
          <p:cNvPicPr preferRelativeResize="0"/>
          <p:nvPr/>
        </p:nvPicPr>
        <p:blipFill rotWithShape="1">
          <a:blip r:embed="rId4">
            <a:alphaModFix/>
          </a:blip>
          <a:srcRect/>
          <a:stretch/>
        </p:blipFill>
        <p:spPr>
          <a:xfrm>
            <a:off x="6735528" y="3886200"/>
            <a:ext cx="2027471" cy="2377924"/>
          </a:xfrm>
          <a:prstGeom prst="rect">
            <a:avLst/>
          </a:prstGeom>
          <a:noFill/>
          <a:ln>
            <a:noFill/>
          </a:ln>
        </p:spPr>
      </p:pic>
      <p:pic>
        <p:nvPicPr>
          <p:cNvPr id="245" name="Shape 245" descr="McMurdo_Station_Image_FEB02.jpg"/>
          <p:cNvPicPr preferRelativeResize="0"/>
          <p:nvPr/>
        </p:nvPicPr>
        <p:blipFill rotWithShape="1">
          <a:blip r:embed="rId5">
            <a:alphaModFix/>
          </a:blip>
          <a:srcRect/>
          <a:stretch/>
        </p:blipFill>
        <p:spPr>
          <a:xfrm>
            <a:off x="6553200" y="1905000"/>
            <a:ext cx="2502722" cy="1867481"/>
          </a:xfrm>
          <a:prstGeom prst="rect">
            <a:avLst/>
          </a:prstGeom>
          <a:noFill/>
          <a:ln>
            <a:noFill/>
          </a:ln>
        </p:spPr>
      </p:pic>
      <p:sp>
        <p:nvSpPr>
          <p:cNvPr id="246" name="Shape 246"/>
          <p:cNvSpPr txBox="1"/>
          <p:nvPr/>
        </p:nvSpPr>
        <p:spPr>
          <a:xfrm>
            <a:off x="5334000" y="6373003"/>
            <a:ext cx="3809999" cy="40879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2060"/>
              </a:buClr>
              <a:buSzPct val="25000"/>
              <a:buFont typeface="Arial"/>
              <a:buNone/>
            </a:pPr>
            <a:r>
              <a:rPr lang="en-US" sz="1400" b="0" i="0" u="none" strike="noStrike" cap="none">
                <a:solidFill>
                  <a:srgbClr val="FF0000"/>
                </a:solidFill>
                <a:latin typeface="Arial"/>
                <a:ea typeface="Arial"/>
                <a:cs typeface="Arial"/>
                <a:sym typeface="Arial"/>
              </a:rPr>
              <a:t>Proposed 2017 IABP/IPAB Meeting in Hobart</a:t>
            </a:r>
          </a:p>
        </p:txBody>
      </p:sp>
    </p:spTree>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Shape 251"/>
          <p:cNvSpPr txBox="1"/>
          <p:nvPr/>
        </p:nvSpPr>
        <p:spPr>
          <a:xfrm>
            <a:off x="457200" y="1069537"/>
            <a:ext cx="8458200" cy="5561350"/>
          </a:xfrm>
          <a:prstGeom prst="rect">
            <a:avLst/>
          </a:prstGeom>
          <a:noFill/>
          <a:ln>
            <a:noFill/>
          </a:ln>
        </p:spPr>
        <p:txBody>
          <a:bodyPr lIns="91425" tIns="45700" rIns="91425" bIns="45700" anchor="t" anchorCtr="0">
            <a:noAutofit/>
          </a:bodyPr>
          <a:lstStyle/>
          <a:p>
            <a:pPr marL="457200" marR="0" lvl="0" indent="-457200" algn="l" rtl="0">
              <a:spcAft>
                <a:spcPts val="0"/>
              </a:spcAft>
              <a:buClr>
                <a:srgbClr val="17365D"/>
              </a:buClr>
              <a:buSzPct val="100000"/>
              <a:buFont typeface="Arial"/>
              <a:buChar char="•"/>
            </a:pPr>
            <a:r>
              <a:rPr lang="en-US" sz="2400" b="0" i="0" u="none" strike="noStrike" cap="none" dirty="0">
                <a:solidFill>
                  <a:srgbClr val="17365D"/>
                </a:solidFill>
                <a:latin typeface="Arial"/>
                <a:ea typeface="Arial"/>
                <a:cs typeface="Arial"/>
                <a:sym typeface="Arial"/>
              </a:rPr>
              <a:t>Wind consistently opens internal sea ice for effective growth (ice factories in YI areas).</a:t>
            </a:r>
          </a:p>
          <a:p>
            <a:pPr marL="457200" marR="0" lvl="0" indent="-457200" algn="l" rtl="0">
              <a:spcAft>
                <a:spcPts val="0"/>
              </a:spcAft>
              <a:buClr>
                <a:srgbClr val="17365D"/>
              </a:buClr>
              <a:buSzPct val="100000"/>
              <a:buFont typeface="Arial"/>
              <a:buChar char="•"/>
            </a:pPr>
            <a:r>
              <a:rPr lang="en-US" sz="2400" b="0" i="0" u="none" strike="noStrike" cap="none" dirty="0">
                <a:solidFill>
                  <a:srgbClr val="17365D"/>
                </a:solidFill>
                <a:latin typeface="Arial"/>
                <a:ea typeface="Arial"/>
                <a:cs typeface="Arial"/>
                <a:sym typeface="Arial"/>
              </a:rPr>
              <a:t>Formation of a FIZ with OI and RI encapsulating and thus protecting internal sea ice, bounded by the </a:t>
            </a:r>
            <a:r>
              <a:rPr lang="en-US" sz="2400" b="0" i="0" u="none" strike="noStrike" cap="none" dirty="0" err="1">
                <a:solidFill>
                  <a:srgbClr val="17365D"/>
                </a:solidFill>
                <a:latin typeface="Arial"/>
                <a:ea typeface="Arial"/>
                <a:cs typeface="Arial"/>
                <a:sym typeface="Arial"/>
              </a:rPr>
              <a:t>sACC</a:t>
            </a:r>
            <a:r>
              <a:rPr lang="en-US" sz="2400" b="0" i="0" u="none" strike="noStrike" cap="none" dirty="0">
                <a:solidFill>
                  <a:srgbClr val="17365D"/>
                </a:solidFill>
                <a:latin typeface="Arial"/>
                <a:ea typeface="Arial"/>
                <a:cs typeface="Arial"/>
                <a:sym typeface="Arial"/>
              </a:rPr>
              <a:t> front.</a:t>
            </a:r>
          </a:p>
          <a:p>
            <a:pPr marL="457200" marR="0" lvl="0" indent="-457200" algn="l" rtl="0">
              <a:spcAft>
                <a:spcPts val="0"/>
              </a:spcAft>
              <a:buClr>
                <a:srgbClr val="17365D"/>
              </a:buClr>
              <a:buSzPct val="100000"/>
              <a:buFont typeface="Arial"/>
              <a:buChar char="•"/>
            </a:pPr>
            <a:r>
              <a:rPr lang="en-US" sz="2400" b="0" i="0" u="none" strike="noStrike" cap="none" dirty="0">
                <a:solidFill>
                  <a:srgbClr val="17365D"/>
                </a:solidFill>
                <a:latin typeface="Arial"/>
                <a:ea typeface="Arial"/>
                <a:cs typeface="Arial"/>
                <a:sym typeface="Arial"/>
              </a:rPr>
              <a:t>FIZ recirculating around by the persistent westerlies.</a:t>
            </a:r>
          </a:p>
          <a:p>
            <a:pPr marL="457200" marR="0" lvl="0" indent="-457200" algn="l" rtl="0">
              <a:spcAft>
                <a:spcPts val="0"/>
              </a:spcAft>
              <a:buClr>
                <a:srgbClr val="17365D"/>
              </a:buClr>
              <a:buSzPct val="100000"/>
              <a:buFont typeface="Arial"/>
              <a:buChar char="•"/>
            </a:pPr>
            <a:r>
              <a:rPr lang="en-US" sz="2400" b="0" i="0" u="none" strike="noStrike" cap="none" dirty="0">
                <a:solidFill>
                  <a:srgbClr val="17365D"/>
                </a:solidFill>
                <a:latin typeface="Arial"/>
                <a:ea typeface="Arial"/>
                <a:cs typeface="Arial"/>
                <a:sym typeface="Arial"/>
              </a:rPr>
              <a:t>Geological factors, topography for winds and bathymetry for waters, persistently maintain the stability of Antarctic sea ice. </a:t>
            </a:r>
          </a:p>
          <a:p>
            <a:pPr marL="457200" marR="0" lvl="0" indent="-457200" algn="l" rtl="0">
              <a:spcAft>
                <a:spcPts val="0"/>
              </a:spcAft>
              <a:buClr>
                <a:srgbClr val="17365D"/>
              </a:buClr>
              <a:buSzPct val="100000"/>
              <a:buFont typeface="Arial"/>
              <a:buChar char="•"/>
            </a:pPr>
            <a:r>
              <a:rPr lang="en-US" sz="2400" b="0" i="0" u="none" strike="noStrike" cap="none" dirty="0">
                <a:solidFill>
                  <a:srgbClr val="17365D"/>
                </a:solidFill>
                <a:latin typeface="Arial"/>
                <a:ea typeface="Arial"/>
                <a:cs typeface="Arial"/>
                <a:sym typeface="Arial"/>
              </a:rPr>
              <a:t>Antarctic sea ice behavior is consistent with Antarctic geophysics and thus not a paradox.</a:t>
            </a:r>
          </a:p>
        </p:txBody>
      </p:sp>
      <p:sp>
        <p:nvSpPr>
          <p:cNvPr id="252" name="Shape 252"/>
          <p:cNvSpPr txBox="1"/>
          <p:nvPr/>
        </p:nvSpPr>
        <p:spPr>
          <a:xfrm>
            <a:off x="0" y="228600"/>
            <a:ext cx="9144000" cy="646331"/>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17365D"/>
              </a:buClr>
              <a:buSzPct val="25000"/>
              <a:buFont typeface="Arial"/>
              <a:buNone/>
            </a:pPr>
            <a:r>
              <a:rPr lang="en-US" sz="3600" b="1" i="0" u="none" strike="noStrike" cap="none">
                <a:solidFill>
                  <a:srgbClr val="17365D"/>
                </a:solidFill>
                <a:latin typeface="Arial"/>
                <a:ea typeface="Arial"/>
                <a:cs typeface="Arial"/>
                <a:sym typeface="Arial"/>
              </a:rPr>
              <a:t>Conclusions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Shape 257"/>
          <p:cNvSpPr/>
          <p:nvPr/>
        </p:nvSpPr>
        <p:spPr>
          <a:xfrm>
            <a:off x="0" y="0"/>
            <a:ext cx="9144000" cy="11430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58" name="Shape 258"/>
          <p:cNvSpPr/>
          <p:nvPr/>
        </p:nvSpPr>
        <p:spPr>
          <a:xfrm>
            <a:off x="339398" y="4653136"/>
            <a:ext cx="8160403" cy="1633364"/>
          </a:xfrm>
          <a:prstGeom prst="rect">
            <a:avLst/>
          </a:prstGeom>
          <a:noFill/>
          <a:ln>
            <a:noFill/>
          </a:ln>
        </p:spPr>
        <p:txBody>
          <a:bodyPr lIns="91425" tIns="45700" rIns="91425" bIns="45700" anchor="t" anchorCtr="0">
            <a:noAutofit/>
          </a:bodyPr>
          <a:lstStyle/>
          <a:p>
            <a:endParaRPr lang="ru-RU" dirty="0"/>
          </a:p>
          <a:p>
            <a:r>
              <a:rPr lang="en-US" dirty="0"/>
              <a:t>S.V. Nghiem, I.G. Rigor, P. Clemente-Colón, G. Neumann, and P.P. Li. Geophysical constraints on the Antarctic sea ice cover. </a:t>
            </a:r>
            <a:r>
              <a:rPr lang="en-US" i="1" dirty="0"/>
              <a:t>Remote Sensing of Environment</a:t>
            </a:r>
            <a:r>
              <a:rPr lang="en-US" dirty="0"/>
              <a:t>, Volume 181, 2016, 281–292. http://dx.doi.org/10.1016/j.rse.2016.04.005 </a:t>
            </a:r>
            <a:endParaRPr lang="en-US" sz="1400" b="0" i="0" u="none" strike="noStrike" cap="none" dirty="0">
              <a:solidFill>
                <a:srgbClr val="000000"/>
              </a:solidFill>
              <a:latin typeface="Arial"/>
              <a:ea typeface="Arial"/>
              <a:cs typeface="Arial"/>
              <a:sym typeface="Arial"/>
            </a:endParaRPr>
          </a:p>
        </p:txBody>
      </p:sp>
      <p:sp>
        <p:nvSpPr>
          <p:cNvPr id="262" name="Shape 262"/>
          <p:cNvSpPr/>
          <p:nvPr/>
        </p:nvSpPr>
        <p:spPr>
          <a:xfrm>
            <a:off x="1600200" y="4114800"/>
            <a:ext cx="5638800" cy="30777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http://www.sciencedirect.com/science/article/pii/S0034425716301481</a:t>
            </a:r>
          </a:p>
        </p:txBody>
      </p:sp>
      <p:pic>
        <p:nvPicPr>
          <p:cNvPr id="263" name="Shape 263" descr="C:\Users\Pablo\Desktop\KOPRI_2016\ezgif-3414720992.gif"/>
          <p:cNvPicPr preferRelativeResize="0"/>
          <p:nvPr/>
        </p:nvPicPr>
        <p:blipFill rotWithShape="1">
          <a:blip r:embed="rId3">
            <a:alphaModFix/>
          </a:blip>
          <a:srcRect/>
          <a:stretch/>
        </p:blipFill>
        <p:spPr>
          <a:xfrm>
            <a:off x="2895600" y="1219200"/>
            <a:ext cx="2575559" cy="2707561"/>
          </a:xfrm>
          <a:prstGeom prst="rect">
            <a:avLst/>
          </a:prstGeom>
          <a:noFill/>
          <a:ln>
            <a:noFill/>
          </a:ln>
        </p:spPr>
      </p:pic>
      <p:sp>
        <p:nvSpPr>
          <p:cNvPr id="264" name="Shape 264"/>
          <p:cNvSpPr txBox="1"/>
          <p:nvPr/>
        </p:nvSpPr>
        <p:spPr>
          <a:xfrm>
            <a:off x="0" y="304800"/>
            <a:ext cx="9144000" cy="60959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2060"/>
              </a:buClr>
              <a:buSzPct val="25000"/>
              <a:buFont typeface="Arial"/>
              <a:buNone/>
            </a:pPr>
            <a:r>
              <a:rPr lang="en-US" sz="2200" b="1" i="0" u="none" strike="noStrike" cap="none">
                <a:solidFill>
                  <a:srgbClr val="17365D"/>
                </a:solidFill>
                <a:latin typeface="Arial"/>
                <a:ea typeface="Arial"/>
                <a:cs typeface="Arial"/>
                <a:sym typeface="Arial"/>
              </a:rPr>
              <a:t>Geophysical Constraints on Antarctic Sea Ice Cover</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Shape 270"/>
          <p:cNvSpPr txBox="1"/>
          <p:nvPr/>
        </p:nvSpPr>
        <p:spPr>
          <a:xfrm>
            <a:off x="3770312" y="-3175"/>
            <a:ext cx="1493836" cy="307974"/>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B050"/>
              </a:buClr>
              <a:buSzPct val="25000"/>
              <a:buFont typeface="Arial"/>
              <a:buNone/>
            </a:pPr>
            <a:r>
              <a:rPr lang="en-US" sz="1200" b="0" i="0" u="none" strike="noStrike" cap="none">
                <a:solidFill>
                  <a:srgbClr val="00B050"/>
                </a:solidFill>
                <a:latin typeface="Arial"/>
                <a:ea typeface="Arial"/>
                <a:cs typeface="Arial"/>
                <a:sym typeface="Arial"/>
              </a:rPr>
              <a:t>UNCLASSIFIED</a:t>
            </a:r>
          </a:p>
        </p:txBody>
      </p:sp>
      <p:sp>
        <p:nvSpPr>
          <p:cNvPr id="271" name="Shape 271"/>
          <p:cNvSpPr txBox="1"/>
          <p:nvPr/>
        </p:nvSpPr>
        <p:spPr>
          <a:xfrm>
            <a:off x="3841750" y="6477000"/>
            <a:ext cx="1492250" cy="307974"/>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B050"/>
              </a:buClr>
              <a:buSzPct val="25000"/>
              <a:buFont typeface="Arial"/>
              <a:buNone/>
            </a:pPr>
            <a:r>
              <a:rPr lang="en-US" sz="1200" b="0" i="0" u="none" strike="noStrike" cap="none">
                <a:solidFill>
                  <a:srgbClr val="00B050"/>
                </a:solidFill>
                <a:latin typeface="Arial"/>
                <a:ea typeface="Arial"/>
                <a:cs typeface="Arial"/>
                <a:sym typeface="Arial"/>
              </a:rPr>
              <a:t>UNCLASSIFIED</a:t>
            </a:r>
          </a:p>
        </p:txBody>
      </p:sp>
      <p:sp>
        <p:nvSpPr>
          <p:cNvPr id="272" name="Shape 272"/>
          <p:cNvSpPr txBox="1"/>
          <p:nvPr/>
        </p:nvSpPr>
        <p:spPr>
          <a:xfrm>
            <a:off x="457200" y="0"/>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2060"/>
              </a:buClr>
              <a:buSzPct val="25000"/>
              <a:buFont typeface="Arial"/>
              <a:buNone/>
            </a:pPr>
            <a:r>
              <a:rPr lang="en-US" sz="3200" b="1" i="0" u="none" strike="noStrike" cap="none">
                <a:solidFill>
                  <a:srgbClr val="17365D"/>
                </a:solidFill>
                <a:latin typeface="Arial"/>
                <a:ea typeface="Arial"/>
                <a:cs typeface="Arial"/>
                <a:sym typeface="Arial"/>
              </a:rPr>
              <a:t>Back-up Slides</a:t>
            </a:r>
          </a:p>
        </p:txBody>
      </p:sp>
      <p:pic>
        <p:nvPicPr>
          <p:cNvPr id="273" name="Shape 273"/>
          <p:cNvPicPr preferRelativeResize="0"/>
          <p:nvPr/>
        </p:nvPicPr>
        <p:blipFill rotWithShape="1">
          <a:blip r:embed="rId3">
            <a:alphaModFix/>
          </a:blip>
          <a:srcRect/>
          <a:stretch/>
        </p:blipFill>
        <p:spPr>
          <a:xfrm>
            <a:off x="3200400" y="2286000"/>
            <a:ext cx="2666998" cy="2666999"/>
          </a:xfrm>
          <a:prstGeom prst="rect">
            <a:avLst/>
          </a:prstGeom>
          <a:noFill/>
          <a:ln>
            <a:noFill/>
          </a:ln>
        </p:spPr>
      </p:pic>
    </p:spTree>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pic>
        <p:nvPicPr>
          <p:cNvPr id="278" name="Shape 278" descr="GrowthRate-ThorndikeEtAl.tiff"/>
          <p:cNvPicPr preferRelativeResize="0"/>
          <p:nvPr/>
        </p:nvPicPr>
        <p:blipFill rotWithShape="1">
          <a:blip r:embed="rId3">
            <a:alphaModFix/>
          </a:blip>
          <a:srcRect/>
          <a:stretch/>
        </p:blipFill>
        <p:spPr>
          <a:xfrm>
            <a:off x="381000" y="1219200"/>
            <a:ext cx="4905087" cy="4975160"/>
          </a:xfrm>
          <a:prstGeom prst="rect">
            <a:avLst/>
          </a:prstGeom>
          <a:noFill/>
          <a:ln>
            <a:noFill/>
          </a:ln>
        </p:spPr>
      </p:pic>
      <p:sp>
        <p:nvSpPr>
          <p:cNvPr id="279" name="Shape 279"/>
          <p:cNvSpPr/>
          <p:nvPr/>
        </p:nvSpPr>
        <p:spPr>
          <a:xfrm>
            <a:off x="2209800" y="1981200"/>
            <a:ext cx="6521734" cy="2862322"/>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Tahoma"/>
              <a:buNone/>
            </a:pPr>
            <a:r>
              <a:rPr lang="en-US" sz="3600" b="0" i="0" u="none" strike="noStrike" cap="none">
                <a:solidFill>
                  <a:srgbClr val="000000"/>
                </a:solidFill>
                <a:latin typeface="Tahoma"/>
                <a:ea typeface="Tahoma"/>
                <a:cs typeface="Tahoma"/>
                <a:sym typeface="Tahoma"/>
              </a:rPr>
              <a:t>Thorndike, A. S., et al. (1975), Thickness distribution of sea ice, </a:t>
            </a:r>
            <a:r>
              <a:rPr lang="en-US" sz="3600" b="0" i="1" u="none" strike="noStrike" cap="none">
                <a:solidFill>
                  <a:srgbClr val="000000"/>
                </a:solidFill>
                <a:latin typeface="Tahoma"/>
                <a:ea typeface="Tahoma"/>
                <a:cs typeface="Tahoma"/>
                <a:sym typeface="Tahoma"/>
              </a:rPr>
              <a:t>J. Geophys. Res</a:t>
            </a:r>
            <a:r>
              <a:rPr lang="en-US" sz="3600" b="0" i="0" u="none" strike="noStrike" cap="none">
                <a:solidFill>
                  <a:srgbClr val="000000"/>
                </a:solidFill>
                <a:latin typeface="Tahoma"/>
                <a:ea typeface="Tahoma"/>
                <a:cs typeface="Tahoma"/>
                <a:sym typeface="Tahoma"/>
              </a:rPr>
              <a:t>., </a:t>
            </a:r>
            <a:r>
              <a:rPr lang="en-US" sz="3600" b="0" i="1" u="none" strike="noStrike" cap="none">
                <a:solidFill>
                  <a:srgbClr val="000000"/>
                </a:solidFill>
                <a:latin typeface="Tahoma"/>
                <a:ea typeface="Tahoma"/>
                <a:cs typeface="Tahoma"/>
                <a:sym typeface="Tahoma"/>
              </a:rPr>
              <a:t>80</a:t>
            </a:r>
            <a:r>
              <a:rPr lang="en-US" sz="3600" b="0" i="0" u="none" strike="noStrike" cap="none">
                <a:solidFill>
                  <a:srgbClr val="000000"/>
                </a:solidFill>
                <a:latin typeface="Tahoma"/>
                <a:ea typeface="Tahoma"/>
                <a:cs typeface="Tahoma"/>
                <a:sym typeface="Tahoma"/>
              </a:rPr>
              <a:t>(33), 4501-4513, doi:10.1029/JC080i033p04501 </a:t>
            </a:r>
          </a:p>
        </p:txBody>
      </p:sp>
      <p:sp>
        <p:nvSpPr>
          <p:cNvPr id="280" name="Shape 280"/>
          <p:cNvSpPr txBox="1">
            <a:spLocks noGrp="1"/>
          </p:cNvSpPr>
          <p:nvPr>
            <p:ph type="title"/>
          </p:nvPr>
        </p:nvSpPr>
        <p:spPr>
          <a:xfrm>
            <a:off x="0" y="122238"/>
            <a:ext cx="9144000" cy="71596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2060"/>
              </a:buClr>
              <a:buSzPct val="25000"/>
              <a:buFont typeface="Arial"/>
              <a:buNone/>
            </a:pPr>
            <a:r>
              <a:rPr lang="en-US" sz="2600" b="1" i="0" u="none" strike="noStrike" cap="none">
                <a:solidFill>
                  <a:srgbClr val="002060"/>
                </a:solidFill>
                <a:latin typeface="Arial"/>
                <a:ea typeface="Arial"/>
                <a:cs typeface="Arial"/>
                <a:sym typeface="Arial"/>
              </a:rPr>
              <a:t>Effective Sea Ice Growth in the Regions of</a:t>
            </a:r>
            <a:br>
              <a:rPr lang="en-US" sz="2600" b="1" i="0" u="none" strike="noStrike" cap="none">
                <a:solidFill>
                  <a:srgbClr val="002060"/>
                </a:solidFill>
                <a:latin typeface="Arial"/>
                <a:ea typeface="Arial"/>
                <a:cs typeface="Arial"/>
                <a:sym typeface="Arial"/>
              </a:rPr>
            </a:br>
            <a:r>
              <a:rPr lang="en-US" sz="2600" b="1" i="0" u="none" strike="noStrike" cap="none">
                <a:solidFill>
                  <a:srgbClr val="002060"/>
                </a:solidFill>
                <a:latin typeface="Arial"/>
                <a:ea typeface="Arial"/>
                <a:cs typeface="Arial"/>
                <a:sym typeface="Arial"/>
              </a:rPr>
              <a:t>YI Class behind the FIZ</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Shape 68"/>
          <p:cNvSpPr/>
          <p:nvPr/>
        </p:nvSpPr>
        <p:spPr>
          <a:xfrm>
            <a:off x="0" y="0"/>
            <a:ext cx="9144000" cy="2057400"/>
          </a:xfrm>
          <a:prstGeom prst="rect">
            <a:avLst/>
          </a:prstGeom>
          <a:solidFill>
            <a:schemeClr val="lt1"/>
          </a:solid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69" name="Shape 69"/>
          <p:cNvPicPr preferRelativeResize="0"/>
          <p:nvPr/>
        </p:nvPicPr>
        <p:blipFill rotWithShape="1">
          <a:blip r:embed="rId3">
            <a:alphaModFix/>
          </a:blip>
          <a:srcRect/>
          <a:stretch/>
        </p:blipFill>
        <p:spPr>
          <a:xfrm>
            <a:off x="0" y="2057400"/>
            <a:ext cx="9144000" cy="5143499"/>
          </a:xfrm>
          <a:prstGeom prst="rect">
            <a:avLst/>
          </a:prstGeom>
          <a:noFill/>
          <a:ln>
            <a:noFill/>
          </a:ln>
        </p:spPr>
      </p:pic>
      <p:sp>
        <p:nvSpPr>
          <p:cNvPr id="70" name="Shape 70"/>
          <p:cNvSpPr/>
          <p:nvPr/>
        </p:nvSpPr>
        <p:spPr>
          <a:xfrm>
            <a:off x="3886200" y="3810000"/>
            <a:ext cx="1752600" cy="1600199"/>
          </a:xfrm>
          <a:custGeom>
            <a:avLst/>
            <a:gdLst/>
            <a:ahLst/>
            <a:cxnLst/>
            <a:rect l="0" t="0" r="0" b="0"/>
            <a:pathLst>
              <a:path w="120000" h="120000" extrusionOk="0">
                <a:moveTo>
                  <a:pt x="19566" y="31427"/>
                </a:moveTo>
                <a:cubicBezTo>
                  <a:pt x="13661" y="39783"/>
                  <a:pt x="10494" y="49766"/>
                  <a:pt x="10494" y="59994"/>
                </a:cubicBezTo>
                <a:cubicBezTo>
                  <a:pt x="10494" y="87338"/>
                  <a:pt x="32655" y="109505"/>
                  <a:pt x="60000" y="109505"/>
                </a:cubicBezTo>
                <a:cubicBezTo>
                  <a:pt x="87338" y="109505"/>
                  <a:pt x="109505" y="87338"/>
                  <a:pt x="109505" y="60000"/>
                </a:cubicBezTo>
                <a:cubicBezTo>
                  <a:pt x="109505" y="59772"/>
                  <a:pt x="109500" y="59544"/>
                  <a:pt x="109500" y="59322"/>
                </a:cubicBezTo>
                <a:lnTo>
                  <a:pt x="119988" y="59177"/>
                </a:lnTo>
                <a:cubicBezTo>
                  <a:pt x="119994" y="59450"/>
                  <a:pt x="120000" y="59722"/>
                  <a:pt x="120000" y="60000"/>
                </a:cubicBezTo>
                <a:cubicBezTo>
                  <a:pt x="120000" y="93133"/>
                  <a:pt x="93133" y="120000"/>
                  <a:pt x="60000" y="120000"/>
                </a:cubicBezTo>
                <a:cubicBezTo>
                  <a:pt x="26861" y="120000"/>
                  <a:pt x="0" y="93133"/>
                  <a:pt x="0" y="60000"/>
                </a:cubicBezTo>
                <a:cubicBezTo>
                  <a:pt x="-5" y="47594"/>
                  <a:pt x="3838" y="35500"/>
                  <a:pt x="10994" y="25372"/>
                </a:cubicBezTo>
                <a:lnTo>
                  <a:pt x="-1255" y="16716"/>
                </a:lnTo>
                <a:lnTo>
                  <a:pt x="26961" y="11861"/>
                </a:lnTo>
                <a:lnTo>
                  <a:pt x="31816" y="40083"/>
                </a:lnTo>
                <a:lnTo>
                  <a:pt x="19566" y="31427"/>
                </a:lnTo>
                <a:close/>
              </a:path>
            </a:pathLst>
          </a:custGeom>
          <a:solidFill>
            <a:srgbClr val="00FFFF">
              <a:alpha val="49803"/>
            </a:srgbClr>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71" name="Shape 71"/>
          <p:cNvSpPr/>
          <p:nvPr/>
        </p:nvSpPr>
        <p:spPr>
          <a:xfrm flipH="1">
            <a:off x="1828800" y="2438400"/>
            <a:ext cx="1904999" cy="1904999"/>
          </a:xfrm>
          <a:custGeom>
            <a:avLst/>
            <a:gdLst/>
            <a:ahLst/>
            <a:cxnLst/>
            <a:rect l="0" t="0" r="0" b="0"/>
            <a:pathLst>
              <a:path w="120000" h="120000" extrusionOk="0">
                <a:moveTo>
                  <a:pt x="17700" y="87588"/>
                </a:moveTo>
                <a:cubicBezTo>
                  <a:pt x="27022" y="101877"/>
                  <a:pt x="42933" y="110500"/>
                  <a:pt x="60000" y="110500"/>
                </a:cubicBezTo>
                <a:cubicBezTo>
                  <a:pt x="87888" y="110500"/>
                  <a:pt x="110500" y="87888"/>
                  <a:pt x="110500" y="60000"/>
                </a:cubicBezTo>
                <a:cubicBezTo>
                  <a:pt x="110500" y="32105"/>
                  <a:pt x="87888" y="9500"/>
                  <a:pt x="60000" y="9500"/>
                </a:cubicBezTo>
                <a:cubicBezTo>
                  <a:pt x="45272" y="9494"/>
                  <a:pt x="31277" y="15927"/>
                  <a:pt x="21683" y="27100"/>
                </a:cubicBezTo>
                <a:lnTo>
                  <a:pt x="14472" y="20911"/>
                </a:lnTo>
                <a:cubicBezTo>
                  <a:pt x="25872" y="7633"/>
                  <a:pt x="42500" y="-5"/>
                  <a:pt x="60000" y="0"/>
                </a:cubicBezTo>
                <a:cubicBezTo>
                  <a:pt x="93133" y="0"/>
                  <a:pt x="120000" y="26861"/>
                  <a:pt x="120000" y="60000"/>
                </a:cubicBezTo>
                <a:cubicBezTo>
                  <a:pt x="120000" y="93133"/>
                  <a:pt x="93133" y="120000"/>
                  <a:pt x="60000" y="120000"/>
                </a:cubicBezTo>
                <a:cubicBezTo>
                  <a:pt x="39722" y="120000"/>
                  <a:pt x="20822" y="109761"/>
                  <a:pt x="9744" y="92777"/>
                </a:cubicBezTo>
                <a:lnTo>
                  <a:pt x="-2816" y="100977"/>
                </a:lnTo>
                <a:lnTo>
                  <a:pt x="2933" y="73638"/>
                </a:lnTo>
                <a:lnTo>
                  <a:pt x="30266" y="79394"/>
                </a:lnTo>
                <a:lnTo>
                  <a:pt x="17700" y="87588"/>
                </a:lnTo>
                <a:close/>
              </a:path>
            </a:pathLst>
          </a:custGeom>
          <a:solidFill>
            <a:srgbClr val="FF6600">
              <a:alpha val="49803"/>
            </a:srgbClr>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72" name="Shape 72"/>
          <p:cNvSpPr/>
          <p:nvPr/>
        </p:nvSpPr>
        <p:spPr>
          <a:xfrm rot="2803692">
            <a:off x="1903413" y="4997450"/>
            <a:ext cx="387350" cy="1133474"/>
          </a:xfrm>
          <a:prstGeom prst="upArrow">
            <a:avLst>
              <a:gd name="adj1" fmla="val 50000"/>
              <a:gd name="adj2" fmla="val 119732"/>
            </a:avLst>
          </a:prstGeom>
          <a:gradFill>
            <a:gsLst>
              <a:gs pos="0">
                <a:srgbClr val="FF0000"/>
              </a:gs>
              <a:gs pos="100000">
                <a:srgbClr val="FFFF00"/>
              </a:gs>
            </a:gsLst>
            <a:lin ang="18900000" scaled="0"/>
          </a:gra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73" name="Shape 73"/>
          <p:cNvSpPr/>
          <p:nvPr/>
        </p:nvSpPr>
        <p:spPr>
          <a:xfrm>
            <a:off x="4343400" y="3505200"/>
            <a:ext cx="2362200" cy="914400"/>
          </a:xfrm>
          <a:custGeom>
            <a:avLst/>
            <a:gdLst/>
            <a:ahLst/>
            <a:cxnLst/>
            <a:rect l="0" t="0" r="0" b="0"/>
            <a:pathLst>
              <a:path w="120000" h="120000" extrusionOk="0">
                <a:moveTo>
                  <a:pt x="67333" y="10116"/>
                </a:moveTo>
                <a:cubicBezTo>
                  <a:pt x="64905" y="9761"/>
                  <a:pt x="62455" y="9583"/>
                  <a:pt x="60000" y="9583"/>
                </a:cubicBezTo>
                <a:cubicBezTo>
                  <a:pt x="32155" y="9583"/>
                  <a:pt x="9583" y="32155"/>
                  <a:pt x="9583" y="60000"/>
                </a:cubicBezTo>
                <a:cubicBezTo>
                  <a:pt x="9583" y="87838"/>
                  <a:pt x="32155" y="110416"/>
                  <a:pt x="60000" y="110416"/>
                </a:cubicBezTo>
                <a:cubicBezTo>
                  <a:pt x="82472" y="110416"/>
                  <a:pt x="102233" y="95538"/>
                  <a:pt x="108450" y="73938"/>
                </a:cubicBezTo>
                <a:lnTo>
                  <a:pt x="117655" y="76588"/>
                </a:lnTo>
                <a:cubicBezTo>
                  <a:pt x="110261" y="102294"/>
                  <a:pt x="86744" y="119994"/>
                  <a:pt x="60000" y="120000"/>
                </a:cubicBezTo>
                <a:cubicBezTo>
                  <a:pt x="26861" y="120000"/>
                  <a:pt x="0" y="93133"/>
                  <a:pt x="0" y="60000"/>
                </a:cubicBezTo>
                <a:cubicBezTo>
                  <a:pt x="0" y="26861"/>
                  <a:pt x="26861" y="0"/>
                  <a:pt x="60000" y="0"/>
                </a:cubicBezTo>
                <a:cubicBezTo>
                  <a:pt x="62922" y="-5"/>
                  <a:pt x="65838" y="211"/>
                  <a:pt x="68727" y="638"/>
                </a:cubicBezTo>
                <a:lnTo>
                  <a:pt x="70911" y="-14205"/>
                </a:lnTo>
                <a:lnTo>
                  <a:pt x="87616" y="8255"/>
                </a:lnTo>
                <a:lnTo>
                  <a:pt x="65150" y="24955"/>
                </a:lnTo>
                <a:lnTo>
                  <a:pt x="67333" y="10116"/>
                </a:lnTo>
                <a:close/>
              </a:path>
            </a:pathLst>
          </a:custGeom>
          <a:solidFill>
            <a:srgbClr val="00FFFF">
              <a:alpha val="49803"/>
            </a:srgbClr>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74" name="Shape 74"/>
          <p:cNvSpPr/>
          <p:nvPr/>
        </p:nvSpPr>
        <p:spPr>
          <a:xfrm rot="10800000" flipH="1">
            <a:off x="4191000" y="2362199"/>
            <a:ext cx="2362200" cy="762000"/>
          </a:xfrm>
          <a:custGeom>
            <a:avLst/>
            <a:gdLst/>
            <a:ahLst/>
            <a:cxnLst/>
            <a:rect l="0" t="0" r="0" b="0"/>
            <a:pathLst>
              <a:path w="120000" h="120000" extrusionOk="0">
                <a:moveTo>
                  <a:pt x="67333" y="10116"/>
                </a:moveTo>
                <a:cubicBezTo>
                  <a:pt x="64905" y="9761"/>
                  <a:pt x="62455" y="9583"/>
                  <a:pt x="60000" y="9583"/>
                </a:cubicBezTo>
                <a:cubicBezTo>
                  <a:pt x="32155" y="9583"/>
                  <a:pt x="9583" y="32155"/>
                  <a:pt x="9583" y="60000"/>
                </a:cubicBezTo>
                <a:cubicBezTo>
                  <a:pt x="9583" y="87838"/>
                  <a:pt x="32155" y="110416"/>
                  <a:pt x="60000" y="110416"/>
                </a:cubicBezTo>
                <a:cubicBezTo>
                  <a:pt x="82472" y="110416"/>
                  <a:pt x="102233" y="95538"/>
                  <a:pt x="108450" y="73938"/>
                </a:cubicBezTo>
                <a:lnTo>
                  <a:pt x="117655" y="76588"/>
                </a:lnTo>
                <a:cubicBezTo>
                  <a:pt x="110261" y="102294"/>
                  <a:pt x="86744" y="119994"/>
                  <a:pt x="60000" y="120000"/>
                </a:cubicBezTo>
                <a:cubicBezTo>
                  <a:pt x="26861" y="120000"/>
                  <a:pt x="0" y="93133"/>
                  <a:pt x="0" y="60000"/>
                </a:cubicBezTo>
                <a:cubicBezTo>
                  <a:pt x="0" y="26861"/>
                  <a:pt x="26861" y="0"/>
                  <a:pt x="60000" y="0"/>
                </a:cubicBezTo>
                <a:cubicBezTo>
                  <a:pt x="62922" y="-5"/>
                  <a:pt x="65838" y="211"/>
                  <a:pt x="68727" y="638"/>
                </a:cubicBezTo>
                <a:lnTo>
                  <a:pt x="70911" y="-14205"/>
                </a:lnTo>
                <a:lnTo>
                  <a:pt x="87616" y="8255"/>
                </a:lnTo>
                <a:lnTo>
                  <a:pt x="65150" y="24955"/>
                </a:lnTo>
                <a:lnTo>
                  <a:pt x="67333" y="10116"/>
                </a:lnTo>
                <a:close/>
              </a:path>
            </a:pathLst>
          </a:custGeom>
          <a:solidFill>
            <a:srgbClr val="FF6600">
              <a:alpha val="49803"/>
            </a:srgbClr>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75" name="Shape 75"/>
          <p:cNvSpPr/>
          <p:nvPr/>
        </p:nvSpPr>
        <p:spPr>
          <a:xfrm rot="5845461">
            <a:off x="4525963" y="2087561"/>
            <a:ext cx="541338" cy="2360613"/>
          </a:xfrm>
          <a:prstGeom prst="upArrow">
            <a:avLst>
              <a:gd name="adj1" fmla="val 38944"/>
              <a:gd name="adj2" fmla="val 102820"/>
            </a:avLst>
          </a:prstGeom>
          <a:solidFill>
            <a:srgbClr val="0033CC">
              <a:alpha val="74509"/>
            </a:srgbClr>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76" name="Shape 76"/>
          <p:cNvSpPr txBox="1"/>
          <p:nvPr/>
        </p:nvSpPr>
        <p:spPr>
          <a:xfrm>
            <a:off x="2438400" y="3124200"/>
            <a:ext cx="762000" cy="533399"/>
          </a:xfrm>
          <a:prstGeom prst="rect">
            <a:avLst/>
          </a:prstGeom>
          <a:noFill/>
          <a:ln>
            <a:noFill/>
          </a:ln>
        </p:spPr>
        <p:txBody>
          <a:bodyPr lIns="91425" tIns="45700" rIns="91425" bIns="45700" anchor="ctr" anchorCtr="0">
            <a:noAutofit/>
          </a:bodyPr>
          <a:lstStyle/>
          <a:p>
            <a:pPr marL="0" marR="0" lvl="0" indent="0" algn="ctr" rtl="0">
              <a:lnSpc>
                <a:spcPct val="55000"/>
              </a:lnSpc>
              <a:spcBef>
                <a:spcPts val="0"/>
              </a:spcBef>
              <a:spcAft>
                <a:spcPts val="0"/>
              </a:spcAft>
              <a:buClr>
                <a:srgbClr val="FF0000"/>
              </a:buClr>
              <a:buSzPct val="25000"/>
              <a:buFont typeface="Arial"/>
              <a:buNone/>
            </a:pPr>
            <a:r>
              <a:rPr lang="en-US" sz="3200" b="1" i="1" u="none" strike="noStrike" cap="none">
                <a:solidFill>
                  <a:srgbClr val="FF0000"/>
                </a:solidFill>
                <a:latin typeface="Arial"/>
                <a:ea typeface="Arial"/>
                <a:cs typeface="Arial"/>
                <a:sym typeface="Arial"/>
              </a:rPr>
              <a:t>L</a:t>
            </a:r>
          </a:p>
        </p:txBody>
      </p:sp>
      <p:sp>
        <p:nvSpPr>
          <p:cNvPr id="77" name="Shape 77"/>
          <p:cNvSpPr txBox="1"/>
          <p:nvPr/>
        </p:nvSpPr>
        <p:spPr>
          <a:xfrm>
            <a:off x="5029200" y="2438400"/>
            <a:ext cx="762000" cy="533399"/>
          </a:xfrm>
          <a:prstGeom prst="rect">
            <a:avLst/>
          </a:prstGeom>
          <a:noFill/>
          <a:ln>
            <a:noFill/>
          </a:ln>
        </p:spPr>
        <p:txBody>
          <a:bodyPr lIns="91425" tIns="45700" rIns="91425" bIns="45700" anchor="ctr" anchorCtr="0">
            <a:noAutofit/>
          </a:bodyPr>
          <a:lstStyle/>
          <a:p>
            <a:pPr marL="0" marR="0" lvl="0" indent="0" algn="ctr" rtl="0">
              <a:lnSpc>
                <a:spcPct val="55000"/>
              </a:lnSpc>
              <a:spcBef>
                <a:spcPts val="0"/>
              </a:spcBef>
              <a:spcAft>
                <a:spcPts val="0"/>
              </a:spcAft>
              <a:buClr>
                <a:srgbClr val="FF0000"/>
              </a:buClr>
              <a:buSzPct val="25000"/>
              <a:buFont typeface="Arial"/>
              <a:buNone/>
            </a:pPr>
            <a:r>
              <a:rPr lang="en-US" sz="3200" b="1" i="1" u="none" strike="noStrike" cap="none">
                <a:solidFill>
                  <a:srgbClr val="FF0000"/>
                </a:solidFill>
                <a:latin typeface="Arial"/>
                <a:ea typeface="Arial"/>
                <a:cs typeface="Arial"/>
                <a:sym typeface="Arial"/>
              </a:rPr>
              <a:t>L</a:t>
            </a:r>
          </a:p>
        </p:txBody>
      </p:sp>
      <p:sp>
        <p:nvSpPr>
          <p:cNvPr id="78" name="Shape 78"/>
          <p:cNvSpPr txBox="1"/>
          <p:nvPr/>
        </p:nvSpPr>
        <p:spPr>
          <a:xfrm>
            <a:off x="5105400" y="3581400"/>
            <a:ext cx="762000" cy="533399"/>
          </a:xfrm>
          <a:prstGeom prst="rect">
            <a:avLst/>
          </a:prstGeom>
          <a:noFill/>
          <a:ln>
            <a:noFill/>
          </a:ln>
        </p:spPr>
        <p:txBody>
          <a:bodyPr lIns="91425" tIns="45700" rIns="91425" bIns="45700" anchor="ctr" anchorCtr="0">
            <a:noAutofit/>
          </a:bodyPr>
          <a:lstStyle/>
          <a:p>
            <a:pPr marL="0" marR="0" lvl="0" indent="0" algn="ctr" rtl="0">
              <a:lnSpc>
                <a:spcPct val="55000"/>
              </a:lnSpc>
              <a:spcBef>
                <a:spcPts val="0"/>
              </a:spcBef>
              <a:spcAft>
                <a:spcPts val="0"/>
              </a:spcAft>
              <a:buClr>
                <a:schemeClr val="dk1"/>
              </a:buClr>
              <a:buFont typeface="Arial"/>
              <a:buNone/>
            </a:pPr>
            <a:endParaRPr sz="3200" b="1" i="1" u="none" strike="noStrike" cap="none">
              <a:solidFill>
                <a:srgbClr val="FF0000"/>
              </a:solidFill>
              <a:latin typeface="Arial"/>
              <a:ea typeface="Arial"/>
              <a:cs typeface="Arial"/>
              <a:sym typeface="Arial"/>
            </a:endParaRPr>
          </a:p>
          <a:p>
            <a:pPr marL="0" marR="0" lvl="0" indent="0" algn="ctr" rtl="0">
              <a:lnSpc>
                <a:spcPct val="55000"/>
              </a:lnSpc>
              <a:spcBef>
                <a:spcPts val="1600"/>
              </a:spcBef>
              <a:spcAft>
                <a:spcPts val="0"/>
              </a:spcAft>
              <a:buClr>
                <a:srgbClr val="00FFFF"/>
              </a:buClr>
              <a:buSzPct val="25000"/>
              <a:buFont typeface="Arial"/>
              <a:buNone/>
            </a:pPr>
            <a:r>
              <a:rPr lang="en-US" sz="3200" b="1" i="1" u="none" strike="noStrike" cap="none">
                <a:solidFill>
                  <a:srgbClr val="00FFFF"/>
                </a:solidFill>
                <a:latin typeface="Arial"/>
                <a:ea typeface="Arial"/>
                <a:cs typeface="Arial"/>
                <a:sym typeface="Arial"/>
              </a:rPr>
              <a:t>H</a:t>
            </a:r>
          </a:p>
        </p:txBody>
      </p:sp>
      <p:sp>
        <p:nvSpPr>
          <p:cNvPr id="79" name="Shape 79"/>
          <p:cNvSpPr txBox="1"/>
          <p:nvPr/>
        </p:nvSpPr>
        <p:spPr>
          <a:xfrm>
            <a:off x="4191000" y="4267200"/>
            <a:ext cx="762000" cy="533399"/>
          </a:xfrm>
          <a:prstGeom prst="rect">
            <a:avLst/>
          </a:prstGeom>
          <a:noFill/>
          <a:ln>
            <a:noFill/>
          </a:ln>
        </p:spPr>
        <p:txBody>
          <a:bodyPr lIns="91425" tIns="45700" rIns="91425" bIns="45700" anchor="ctr" anchorCtr="0">
            <a:noAutofit/>
          </a:bodyPr>
          <a:lstStyle/>
          <a:p>
            <a:pPr marL="0" marR="0" lvl="0" indent="0" algn="ctr" rtl="0">
              <a:lnSpc>
                <a:spcPct val="55000"/>
              </a:lnSpc>
              <a:spcBef>
                <a:spcPts val="0"/>
              </a:spcBef>
              <a:spcAft>
                <a:spcPts val="0"/>
              </a:spcAft>
              <a:buClr>
                <a:schemeClr val="dk1"/>
              </a:buClr>
              <a:buFont typeface="Arial"/>
              <a:buNone/>
            </a:pPr>
            <a:endParaRPr sz="3200" b="1" i="1" u="none" strike="noStrike" cap="none">
              <a:solidFill>
                <a:srgbClr val="FF0000"/>
              </a:solidFill>
              <a:latin typeface="Arial"/>
              <a:ea typeface="Arial"/>
              <a:cs typeface="Arial"/>
              <a:sym typeface="Arial"/>
            </a:endParaRPr>
          </a:p>
          <a:p>
            <a:pPr marL="0" marR="0" lvl="0" indent="0" algn="ctr" rtl="0">
              <a:lnSpc>
                <a:spcPct val="55000"/>
              </a:lnSpc>
              <a:spcBef>
                <a:spcPts val="1600"/>
              </a:spcBef>
              <a:spcAft>
                <a:spcPts val="0"/>
              </a:spcAft>
              <a:buClr>
                <a:srgbClr val="00FFFF"/>
              </a:buClr>
              <a:buSzPct val="25000"/>
              <a:buFont typeface="Arial"/>
              <a:buNone/>
            </a:pPr>
            <a:r>
              <a:rPr lang="en-US" sz="3200" b="1" i="1" u="none" strike="noStrike" cap="none">
                <a:solidFill>
                  <a:srgbClr val="00FFFF"/>
                </a:solidFill>
                <a:latin typeface="Arial"/>
                <a:ea typeface="Arial"/>
                <a:cs typeface="Arial"/>
                <a:sym typeface="Arial"/>
              </a:rPr>
              <a:t>H</a:t>
            </a:r>
          </a:p>
        </p:txBody>
      </p:sp>
      <p:sp>
        <p:nvSpPr>
          <p:cNvPr id="80" name="Shape 80"/>
          <p:cNvSpPr txBox="1"/>
          <p:nvPr/>
        </p:nvSpPr>
        <p:spPr>
          <a:xfrm rot="401346">
            <a:off x="3571875" y="3082925"/>
            <a:ext cx="2217738" cy="338138"/>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Arial Black"/>
              <a:buNone/>
            </a:pPr>
            <a:r>
              <a:rPr lang="en-US" sz="1600" b="1" i="1" u="none" strike="noStrike" cap="none">
                <a:solidFill>
                  <a:schemeClr val="dk1"/>
                </a:solidFill>
                <a:latin typeface="Arial Black"/>
                <a:ea typeface="Arial Black"/>
                <a:cs typeface="Arial Black"/>
                <a:sym typeface="Arial Black"/>
              </a:rPr>
              <a:t>Sea Ice Advection</a:t>
            </a:r>
          </a:p>
        </p:txBody>
      </p:sp>
      <p:sp>
        <p:nvSpPr>
          <p:cNvPr id="81" name="Shape 81"/>
          <p:cNvSpPr txBox="1"/>
          <p:nvPr/>
        </p:nvSpPr>
        <p:spPr>
          <a:xfrm rot="-2609533">
            <a:off x="1470024" y="5464175"/>
            <a:ext cx="1155699" cy="26035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Arial Black"/>
              <a:buNone/>
            </a:pPr>
            <a:r>
              <a:rPr lang="en-US" sz="1100" b="1" i="1" u="none" strike="noStrike" cap="none">
                <a:solidFill>
                  <a:schemeClr val="dk1"/>
                </a:solidFill>
                <a:latin typeface="Arial Black"/>
                <a:ea typeface="Arial Black"/>
                <a:cs typeface="Arial Black"/>
                <a:sym typeface="Arial Black"/>
              </a:rPr>
              <a:t>Warmer flow</a:t>
            </a:r>
          </a:p>
        </p:txBody>
      </p:sp>
      <p:sp>
        <p:nvSpPr>
          <p:cNvPr id="82" name="Shape 82"/>
          <p:cNvSpPr txBox="1"/>
          <p:nvPr/>
        </p:nvSpPr>
        <p:spPr>
          <a:xfrm>
            <a:off x="1828800" y="0"/>
            <a:ext cx="6705599" cy="2062103"/>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17365D"/>
              </a:buClr>
              <a:buSzPct val="25000"/>
              <a:buFont typeface="Arial"/>
              <a:buNone/>
            </a:pPr>
            <a:r>
              <a:rPr lang="en-US" sz="2800" b="1" i="0" u="none" strike="noStrike" cap="none">
                <a:solidFill>
                  <a:srgbClr val="17365D"/>
                </a:solidFill>
                <a:latin typeface="Arial"/>
                <a:ea typeface="Arial"/>
                <a:cs typeface="Arial"/>
                <a:sym typeface="Arial"/>
              </a:rPr>
              <a:t>Arctic Sea Ice Loss Dominant Forcing:</a:t>
            </a:r>
          </a:p>
          <a:p>
            <a:pPr marL="0" marR="0" lvl="0" indent="0" algn="ctr" rtl="0">
              <a:lnSpc>
                <a:spcPct val="100000"/>
              </a:lnSpc>
              <a:spcBef>
                <a:spcPts val="0"/>
              </a:spcBef>
              <a:spcAft>
                <a:spcPts val="0"/>
              </a:spcAft>
              <a:buClr>
                <a:srgbClr val="002060"/>
              </a:buClr>
              <a:buSzPct val="25000"/>
              <a:buFont typeface="Arial"/>
              <a:buNone/>
            </a:pPr>
            <a:r>
              <a:rPr lang="en-US" sz="2000" b="0" i="0" u="none" strike="noStrike" cap="none">
                <a:solidFill>
                  <a:srgbClr val="002060"/>
                </a:solidFill>
                <a:latin typeface="Arial"/>
                <a:ea typeface="Arial"/>
                <a:cs typeface="Arial"/>
                <a:sym typeface="Arial"/>
              </a:rPr>
              <a:t>Overall Increase in Arctic Temperature</a:t>
            </a:r>
          </a:p>
          <a:p>
            <a:pPr marL="0" marR="0" lvl="0" indent="0" algn="ctr" rtl="0">
              <a:lnSpc>
                <a:spcPct val="100000"/>
              </a:lnSpc>
              <a:spcBef>
                <a:spcPts val="0"/>
              </a:spcBef>
              <a:spcAft>
                <a:spcPts val="0"/>
              </a:spcAft>
              <a:buClr>
                <a:srgbClr val="002060"/>
              </a:buClr>
              <a:buSzPct val="25000"/>
              <a:buFont typeface="Arial"/>
              <a:buNone/>
            </a:pPr>
            <a:r>
              <a:rPr lang="en-US" sz="2000" b="0" i="0" u="none" strike="noStrike" cap="none">
                <a:solidFill>
                  <a:srgbClr val="002060"/>
                </a:solidFill>
                <a:latin typeface="Arial"/>
                <a:ea typeface="Arial"/>
                <a:cs typeface="Arial"/>
                <a:sym typeface="Arial"/>
              </a:rPr>
              <a:t>Advection by Anomalous Atmospheric Forcing</a:t>
            </a:r>
          </a:p>
          <a:p>
            <a:pPr marL="0" marR="0" lvl="0" indent="0" algn="ctr" rtl="0">
              <a:lnSpc>
                <a:spcPct val="100000"/>
              </a:lnSpc>
              <a:spcBef>
                <a:spcPts val="0"/>
              </a:spcBef>
              <a:spcAft>
                <a:spcPts val="0"/>
              </a:spcAft>
              <a:buClr>
                <a:srgbClr val="002060"/>
              </a:buClr>
              <a:buSzPct val="25000"/>
              <a:buFont typeface="Arial"/>
              <a:buNone/>
            </a:pPr>
            <a:r>
              <a:rPr lang="en-US" sz="2000" b="0" i="0" u="none" strike="noStrike" cap="none">
                <a:solidFill>
                  <a:srgbClr val="002060"/>
                </a:solidFill>
                <a:latin typeface="Arial"/>
                <a:ea typeface="Arial"/>
                <a:cs typeface="Arial"/>
                <a:sym typeface="Arial"/>
              </a:rPr>
              <a:t>Increased Ocean Insolation (solar energy input) - positive feedback </a:t>
            </a:r>
          </a:p>
          <a:p>
            <a:pPr marL="0" marR="0" lvl="0" indent="0" algn="ctr" rtl="0">
              <a:lnSpc>
                <a:spcPct val="100000"/>
              </a:lnSpc>
              <a:spcBef>
                <a:spcPts val="0"/>
              </a:spcBef>
              <a:spcAft>
                <a:spcPts val="0"/>
              </a:spcAft>
              <a:buClr>
                <a:srgbClr val="002060"/>
              </a:buClr>
              <a:buSzPct val="25000"/>
              <a:buFont typeface="Arial"/>
              <a:buNone/>
            </a:pPr>
            <a:r>
              <a:rPr lang="en-US" sz="2000" b="0" i="0" u="none" strike="noStrike" cap="none">
                <a:solidFill>
                  <a:srgbClr val="002060"/>
                </a:solidFill>
                <a:latin typeface="Arial"/>
                <a:ea typeface="Arial"/>
                <a:cs typeface="Arial"/>
                <a:sym typeface="Arial"/>
              </a:rPr>
              <a:t>Increased Intrusion of Warmer Atlantic and Pacific Waters</a:t>
            </a:r>
          </a:p>
        </p:txBody>
      </p:sp>
      <p:sp>
        <p:nvSpPr>
          <p:cNvPr id="83" name="Shape 83"/>
          <p:cNvSpPr/>
          <p:nvPr/>
        </p:nvSpPr>
        <p:spPr>
          <a:xfrm rot="-4391743">
            <a:off x="6329362" y="2825751"/>
            <a:ext cx="327025" cy="1174749"/>
          </a:xfrm>
          <a:prstGeom prst="upArrow">
            <a:avLst>
              <a:gd name="adj1" fmla="val 50000"/>
              <a:gd name="adj2" fmla="val 120157"/>
            </a:avLst>
          </a:prstGeom>
          <a:gradFill>
            <a:gsLst>
              <a:gs pos="0">
                <a:srgbClr val="FF0000"/>
              </a:gs>
              <a:gs pos="100000">
                <a:srgbClr val="FFFF00"/>
              </a:gs>
            </a:gsLst>
            <a:lin ang="18900000" scaled="0"/>
          </a:gra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84" name="Shape 84"/>
          <p:cNvSpPr txBox="1"/>
          <p:nvPr/>
        </p:nvSpPr>
        <p:spPr>
          <a:xfrm rot="1055939">
            <a:off x="5973763" y="3305174"/>
            <a:ext cx="1200150" cy="26035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Arial Black"/>
              <a:buNone/>
            </a:pPr>
            <a:r>
              <a:rPr lang="en-US" sz="1100" b="1" i="1" u="none" strike="noStrike" cap="none">
                <a:solidFill>
                  <a:schemeClr val="dk1"/>
                </a:solidFill>
                <a:latin typeface="Arial Black"/>
                <a:ea typeface="Arial Black"/>
                <a:cs typeface="Arial Black"/>
                <a:sym typeface="Arial Black"/>
              </a:rPr>
              <a:t>Warmer flow</a:t>
            </a:r>
          </a:p>
        </p:txBody>
      </p:sp>
      <p:sp>
        <p:nvSpPr>
          <p:cNvPr id="85" name="Shape 85"/>
          <p:cNvSpPr/>
          <p:nvPr/>
        </p:nvSpPr>
        <p:spPr>
          <a:xfrm>
            <a:off x="2362200" y="4038600"/>
            <a:ext cx="1371599" cy="1143000"/>
          </a:xfrm>
          <a:prstGeom prst="star5">
            <a:avLst>
              <a:gd name="adj" fmla="val 19098"/>
              <a:gd name="hf" fmla="val 105146"/>
              <a:gd name="vf" fmla="val 110557"/>
            </a:avLst>
          </a:prstGeom>
          <a:solidFill>
            <a:srgbClr val="FFFF00"/>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800" b="0" i="0" u="none" strike="noStrike" cap="none">
                <a:solidFill>
                  <a:srgbClr val="000000"/>
                </a:solidFill>
                <a:latin typeface="Arial"/>
                <a:ea typeface="Arial"/>
                <a:cs typeface="Arial"/>
                <a:sym typeface="Arial"/>
              </a:rPr>
              <a:t>Increased</a:t>
            </a:r>
          </a:p>
          <a:p>
            <a:pPr marL="0" marR="0" lvl="0" indent="0" algn="ctr" rtl="0">
              <a:lnSpc>
                <a:spcPct val="100000"/>
              </a:lnSpc>
              <a:spcBef>
                <a:spcPts val="0"/>
              </a:spcBef>
              <a:spcAft>
                <a:spcPts val="0"/>
              </a:spcAft>
              <a:buClr>
                <a:srgbClr val="000000"/>
              </a:buClr>
              <a:buSzPct val="25000"/>
              <a:buFont typeface="Arial"/>
              <a:buNone/>
            </a:pPr>
            <a:r>
              <a:rPr lang="en-US" sz="800" b="0" i="0" u="none" strike="noStrike" cap="none">
                <a:solidFill>
                  <a:srgbClr val="000000"/>
                </a:solidFill>
                <a:latin typeface="Arial"/>
                <a:ea typeface="Arial"/>
                <a:cs typeface="Arial"/>
                <a:sym typeface="Arial"/>
              </a:rPr>
              <a:t>Sunlight</a:t>
            </a:r>
          </a:p>
          <a:p>
            <a:pPr marL="0" marR="0" lvl="0" indent="0" algn="ctr" rtl="0">
              <a:lnSpc>
                <a:spcPct val="100000"/>
              </a:lnSpc>
              <a:spcBef>
                <a:spcPts val="0"/>
              </a:spcBef>
              <a:spcAft>
                <a:spcPts val="0"/>
              </a:spcAft>
              <a:buClr>
                <a:srgbClr val="000000"/>
              </a:buClr>
              <a:buSzPct val="25000"/>
              <a:buFont typeface="Arial"/>
              <a:buNone/>
            </a:pPr>
            <a:r>
              <a:rPr lang="en-US" sz="800" b="0" i="0" u="none" strike="noStrike" cap="none">
                <a:solidFill>
                  <a:srgbClr val="000000"/>
                </a:solidFill>
                <a:latin typeface="Arial"/>
                <a:ea typeface="Arial"/>
                <a:cs typeface="Arial"/>
                <a:sym typeface="Arial"/>
              </a:rPr>
              <a:t>Absorption</a:t>
            </a:r>
          </a:p>
        </p:txBody>
      </p:sp>
      <p:pic>
        <p:nvPicPr>
          <p:cNvPr id="86" name="Shape 86"/>
          <p:cNvPicPr preferRelativeResize="0"/>
          <p:nvPr/>
        </p:nvPicPr>
        <p:blipFill rotWithShape="1">
          <a:blip r:embed="rId4">
            <a:alphaModFix/>
          </a:blip>
          <a:srcRect/>
          <a:stretch/>
        </p:blipFill>
        <p:spPr>
          <a:xfrm>
            <a:off x="-6011" y="152400"/>
            <a:ext cx="1930399" cy="14478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Shape 91"/>
          <p:cNvSpPr txBox="1"/>
          <p:nvPr/>
        </p:nvSpPr>
        <p:spPr>
          <a:xfrm>
            <a:off x="0" y="152400"/>
            <a:ext cx="9144000" cy="554037"/>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17365D"/>
              </a:buClr>
              <a:buSzPct val="25000"/>
              <a:buFont typeface="Arial"/>
              <a:buNone/>
            </a:pPr>
            <a:r>
              <a:rPr lang="en-US" sz="3600" b="1" i="0" u="none" strike="noStrike" cap="none">
                <a:solidFill>
                  <a:srgbClr val="17365D"/>
                </a:solidFill>
                <a:latin typeface="Arial"/>
                <a:ea typeface="Arial"/>
                <a:cs typeface="Arial"/>
                <a:sym typeface="Arial"/>
              </a:rPr>
              <a:t>Arctic Surface Air Temperature</a:t>
            </a:r>
          </a:p>
        </p:txBody>
      </p:sp>
      <p:pic>
        <p:nvPicPr>
          <p:cNvPr id="92" name="Shape 92" descr="satann"/>
          <p:cNvPicPr preferRelativeResize="0"/>
          <p:nvPr/>
        </p:nvPicPr>
        <p:blipFill rotWithShape="1">
          <a:blip r:embed="rId3">
            <a:alphaModFix/>
          </a:blip>
          <a:srcRect/>
          <a:stretch/>
        </p:blipFill>
        <p:spPr>
          <a:xfrm>
            <a:off x="381000" y="1524000"/>
            <a:ext cx="4876799" cy="2778124"/>
          </a:xfrm>
          <a:prstGeom prst="rect">
            <a:avLst/>
          </a:prstGeom>
          <a:noFill/>
          <a:ln w="9525" cap="flat" cmpd="sng">
            <a:solidFill>
              <a:schemeClr val="dk1"/>
            </a:solidFill>
            <a:prstDash val="solid"/>
            <a:miter/>
            <a:headEnd type="none" w="med" len="med"/>
            <a:tailEnd type="none" w="med" len="med"/>
          </a:ln>
        </p:spPr>
      </p:pic>
      <p:pic>
        <p:nvPicPr>
          <p:cNvPr id="93" name="Shape 93" descr="2007SAT-Oct-N 1deg"/>
          <p:cNvPicPr preferRelativeResize="0"/>
          <p:nvPr/>
        </p:nvPicPr>
        <p:blipFill rotWithShape="1">
          <a:blip r:embed="rId4">
            <a:alphaModFix/>
          </a:blip>
          <a:srcRect l="16142"/>
          <a:stretch/>
        </p:blipFill>
        <p:spPr>
          <a:xfrm>
            <a:off x="5029200" y="2562225"/>
            <a:ext cx="3838575" cy="3533774"/>
          </a:xfrm>
          <a:prstGeom prst="rect">
            <a:avLst/>
          </a:prstGeom>
          <a:noFill/>
          <a:ln w="9525" cap="flat" cmpd="sng">
            <a:solidFill>
              <a:schemeClr val="dk1"/>
            </a:solidFill>
            <a:prstDash val="solid"/>
            <a:miter/>
            <a:headEnd type="none" w="med" len="med"/>
            <a:tailEnd type="none" w="med" len="med"/>
          </a:ln>
        </p:spPr>
      </p:pic>
      <p:grpSp>
        <p:nvGrpSpPr>
          <p:cNvPr id="94" name="Shape 94"/>
          <p:cNvGrpSpPr/>
          <p:nvPr/>
        </p:nvGrpSpPr>
        <p:grpSpPr>
          <a:xfrm>
            <a:off x="432829" y="345002"/>
            <a:ext cx="8710141" cy="6625193"/>
            <a:chOff x="248" y="-404"/>
            <a:chExt cx="5486" cy="5310"/>
          </a:xfrm>
        </p:grpSpPr>
        <p:sp>
          <p:nvSpPr>
            <p:cNvPr id="95" name="Shape 95"/>
            <p:cNvSpPr/>
            <p:nvPr/>
          </p:nvSpPr>
          <p:spPr>
            <a:xfrm rot="1250877">
              <a:off x="824" y="235"/>
              <a:ext cx="4336" cy="4030"/>
            </a:xfrm>
            <a:prstGeom prst="irregularSeal2">
              <a:avLst/>
            </a:prstGeom>
            <a:solidFill>
              <a:srgbClr val="FFFF00"/>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96" name="Shape 96"/>
            <p:cNvSpPr txBox="1"/>
            <p:nvPr/>
          </p:nvSpPr>
          <p:spPr>
            <a:xfrm>
              <a:off x="1397" y="1872"/>
              <a:ext cx="3091" cy="75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3600" b="1" i="1" u="none" strike="noStrike" cap="none">
                  <a:solidFill>
                    <a:schemeClr val="dk1"/>
                  </a:solidFill>
                  <a:latin typeface="Arial"/>
                  <a:ea typeface="Arial"/>
                  <a:cs typeface="Arial"/>
                  <a:sym typeface="Arial"/>
                </a:rPr>
                <a:t>Warmer temperatures</a:t>
              </a:r>
            </a:p>
            <a:p>
              <a:pPr marL="0" marR="0" lvl="0" indent="0" algn="ctr" rtl="0">
                <a:lnSpc>
                  <a:spcPct val="100000"/>
                </a:lnSpc>
                <a:spcBef>
                  <a:spcPts val="0"/>
                </a:spcBef>
                <a:spcAft>
                  <a:spcPts val="0"/>
                </a:spcAft>
                <a:buClr>
                  <a:schemeClr val="dk1"/>
                </a:buClr>
                <a:buSzPct val="25000"/>
                <a:buFont typeface="Arial"/>
                <a:buNone/>
              </a:pPr>
              <a:r>
                <a:rPr lang="en-US" sz="3600" b="1" i="1" u="none" strike="noStrike" cap="none">
                  <a:solidFill>
                    <a:schemeClr val="dk1"/>
                  </a:solidFill>
                  <a:latin typeface="Arial"/>
                  <a:ea typeface="Arial"/>
                  <a:cs typeface="Arial"/>
                  <a:sym typeface="Arial"/>
                </a:rPr>
                <a:t> result in less ice !</a:t>
              </a:r>
            </a:p>
          </p:txBody>
        </p:sp>
      </p:grpSp>
      <p:sp>
        <p:nvSpPr>
          <p:cNvPr id="97" name="Shape 97"/>
          <p:cNvSpPr/>
          <p:nvPr/>
        </p:nvSpPr>
        <p:spPr>
          <a:xfrm>
            <a:off x="457200" y="6086305"/>
            <a:ext cx="8153399" cy="646331"/>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1800" b="0" i="0" u="none" strike="noStrike" cap="none">
                <a:solidFill>
                  <a:srgbClr val="000000"/>
                </a:solidFill>
                <a:latin typeface="Arial"/>
                <a:ea typeface="Arial"/>
                <a:cs typeface="Arial"/>
                <a:sym typeface="Arial"/>
              </a:rPr>
              <a:t>Arctic warming exceeds global mean warming</a:t>
            </a:r>
          </a:p>
          <a:p>
            <a:pPr marL="0" marR="0" lvl="0" indent="0" algn="ctr" rtl="0">
              <a:lnSpc>
                <a:spcPct val="100000"/>
              </a:lnSpc>
              <a:spcBef>
                <a:spcPts val="0"/>
              </a:spcBef>
              <a:spcAft>
                <a:spcPts val="0"/>
              </a:spcAft>
              <a:buClr>
                <a:srgbClr val="000000"/>
              </a:buClr>
              <a:buSzPct val="25000"/>
              <a:buFont typeface="Arial"/>
              <a:buNone/>
            </a:pPr>
            <a:r>
              <a:rPr lang="en-US" sz="1800" b="0" i="0" u="none" strike="noStrike" cap="none">
                <a:solidFill>
                  <a:srgbClr val="000000"/>
                </a:solidFill>
                <a:latin typeface="Arial"/>
                <a:ea typeface="Arial"/>
                <a:cs typeface="Arial"/>
                <a:sym typeface="Arial"/>
              </a:rPr>
              <a:t>by roughly a factor of two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Shape 102"/>
          <p:cNvSpPr txBox="1">
            <a:spLocks noGrp="1"/>
          </p:cNvSpPr>
          <p:nvPr>
            <p:ph type="title"/>
          </p:nvPr>
        </p:nvSpPr>
        <p:spPr>
          <a:xfrm>
            <a:off x="457200" y="304800"/>
            <a:ext cx="3600450" cy="1752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dk2"/>
              </a:buClr>
              <a:buSzPct val="25000"/>
              <a:buFont typeface="Arial"/>
              <a:buNone/>
            </a:pPr>
            <a:r>
              <a:rPr lang="en-US" sz="2700" b="0" i="0" u="none" strike="noStrike" cap="none">
                <a:solidFill>
                  <a:schemeClr val="dk2"/>
                </a:solidFill>
                <a:latin typeface="Arial"/>
                <a:ea typeface="Arial"/>
                <a:cs typeface="Arial"/>
                <a:sym typeface="Arial"/>
              </a:rPr>
              <a:t>    </a:t>
            </a:r>
            <a:r>
              <a:rPr lang="en-US" sz="2400" b="1" i="0" u="none" strike="noStrike" cap="none">
                <a:solidFill>
                  <a:srgbClr val="17365D"/>
                </a:solidFill>
                <a:latin typeface="Arial"/>
                <a:ea typeface="Arial"/>
                <a:cs typeface="Arial"/>
                <a:sym typeface="Arial"/>
              </a:rPr>
              <a:t>Antarctic Sea Ice</a:t>
            </a:r>
            <a:r>
              <a:rPr lang="en-US" sz="2700" b="0" i="0" u="none" strike="noStrike" cap="none">
                <a:solidFill>
                  <a:schemeClr val="dk2"/>
                </a:solidFill>
                <a:latin typeface="Arial"/>
                <a:ea typeface="Arial"/>
                <a:cs typeface="Arial"/>
                <a:sym typeface="Arial"/>
              </a:rPr>
              <a:t/>
            </a:r>
            <a:br>
              <a:rPr lang="en-US" sz="2700" b="0" i="0" u="none" strike="noStrike" cap="none">
                <a:solidFill>
                  <a:schemeClr val="dk2"/>
                </a:solidFill>
                <a:latin typeface="Arial"/>
                <a:ea typeface="Arial"/>
                <a:cs typeface="Arial"/>
                <a:sym typeface="Arial"/>
              </a:rPr>
            </a:br>
            <a:r>
              <a:rPr lang="en-US" sz="2000" b="0" i="0" u="none" strike="noStrike" cap="none">
                <a:solidFill>
                  <a:schemeClr val="dk2"/>
                </a:solidFill>
                <a:latin typeface="Arial"/>
                <a:ea typeface="Arial"/>
                <a:cs typeface="Arial"/>
                <a:sym typeface="Arial"/>
              </a:rPr>
              <a:t/>
            </a:r>
            <a:br>
              <a:rPr lang="en-US" sz="2000" b="0" i="0" u="none" strike="noStrike" cap="none">
                <a:solidFill>
                  <a:schemeClr val="dk2"/>
                </a:solidFill>
                <a:latin typeface="Arial"/>
                <a:ea typeface="Arial"/>
                <a:cs typeface="Arial"/>
                <a:sym typeface="Arial"/>
              </a:rPr>
            </a:br>
            <a:r>
              <a:rPr lang="en-US" sz="2000" b="0" i="0" u="none" strike="noStrike" cap="none">
                <a:solidFill>
                  <a:schemeClr val="dk2"/>
                </a:solidFill>
                <a:latin typeface="Arial"/>
                <a:ea typeface="Arial"/>
                <a:cs typeface="Arial"/>
                <a:sym typeface="Arial"/>
              </a:rPr>
              <a:t/>
            </a:r>
            <a:br>
              <a:rPr lang="en-US" sz="2000" b="0" i="0" u="none" strike="noStrike" cap="none">
                <a:solidFill>
                  <a:schemeClr val="dk2"/>
                </a:solidFill>
                <a:latin typeface="Arial"/>
                <a:ea typeface="Arial"/>
                <a:cs typeface="Arial"/>
                <a:sym typeface="Arial"/>
              </a:rPr>
            </a:br>
            <a:r>
              <a:rPr lang="en-US" sz="2500" b="0" i="0" u="none" strike="noStrike" cap="none">
                <a:solidFill>
                  <a:schemeClr val="dk2"/>
                </a:solidFill>
                <a:latin typeface="Arial"/>
                <a:ea typeface="Arial"/>
                <a:cs typeface="Arial"/>
                <a:sym typeface="Arial"/>
              </a:rPr>
              <a:t>Monthly Anomalies</a:t>
            </a:r>
            <a:br>
              <a:rPr lang="en-US" sz="2500" b="0" i="0" u="none" strike="noStrike" cap="none">
                <a:solidFill>
                  <a:schemeClr val="dk2"/>
                </a:solidFill>
                <a:latin typeface="Arial"/>
                <a:ea typeface="Arial"/>
                <a:cs typeface="Arial"/>
                <a:sym typeface="Arial"/>
              </a:rPr>
            </a:br>
            <a:r>
              <a:rPr lang="en-US" sz="2500" b="0" i="0" u="none" strike="noStrike" cap="none">
                <a:solidFill>
                  <a:schemeClr val="dk2"/>
                </a:solidFill>
                <a:latin typeface="Arial"/>
                <a:ea typeface="Arial"/>
                <a:cs typeface="Arial"/>
                <a:sym typeface="Arial"/>
              </a:rPr>
              <a:t>      and Trends</a:t>
            </a:r>
          </a:p>
        </p:txBody>
      </p:sp>
      <p:pic>
        <p:nvPicPr>
          <p:cNvPr id="103" name="Shape 103" descr="SH_sectors_with_labels.pdf"/>
          <p:cNvPicPr preferRelativeResize="0"/>
          <p:nvPr/>
        </p:nvPicPr>
        <p:blipFill rotWithShape="1">
          <a:blip r:embed="rId3">
            <a:alphaModFix/>
          </a:blip>
          <a:srcRect l="17572" t="24651" r="22356" b="27610"/>
          <a:stretch/>
        </p:blipFill>
        <p:spPr>
          <a:xfrm>
            <a:off x="0" y="2819400"/>
            <a:ext cx="3600450" cy="3702049"/>
          </a:xfrm>
          <a:prstGeom prst="rect">
            <a:avLst/>
          </a:prstGeom>
          <a:noFill/>
          <a:ln>
            <a:noFill/>
          </a:ln>
        </p:spPr>
      </p:pic>
      <p:pic>
        <p:nvPicPr>
          <p:cNvPr id="104" name="Shape 104" descr="SH_5sectors_ExtAnom2011.jpg"/>
          <p:cNvPicPr preferRelativeResize="0"/>
          <p:nvPr/>
        </p:nvPicPr>
        <p:blipFill rotWithShape="1">
          <a:blip r:embed="rId4">
            <a:alphaModFix/>
          </a:blip>
          <a:srcRect l="1878" t="10289" r="5338" b="6374"/>
          <a:stretch/>
        </p:blipFill>
        <p:spPr>
          <a:xfrm>
            <a:off x="3575050" y="76200"/>
            <a:ext cx="5568950" cy="6519862"/>
          </a:xfrm>
          <a:prstGeom prst="rect">
            <a:avLst/>
          </a:prstGeom>
          <a:noFill/>
          <a:ln>
            <a:noFill/>
          </a:ln>
        </p:spPr>
      </p:pic>
      <p:sp>
        <p:nvSpPr>
          <p:cNvPr id="105" name="Shape 105"/>
          <p:cNvSpPr txBox="1"/>
          <p:nvPr/>
        </p:nvSpPr>
        <p:spPr>
          <a:xfrm>
            <a:off x="808037" y="3744912"/>
            <a:ext cx="885825" cy="27622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200" b="1" i="0" u="none" strike="noStrike" cap="none">
                <a:solidFill>
                  <a:srgbClr val="000000"/>
                </a:solidFill>
                <a:latin typeface="Arial"/>
                <a:ea typeface="Arial"/>
                <a:cs typeface="Arial"/>
                <a:sym typeface="Arial"/>
              </a:rPr>
              <a:t>1.1 %/dec</a:t>
            </a:r>
          </a:p>
        </p:txBody>
      </p:sp>
      <p:sp>
        <p:nvSpPr>
          <p:cNvPr id="106" name="Shape 106"/>
          <p:cNvSpPr txBox="1"/>
          <p:nvPr/>
        </p:nvSpPr>
        <p:spPr>
          <a:xfrm>
            <a:off x="2540000" y="3927475"/>
            <a:ext cx="885825" cy="27781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200" b="1" i="0" u="none" strike="noStrike" cap="none">
                <a:solidFill>
                  <a:srgbClr val="000000"/>
                </a:solidFill>
                <a:latin typeface="Arial"/>
                <a:ea typeface="Arial"/>
                <a:cs typeface="Arial"/>
                <a:sym typeface="Arial"/>
              </a:rPr>
              <a:t>3.1 %/dec</a:t>
            </a:r>
          </a:p>
        </p:txBody>
      </p:sp>
      <p:sp>
        <p:nvSpPr>
          <p:cNvPr id="107" name="Shape 107"/>
          <p:cNvSpPr txBox="1"/>
          <p:nvPr/>
        </p:nvSpPr>
        <p:spPr>
          <a:xfrm>
            <a:off x="2555875" y="6148387"/>
            <a:ext cx="714374" cy="27781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200" b="1" i="0" u="none" strike="noStrike" cap="none">
                <a:solidFill>
                  <a:srgbClr val="000000"/>
                </a:solidFill>
                <a:latin typeface="Arial"/>
                <a:ea typeface="Arial"/>
                <a:cs typeface="Arial"/>
                <a:sym typeface="Arial"/>
              </a:rPr>
              <a:t>0%/dec</a:t>
            </a:r>
          </a:p>
        </p:txBody>
      </p:sp>
      <p:sp>
        <p:nvSpPr>
          <p:cNvPr id="108" name="Shape 108"/>
          <p:cNvSpPr txBox="1"/>
          <p:nvPr/>
        </p:nvSpPr>
        <p:spPr>
          <a:xfrm>
            <a:off x="949325" y="6148387"/>
            <a:ext cx="885825" cy="27781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200" b="1" i="0" u="none" strike="noStrike" cap="none">
                <a:solidFill>
                  <a:srgbClr val="000000"/>
                </a:solidFill>
                <a:latin typeface="Arial"/>
                <a:ea typeface="Arial"/>
                <a:cs typeface="Arial"/>
                <a:sym typeface="Arial"/>
              </a:rPr>
              <a:t>4.7 %/dec</a:t>
            </a:r>
          </a:p>
        </p:txBody>
      </p:sp>
      <p:sp>
        <p:nvSpPr>
          <p:cNvPr id="109" name="Shape 109"/>
          <p:cNvSpPr txBox="1"/>
          <p:nvPr/>
        </p:nvSpPr>
        <p:spPr>
          <a:xfrm>
            <a:off x="131763" y="5140325"/>
            <a:ext cx="842961" cy="27781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1200" b="1" i="0" u="none" strike="noStrike" cap="none">
                <a:solidFill>
                  <a:schemeClr val="lt1"/>
                </a:solidFill>
                <a:latin typeface="Arial"/>
                <a:ea typeface="Arial"/>
                <a:cs typeface="Arial"/>
                <a:sym typeface="Arial"/>
              </a:rPr>
              <a:t>5.6%/dec</a:t>
            </a:r>
          </a:p>
        </p:txBody>
      </p:sp>
      <p:sp>
        <p:nvSpPr>
          <p:cNvPr id="110" name="Shape 110"/>
          <p:cNvSpPr txBox="1"/>
          <p:nvPr/>
        </p:nvSpPr>
        <p:spPr>
          <a:xfrm>
            <a:off x="94488" y="2514600"/>
            <a:ext cx="3342582" cy="30777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(After J. C. Comiso, NASA/GSFC 2011)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Shape 115"/>
          <p:cNvPicPr preferRelativeResize="0"/>
          <p:nvPr/>
        </p:nvPicPr>
        <p:blipFill rotWithShape="1">
          <a:blip r:embed="rId3">
            <a:alphaModFix/>
          </a:blip>
          <a:srcRect/>
          <a:stretch/>
        </p:blipFill>
        <p:spPr>
          <a:xfrm>
            <a:off x="4901437" y="1560286"/>
            <a:ext cx="3732758" cy="2529980"/>
          </a:xfrm>
          <a:prstGeom prst="rect">
            <a:avLst/>
          </a:prstGeom>
          <a:noFill/>
          <a:ln>
            <a:noFill/>
          </a:ln>
        </p:spPr>
      </p:pic>
      <p:pic>
        <p:nvPicPr>
          <p:cNvPr id="116" name="Shape 116"/>
          <p:cNvPicPr preferRelativeResize="0"/>
          <p:nvPr/>
        </p:nvPicPr>
        <p:blipFill rotWithShape="1">
          <a:blip r:embed="rId4">
            <a:alphaModFix/>
          </a:blip>
          <a:srcRect/>
          <a:stretch/>
        </p:blipFill>
        <p:spPr>
          <a:xfrm>
            <a:off x="5133773" y="4162835"/>
            <a:ext cx="3437466" cy="2559695"/>
          </a:xfrm>
          <a:prstGeom prst="rect">
            <a:avLst/>
          </a:prstGeom>
          <a:noFill/>
          <a:ln>
            <a:noFill/>
          </a:ln>
        </p:spPr>
      </p:pic>
      <p:sp>
        <p:nvSpPr>
          <p:cNvPr id="117" name="Shape 117"/>
          <p:cNvSpPr/>
          <p:nvPr/>
        </p:nvSpPr>
        <p:spPr>
          <a:xfrm>
            <a:off x="-16036" y="1140023"/>
            <a:ext cx="9144000" cy="307777"/>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538CD5"/>
              </a:buClr>
              <a:buSzPct val="25000"/>
              <a:buFont typeface="Arial"/>
              <a:buNone/>
            </a:pPr>
            <a:r>
              <a:rPr lang="en-US" sz="1400" b="1" i="0" u="none" strike="noStrike" cap="none">
                <a:solidFill>
                  <a:srgbClr val="538CD5"/>
                </a:solidFill>
                <a:latin typeface="Arial"/>
                <a:ea typeface="Arial"/>
                <a:cs typeface="Arial"/>
                <a:sym typeface="Arial"/>
              </a:rPr>
              <a:t>Effective Heath Pathway Linked To Warming Continents</a:t>
            </a:r>
          </a:p>
        </p:txBody>
      </p:sp>
      <p:grpSp>
        <p:nvGrpSpPr>
          <p:cNvPr id="118" name="Shape 118"/>
          <p:cNvGrpSpPr/>
          <p:nvPr/>
        </p:nvGrpSpPr>
        <p:grpSpPr>
          <a:xfrm>
            <a:off x="615238" y="1584476"/>
            <a:ext cx="4027607" cy="3112689"/>
            <a:chOff x="820063" y="1584476"/>
            <a:chExt cx="4027607" cy="3112689"/>
          </a:xfrm>
        </p:grpSpPr>
        <p:pic>
          <p:nvPicPr>
            <p:cNvPr id="119" name="Shape 119"/>
            <p:cNvPicPr preferRelativeResize="0"/>
            <p:nvPr/>
          </p:nvPicPr>
          <p:blipFill rotWithShape="1">
            <a:blip r:embed="rId5">
              <a:alphaModFix/>
            </a:blip>
            <a:srcRect b="16552"/>
            <a:stretch/>
          </p:blipFill>
          <p:spPr>
            <a:xfrm>
              <a:off x="820063" y="1584476"/>
              <a:ext cx="4027607" cy="3112689"/>
            </a:xfrm>
            <a:prstGeom prst="rect">
              <a:avLst/>
            </a:prstGeom>
            <a:noFill/>
            <a:ln>
              <a:noFill/>
            </a:ln>
          </p:spPr>
        </p:pic>
        <p:sp>
          <p:nvSpPr>
            <p:cNvPr id="120" name="Shape 120"/>
            <p:cNvSpPr/>
            <p:nvPr/>
          </p:nvSpPr>
          <p:spPr>
            <a:xfrm>
              <a:off x="1328019" y="4320605"/>
              <a:ext cx="3070071" cy="369332"/>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Tahoma"/>
                <a:buNone/>
              </a:pPr>
              <a:r>
                <a:rPr lang="en-US" sz="1800" b="1" i="0" u="none" strike="noStrike" cap="none">
                  <a:solidFill>
                    <a:srgbClr val="000000"/>
                  </a:solidFill>
                  <a:latin typeface="Tahoma"/>
                  <a:ea typeface="Tahoma"/>
                  <a:cs typeface="Tahoma"/>
                  <a:sym typeface="Tahoma"/>
                </a:rPr>
                <a:t>Nghiem et al., GRL, 2014</a:t>
              </a:r>
            </a:p>
          </p:txBody>
        </p:sp>
      </p:grpSp>
      <p:pic>
        <p:nvPicPr>
          <p:cNvPr id="121" name="Shape 121"/>
          <p:cNvPicPr preferRelativeResize="0"/>
          <p:nvPr/>
        </p:nvPicPr>
        <p:blipFill rotWithShape="1">
          <a:blip r:embed="rId6">
            <a:alphaModFix/>
          </a:blip>
          <a:srcRect/>
          <a:stretch/>
        </p:blipFill>
        <p:spPr>
          <a:xfrm>
            <a:off x="68276" y="4761896"/>
            <a:ext cx="2462543" cy="1846907"/>
          </a:xfrm>
          <a:prstGeom prst="rect">
            <a:avLst/>
          </a:prstGeom>
          <a:noFill/>
          <a:ln>
            <a:noFill/>
          </a:ln>
        </p:spPr>
      </p:pic>
      <p:pic>
        <p:nvPicPr>
          <p:cNvPr id="122" name="Shape 122"/>
          <p:cNvPicPr preferRelativeResize="0"/>
          <p:nvPr/>
        </p:nvPicPr>
        <p:blipFill rotWithShape="1">
          <a:blip r:embed="rId7">
            <a:alphaModFix/>
          </a:blip>
          <a:srcRect/>
          <a:stretch/>
        </p:blipFill>
        <p:spPr>
          <a:xfrm>
            <a:off x="2594526" y="4827210"/>
            <a:ext cx="2512592" cy="1612247"/>
          </a:xfrm>
          <a:prstGeom prst="rect">
            <a:avLst/>
          </a:prstGeom>
          <a:noFill/>
          <a:ln>
            <a:noFill/>
          </a:ln>
        </p:spPr>
      </p:pic>
      <p:sp>
        <p:nvSpPr>
          <p:cNvPr id="123" name="Shape 123"/>
          <p:cNvSpPr/>
          <p:nvPr/>
        </p:nvSpPr>
        <p:spPr>
          <a:xfrm>
            <a:off x="331416" y="6261753"/>
            <a:ext cx="1926954" cy="369332"/>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Tahoma"/>
              <a:buNone/>
            </a:pPr>
            <a:r>
              <a:rPr lang="en-US" sz="1800" b="1" i="0" u="none" strike="noStrike" cap="none">
                <a:solidFill>
                  <a:srgbClr val="000000"/>
                </a:solidFill>
                <a:latin typeface="Tahoma"/>
                <a:ea typeface="Tahoma"/>
                <a:cs typeface="Tahoma"/>
                <a:sym typeface="Tahoma"/>
              </a:rPr>
              <a:t>2012 and 2013</a:t>
            </a:r>
          </a:p>
        </p:txBody>
      </p:sp>
      <p:sp>
        <p:nvSpPr>
          <p:cNvPr id="124" name="Shape 124"/>
          <p:cNvSpPr txBox="1"/>
          <p:nvPr/>
        </p:nvSpPr>
        <p:spPr>
          <a:xfrm>
            <a:off x="0" y="228600"/>
            <a:ext cx="9144000" cy="7620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2060"/>
              </a:buClr>
              <a:buSzPct val="25000"/>
              <a:buFont typeface="Arial"/>
              <a:buNone/>
            </a:pPr>
            <a:r>
              <a:rPr lang="en-US" sz="2600" b="1" i="0" u="none" strike="noStrike" cap="none">
                <a:solidFill>
                  <a:srgbClr val="17365D"/>
                </a:solidFill>
                <a:latin typeface="Arial"/>
                <a:ea typeface="Arial"/>
                <a:cs typeface="Arial"/>
                <a:sym typeface="Arial"/>
              </a:rPr>
              <a:t>And One More Player: Arctic River Discharge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Shape 129"/>
          <p:cNvSpPr/>
          <p:nvPr/>
        </p:nvSpPr>
        <p:spPr>
          <a:xfrm>
            <a:off x="0" y="1057309"/>
            <a:ext cx="9144000" cy="815607"/>
          </a:xfrm>
          <a:prstGeom prst="rect">
            <a:avLst/>
          </a:prstGeom>
          <a:noFill/>
          <a:ln>
            <a:noFill/>
          </a:ln>
        </p:spPr>
        <p:txBody>
          <a:bodyPr lIns="91425" tIns="45700" rIns="91425" bIns="45700" anchor="t" anchorCtr="0">
            <a:noAutofit/>
          </a:bodyPr>
          <a:lstStyle/>
          <a:p>
            <a:pPr marL="182880" marR="0" lvl="0" indent="-182880" algn="l" rtl="0">
              <a:lnSpc>
                <a:spcPct val="171428"/>
              </a:lnSpc>
              <a:spcBef>
                <a:spcPts val="0"/>
              </a:spcBef>
              <a:spcAft>
                <a:spcPts val="0"/>
              </a:spcAft>
              <a:buClr>
                <a:srgbClr val="000000"/>
              </a:buClr>
              <a:buSzPct val="100000"/>
              <a:buFont typeface="Arial"/>
              <a:buChar char="•"/>
            </a:pPr>
            <a:r>
              <a:rPr lang="en-US" sz="1400" b="1" i="0" u="none" strike="noStrike" cap="none">
                <a:solidFill>
                  <a:srgbClr val="000000"/>
                </a:solidFill>
                <a:latin typeface="Tahoma"/>
                <a:ea typeface="Tahoma"/>
                <a:cs typeface="Tahoma"/>
                <a:sym typeface="Tahoma"/>
              </a:rPr>
              <a:t>Arctic sea ice: Warm river water discharge</a:t>
            </a:r>
          </a:p>
          <a:p>
            <a:pPr marL="182880" marR="0" lvl="0" indent="-182880" algn="l" rtl="0">
              <a:lnSpc>
                <a:spcPct val="171428"/>
              </a:lnSpc>
              <a:spcBef>
                <a:spcPts val="600"/>
              </a:spcBef>
              <a:spcAft>
                <a:spcPts val="0"/>
              </a:spcAft>
              <a:buClr>
                <a:srgbClr val="000000"/>
              </a:buClr>
              <a:buSzPct val="100000"/>
              <a:buFont typeface="Arial"/>
              <a:buChar char="•"/>
            </a:pPr>
            <a:r>
              <a:rPr lang="en-US" sz="1400" b="1" i="0" u="none" strike="noStrike" cap="none">
                <a:solidFill>
                  <a:srgbClr val="000000"/>
                </a:solidFill>
                <a:latin typeface="Tahoma"/>
                <a:ea typeface="Tahoma"/>
                <a:cs typeface="Tahoma"/>
                <a:sym typeface="Tahoma"/>
              </a:rPr>
              <a:t>Antarctic sea ice: Frozen continent</a:t>
            </a:r>
          </a:p>
        </p:txBody>
      </p:sp>
      <p:sp>
        <p:nvSpPr>
          <p:cNvPr id="130" name="Shape 130"/>
          <p:cNvSpPr/>
          <p:nvPr/>
        </p:nvSpPr>
        <p:spPr>
          <a:xfrm>
            <a:off x="0" y="146405"/>
            <a:ext cx="9144000" cy="687368"/>
          </a:xfrm>
          <a:prstGeom prst="rect">
            <a:avLst/>
          </a:prstGeom>
          <a:noFill/>
          <a:ln>
            <a:noFill/>
          </a:ln>
        </p:spPr>
        <p:txBody>
          <a:bodyPr lIns="91425" tIns="45700" rIns="91425" bIns="45700" anchor="t" anchorCtr="0">
            <a:noAutofit/>
          </a:bodyPr>
          <a:lstStyle/>
          <a:p>
            <a:pPr marL="0" marR="0" lvl="0" indent="0" algn="ctr" rtl="0">
              <a:lnSpc>
                <a:spcPct val="150000"/>
              </a:lnSpc>
              <a:spcBef>
                <a:spcPts val="0"/>
              </a:spcBef>
              <a:spcAft>
                <a:spcPts val="0"/>
              </a:spcAft>
              <a:buClr>
                <a:srgbClr val="17365D"/>
              </a:buClr>
              <a:buSzPct val="25000"/>
              <a:buFont typeface="Arial"/>
              <a:buNone/>
            </a:pPr>
            <a:r>
              <a:rPr lang="en-US" sz="3200" b="1" i="0" u="none" strike="noStrike" cap="none">
                <a:solidFill>
                  <a:srgbClr val="17365D"/>
                </a:solidFill>
                <a:latin typeface="Arial"/>
                <a:ea typeface="Arial"/>
                <a:cs typeface="Arial"/>
                <a:sym typeface="Arial"/>
              </a:rPr>
              <a:t>Heat Source from Rivers</a:t>
            </a:r>
          </a:p>
        </p:txBody>
      </p:sp>
      <p:grpSp>
        <p:nvGrpSpPr>
          <p:cNvPr id="131" name="Shape 131"/>
          <p:cNvGrpSpPr/>
          <p:nvPr/>
        </p:nvGrpSpPr>
        <p:grpSpPr>
          <a:xfrm>
            <a:off x="317714" y="1928066"/>
            <a:ext cx="4363100" cy="4496698"/>
            <a:chOff x="317714" y="1928066"/>
            <a:chExt cx="4363100" cy="4496698"/>
          </a:xfrm>
        </p:grpSpPr>
        <p:pic>
          <p:nvPicPr>
            <p:cNvPr id="132" name="Shape 132" descr="ArcticWatersheds.tiff"/>
            <p:cNvPicPr preferRelativeResize="0"/>
            <p:nvPr/>
          </p:nvPicPr>
          <p:blipFill rotWithShape="1">
            <a:blip r:embed="rId3">
              <a:alphaModFix/>
            </a:blip>
            <a:srcRect l="1934"/>
            <a:stretch/>
          </p:blipFill>
          <p:spPr>
            <a:xfrm>
              <a:off x="317714" y="1928066"/>
              <a:ext cx="4222535" cy="4059796"/>
            </a:xfrm>
            <a:prstGeom prst="rect">
              <a:avLst/>
            </a:prstGeom>
            <a:noFill/>
            <a:ln>
              <a:noFill/>
            </a:ln>
          </p:spPr>
        </p:pic>
        <p:sp>
          <p:nvSpPr>
            <p:cNvPr id="133" name="Shape 133"/>
            <p:cNvSpPr/>
            <p:nvPr/>
          </p:nvSpPr>
          <p:spPr>
            <a:xfrm>
              <a:off x="483570" y="5863073"/>
              <a:ext cx="4197245" cy="56169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Tahoma"/>
                <a:buNone/>
              </a:pPr>
              <a:r>
                <a:rPr lang="en-US" sz="1800" b="0" i="0" u="none" strike="noStrike" cap="none">
                  <a:solidFill>
                    <a:srgbClr val="000000"/>
                  </a:solidFill>
                  <a:latin typeface="Tahoma"/>
                  <a:ea typeface="Tahoma"/>
                  <a:cs typeface="Tahoma"/>
                  <a:sym typeface="Tahoma"/>
                </a:rPr>
                <a:t>72 rivers: Blue = &lt;6 km</a:t>
              </a:r>
              <a:r>
                <a:rPr lang="en-US" sz="1800" b="0" i="0" u="none" strike="noStrike" cap="none" baseline="30000">
                  <a:solidFill>
                    <a:srgbClr val="000000"/>
                  </a:solidFill>
                  <a:latin typeface="Tahoma"/>
                  <a:ea typeface="Tahoma"/>
                  <a:cs typeface="Tahoma"/>
                  <a:sym typeface="Tahoma"/>
                </a:rPr>
                <a:t>3</a:t>
              </a:r>
              <a:r>
                <a:rPr lang="en-US" sz="1800" b="0" i="0" u="none" strike="noStrike" cap="none">
                  <a:solidFill>
                    <a:srgbClr val="000000"/>
                  </a:solidFill>
                  <a:latin typeface="Tahoma"/>
                  <a:ea typeface="Tahoma"/>
                  <a:cs typeface="Tahoma"/>
                  <a:sym typeface="Tahoma"/>
                </a:rPr>
                <a:t>/y; Yellow = 6 to &lt;60 km</a:t>
              </a:r>
              <a:r>
                <a:rPr lang="en-US" sz="1800" b="0" i="0" u="none" strike="noStrike" cap="none" baseline="30000">
                  <a:solidFill>
                    <a:srgbClr val="000000"/>
                  </a:solidFill>
                  <a:latin typeface="Tahoma"/>
                  <a:ea typeface="Tahoma"/>
                  <a:cs typeface="Tahoma"/>
                  <a:sym typeface="Tahoma"/>
                </a:rPr>
                <a:t>3</a:t>
              </a:r>
              <a:r>
                <a:rPr lang="en-US" sz="1800" b="0" i="0" u="none" strike="noStrike" cap="none">
                  <a:solidFill>
                    <a:srgbClr val="000000"/>
                  </a:solidFill>
                  <a:latin typeface="Tahoma"/>
                  <a:ea typeface="Tahoma"/>
                  <a:cs typeface="Tahoma"/>
                  <a:sym typeface="Tahoma"/>
                </a:rPr>
                <a:t>/y; Red = 60 to 600 km</a:t>
              </a:r>
              <a:r>
                <a:rPr lang="en-US" sz="1800" b="0" i="0" u="none" strike="noStrike" cap="none" baseline="30000">
                  <a:solidFill>
                    <a:srgbClr val="000000"/>
                  </a:solidFill>
                  <a:latin typeface="Tahoma"/>
                  <a:ea typeface="Tahoma"/>
                  <a:cs typeface="Tahoma"/>
                  <a:sym typeface="Tahoma"/>
                </a:rPr>
                <a:t>3</a:t>
              </a:r>
              <a:r>
                <a:rPr lang="en-US" sz="1800" b="0" i="0" u="none" strike="noStrike" cap="none">
                  <a:solidFill>
                    <a:srgbClr val="000000"/>
                  </a:solidFill>
                  <a:latin typeface="Tahoma"/>
                  <a:ea typeface="Tahoma"/>
                  <a:cs typeface="Tahoma"/>
                  <a:sym typeface="Tahoma"/>
                </a:rPr>
                <a:t>/y.</a:t>
              </a:r>
            </a:p>
          </p:txBody>
        </p:sp>
        <p:sp>
          <p:nvSpPr>
            <p:cNvPr id="134" name="Shape 134"/>
            <p:cNvSpPr/>
            <p:nvPr/>
          </p:nvSpPr>
          <p:spPr>
            <a:xfrm>
              <a:off x="1221112" y="2110364"/>
              <a:ext cx="2483409" cy="36933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Tahoma"/>
                <a:buNone/>
              </a:pPr>
              <a:r>
                <a:rPr lang="en-US" sz="1800" b="0" i="0" u="none" strike="noStrike" cap="none">
                  <a:solidFill>
                    <a:srgbClr val="000000"/>
                  </a:solidFill>
                  <a:latin typeface="Tahoma"/>
                  <a:ea typeface="Tahoma"/>
                  <a:cs typeface="Tahoma"/>
                  <a:sym typeface="Tahoma"/>
                </a:rPr>
                <a:t>McClelland et al., 2006</a:t>
              </a:r>
            </a:p>
          </p:txBody>
        </p:sp>
      </p:grpSp>
      <p:grpSp>
        <p:nvGrpSpPr>
          <p:cNvPr id="135" name="Shape 135"/>
          <p:cNvGrpSpPr/>
          <p:nvPr/>
        </p:nvGrpSpPr>
        <p:grpSpPr>
          <a:xfrm>
            <a:off x="4736719" y="2096260"/>
            <a:ext cx="3801705" cy="4152139"/>
            <a:chOff x="4736719" y="2096260"/>
            <a:chExt cx="3801705" cy="4152139"/>
          </a:xfrm>
        </p:grpSpPr>
        <p:pic>
          <p:nvPicPr>
            <p:cNvPr id="136" name="Shape 136" descr="600px-Antarctica.svg.png"/>
            <p:cNvPicPr preferRelativeResize="0"/>
            <p:nvPr/>
          </p:nvPicPr>
          <p:blipFill rotWithShape="1">
            <a:blip r:embed="rId4">
              <a:alphaModFix/>
            </a:blip>
            <a:srcRect/>
            <a:stretch/>
          </p:blipFill>
          <p:spPr>
            <a:xfrm>
              <a:off x="4736719" y="2096260"/>
              <a:ext cx="3801705" cy="3795369"/>
            </a:xfrm>
            <a:prstGeom prst="rect">
              <a:avLst/>
            </a:prstGeom>
            <a:noFill/>
            <a:ln>
              <a:noFill/>
            </a:ln>
          </p:spPr>
        </p:pic>
        <p:sp>
          <p:nvSpPr>
            <p:cNvPr id="137" name="Shape 137"/>
            <p:cNvSpPr/>
            <p:nvPr/>
          </p:nvSpPr>
          <p:spPr>
            <a:xfrm>
              <a:off x="5073312" y="5940623"/>
              <a:ext cx="3232488" cy="30777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F0000"/>
                </a:buClr>
                <a:buSzPct val="25000"/>
                <a:buFont typeface="Tahoma"/>
                <a:buNone/>
              </a:pPr>
              <a:r>
                <a:rPr lang="en-US" sz="1400" b="0" i="0" u="none" strike="noStrike" cap="none">
                  <a:solidFill>
                    <a:srgbClr val="FF0000"/>
                  </a:solidFill>
                  <a:latin typeface="Tahoma"/>
                  <a:ea typeface="Tahoma"/>
                  <a:cs typeface="Tahoma"/>
                  <a:sym typeface="Tahoma"/>
                </a:rPr>
                <a:t>No such rivers, except for ice streams!</a:t>
              </a:r>
            </a:p>
          </p:txBody>
        </p:sp>
      </p:grpSp>
      <p:sp>
        <p:nvSpPr>
          <p:cNvPr id="138" name="Shape 138"/>
          <p:cNvSpPr txBox="1"/>
          <p:nvPr/>
        </p:nvSpPr>
        <p:spPr>
          <a:xfrm>
            <a:off x="0" y="2267167"/>
            <a:ext cx="9144000" cy="3422304"/>
          </a:xfrm>
          <a:prstGeom prst="rect">
            <a:avLst/>
          </a:prstGeom>
          <a:noFill/>
          <a:ln>
            <a:noFill/>
          </a:ln>
        </p:spPr>
        <p:txBody>
          <a:bodyPr lIns="91425" tIns="45700" rIns="91425" bIns="45700" anchor="t" anchorCtr="0">
            <a:noAutofit/>
          </a:bodyPr>
          <a:lstStyle/>
          <a:p>
            <a:pPr marL="0" marR="0" lvl="0" indent="0" algn="ctr" rtl="0">
              <a:lnSpc>
                <a:spcPct val="107500"/>
              </a:lnSpc>
              <a:spcBef>
                <a:spcPts val="0"/>
              </a:spcBef>
              <a:spcAft>
                <a:spcPts val="0"/>
              </a:spcAft>
              <a:buClr>
                <a:srgbClr val="000000"/>
              </a:buClr>
              <a:buSzPct val="25000"/>
              <a:buFont typeface="Tahoma"/>
              <a:buNone/>
            </a:pPr>
            <a:r>
              <a:rPr lang="en-US" sz="8000" b="1" i="0" u="none" strike="noStrike" cap="none">
                <a:solidFill>
                  <a:srgbClr val="000000"/>
                </a:solidFill>
                <a:latin typeface="Tahoma"/>
                <a:ea typeface="Tahoma"/>
                <a:cs typeface="Tahoma"/>
                <a:sym typeface="Tahoma"/>
              </a:rPr>
              <a:t>A stark contrast between Arctic and Antarctic!</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Shape 143"/>
          <p:cNvSpPr/>
          <p:nvPr/>
        </p:nvSpPr>
        <p:spPr>
          <a:xfrm>
            <a:off x="0" y="103290"/>
            <a:ext cx="9144000" cy="687368"/>
          </a:xfrm>
          <a:prstGeom prst="rect">
            <a:avLst/>
          </a:prstGeom>
          <a:noFill/>
          <a:ln>
            <a:noFill/>
          </a:ln>
        </p:spPr>
        <p:txBody>
          <a:bodyPr lIns="91425" tIns="45700" rIns="91425" bIns="45700" anchor="t" anchorCtr="0">
            <a:noAutofit/>
          </a:bodyPr>
          <a:lstStyle/>
          <a:p>
            <a:pPr marL="0" marR="0" lvl="0" indent="0" algn="ctr" rtl="0">
              <a:lnSpc>
                <a:spcPct val="200000"/>
              </a:lnSpc>
              <a:spcBef>
                <a:spcPts val="0"/>
              </a:spcBef>
              <a:spcAft>
                <a:spcPts val="0"/>
              </a:spcAft>
              <a:buClr>
                <a:srgbClr val="17375E"/>
              </a:buClr>
              <a:buSzPct val="25000"/>
              <a:buFont typeface="Arial"/>
              <a:buNone/>
            </a:pPr>
            <a:r>
              <a:rPr lang="en-US" sz="2400" b="1" i="0" u="none" strike="noStrike" cap="none">
                <a:solidFill>
                  <a:srgbClr val="17375E"/>
                </a:solidFill>
                <a:latin typeface="Arial"/>
                <a:ea typeface="Arial"/>
                <a:cs typeface="Arial"/>
                <a:sym typeface="Arial"/>
              </a:rPr>
              <a:t>Wind Pattern Shaped by Continental Topography</a:t>
            </a:r>
          </a:p>
        </p:txBody>
      </p:sp>
      <p:sp>
        <p:nvSpPr>
          <p:cNvPr id="144" name="Shape 144"/>
          <p:cNvSpPr/>
          <p:nvPr/>
        </p:nvSpPr>
        <p:spPr>
          <a:xfrm>
            <a:off x="0" y="5537537"/>
            <a:ext cx="9144000" cy="1015662"/>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Tahoma"/>
              <a:buNone/>
            </a:pPr>
            <a:r>
              <a:rPr lang="en-US" sz="2000" b="0" i="0" u="none" strike="noStrike" cap="none">
                <a:solidFill>
                  <a:srgbClr val="000000"/>
                </a:solidFill>
                <a:latin typeface="Tahoma"/>
                <a:ea typeface="Tahoma"/>
                <a:cs typeface="Tahoma"/>
                <a:sym typeface="Tahoma"/>
              </a:rPr>
              <a:t>Parish, T. R., and J. J. Cassano, J. J. (2003). Diagnosis of the Katabatic Wind Influence on the Wintertime Antarc-tic Surface Wind Field from Numerical Simulations. </a:t>
            </a:r>
            <a:r>
              <a:rPr lang="en-US" sz="2000" b="0" i="1" u="none" strike="noStrike" cap="none">
                <a:solidFill>
                  <a:srgbClr val="000000"/>
                </a:solidFill>
                <a:latin typeface="Tahoma"/>
                <a:ea typeface="Tahoma"/>
                <a:cs typeface="Tahoma"/>
                <a:sym typeface="Tahoma"/>
              </a:rPr>
              <a:t>Monthly Weather Rev</a:t>
            </a:r>
            <a:r>
              <a:rPr lang="en-US" sz="2000" b="0" i="0" u="none" strike="noStrike" cap="none">
                <a:solidFill>
                  <a:srgbClr val="000000"/>
                </a:solidFill>
                <a:latin typeface="Tahoma"/>
                <a:ea typeface="Tahoma"/>
                <a:cs typeface="Tahoma"/>
                <a:sym typeface="Tahoma"/>
              </a:rPr>
              <a:t>., </a:t>
            </a:r>
            <a:r>
              <a:rPr lang="en-US" sz="2000" b="0" i="1" u="none" strike="noStrike" cap="none">
                <a:solidFill>
                  <a:srgbClr val="000000"/>
                </a:solidFill>
                <a:latin typeface="Tahoma"/>
                <a:ea typeface="Tahoma"/>
                <a:cs typeface="Tahoma"/>
                <a:sym typeface="Tahoma"/>
              </a:rPr>
              <a:t>131</a:t>
            </a:r>
            <a:r>
              <a:rPr lang="en-US" sz="2000" b="0" i="0" u="none" strike="noStrike" cap="none">
                <a:solidFill>
                  <a:srgbClr val="000000"/>
                </a:solidFill>
                <a:latin typeface="Tahoma"/>
                <a:ea typeface="Tahoma"/>
                <a:cs typeface="Tahoma"/>
                <a:sym typeface="Tahoma"/>
              </a:rPr>
              <a:t>, 1128-1139.</a:t>
            </a:r>
          </a:p>
        </p:txBody>
      </p:sp>
      <p:pic>
        <p:nvPicPr>
          <p:cNvPr id="145" name="Shape 145" descr="Wind-Topo-ParishCassano.tiff"/>
          <p:cNvPicPr preferRelativeResize="0"/>
          <p:nvPr/>
        </p:nvPicPr>
        <p:blipFill rotWithShape="1">
          <a:blip r:embed="rId3">
            <a:alphaModFix/>
          </a:blip>
          <a:srcRect/>
          <a:stretch/>
        </p:blipFill>
        <p:spPr>
          <a:xfrm>
            <a:off x="228598" y="1219200"/>
            <a:ext cx="8830389" cy="4267199"/>
          </a:xfrm>
          <a:prstGeom prst="rect">
            <a:avLst/>
          </a:prstGeom>
          <a:noFill/>
          <a:ln>
            <a:noFill/>
          </a:ln>
        </p:spPr>
      </p:pic>
      <p:sp>
        <p:nvSpPr>
          <p:cNvPr id="146" name="Shape 146"/>
          <p:cNvSpPr/>
          <p:nvPr/>
        </p:nvSpPr>
        <p:spPr>
          <a:xfrm>
            <a:off x="737383" y="4530439"/>
            <a:ext cx="2102940" cy="52321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Tahoma"/>
              <a:buNone/>
            </a:pPr>
            <a:r>
              <a:rPr lang="en-US" sz="2800" b="0" i="0" u="none" strike="noStrike" cap="none">
                <a:solidFill>
                  <a:srgbClr val="000000"/>
                </a:solidFill>
                <a:latin typeface="Tahoma"/>
                <a:ea typeface="Tahoma"/>
                <a:cs typeface="Tahoma"/>
                <a:sym typeface="Tahoma"/>
              </a:rPr>
              <a:t>Initial (0 hr)</a:t>
            </a:r>
          </a:p>
        </p:txBody>
      </p:sp>
      <p:sp>
        <p:nvSpPr>
          <p:cNvPr id="147" name="Shape 147"/>
          <p:cNvSpPr/>
          <p:nvPr/>
        </p:nvSpPr>
        <p:spPr>
          <a:xfrm>
            <a:off x="4685985" y="4532641"/>
            <a:ext cx="2102940" cy="52321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Tahoma"/>
              <a:buNone/>
            </a:pPr>
            <a:r>
              <a:rPr lang="en-US" sz="2800" b="0" i="0" u="none" strike="noStrike" cap="none">
                <a:solidFill>
                  <a:srgbClr val="000000"/>
                </a:solidFill>
                <a:latin typeface="Tahoma"/>
                <a:ea typeface="Tahoma"/>
                <a:cs typeface="Tahoma"/>
                <a:sym typeface="Tahoma"/>
              </a:rPr>
              <a:t>72 hr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3" name="Shape 153"/>
          <p:cNvPicPr preferRelativeResize="0"/>
          <p:nvPr/>
        </p:nvPicPr>
        <p:blipFill rotWithShape="1">
          <a:blip r:embed="rId3">
            <a:alphaModFix/>
          </a:blip>
          <a:srcRect/>
          <a:stretch/>
        </p:blipFill>
        <p:spPr>
          <a:xfrm>
            <a:off x="2266610" y="1123608"/>
            <a:ext cx="4778564" cy="5546548"/>
          </a:xfrm>
          <a:prstGeom prst="rect">
            <a:avLst/>
          </a:prstGeom>
          <a:noFill/>
          <a:ln>
            <a:noFill/>
          </a:ln>
        </p:spPr>
      </p:pic>
      <p:sp>
        <p:nvSpPr>
          <p:cNvPr id="154" name="Shape 154"/>
          <p:cNvSpPr/>
          <p:nvPr/>
        </p:nvSpPr>
        <p:spPr>
          <a:xfrm>
            <a:off x="0" y="146405"/>
            <a:ext cx="9144000" cy="687368"/>
          </a:xfrm>
          <a:prstGeom prst="rect">
            <a:avLst/>
          </a:prstGeom>
          <a:noFill/>
          <a:ln>
            <a:noFill/>
          </a:ln>
        </p:spPr>
        <p:txBody>
          <a:bodyPr lIns="91425" tIns="45700" rIns="91425" bIns="45700" anchor="t" anchorCtr="0">
            <a:noAutofit/>
          </a:bodyPr>
          <a:lstStyle/>
          <a:p>
            <a:pPr marL="0" marR="0" lvl="0" indent="0" algn="ctr" rtl="0">
              <a:lnSpc>
                <a:spcPct val="150000"/>
              </a:lnSpc>
              <a:spcBef>
                <a:spcPts val="0"/>
              </a:spcBef>
              <a:spcAft>
                <a:spcPts val="0"/>
              </a:spcAft>
              <a:buClr>
                <a:srgbClr val="17365D"/>
              </a:buClr>
              <a:buSzPct val="25000"/>
              <a:buFont typeface="Arial"/>
              <a:buNone/>
            </a:pPr>
            <a:r>
              <a:rPr lang="en-US" sz="3200" b="1" i="0" u="none" strike="noStrike" cap="none">
                <a:solidFill>
                  <a:srgbClr val="17365D"/>
                </a:solidFill>
                <a:latin typeface="Arial"/>
                <a:ea typeface="Arial"/>
                <a:cs typeface="Arial"/>
                <a:sym typeface="Arial"/>
              </a:rPr>
              <a:t>Southern Ocean Bathymetry</a:t>
            </a:r>
          </a:p>
        </p:txBody>
      </p:sp>
    </p:spTree>
  </p:cSld>
  <p:clrMapOvr>
    <a:masterClrMapping/>
  </p:clrMapOvr>
</p:sld>
</file>

<file path=ppt/theme/theme1.xml><?xml version="1.0" encoding="utf-8"?>
<a:theme xmlns:a="http://schemas.openxmlformats.org/drawingml/2006/main" name="NIC template-1">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2290</Words>
  <Application>Microsoft Office PowerPoint</Application>
  <PresentationFormat>Экран (4:3)</PresentationFormat>
  <Paragraphs>174</Paragraphs>
  <Slides>24</Slides>
  <Notes>24</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24</vt:i4>
      </vt:variant>
    </vt:vector>
  </HeadingPairs>
  <TitlesOfParts>
    <vt:vector size="29" baseType="lpstr">
      <vt:lpstr>Arial</vt:lpstr>
      <vt:lpstr>Tahoma</vt:lpstr>
      <vt:lpstr>Arial Black</vt:lpstr>
      <vt:lpstr>Calibri</vt:lpstr>
      <vt:lpstr>NIC template-1</vt:lpstr>
      <vt:lpstr>Презентация PowerPoint</vt:lpstr>
      <vt:lpstr>Презентация PowerPoint</vt:lpstr>
      <vt:lpstr>Презентация PowerPoint</vt:lpstr>
      <vt:lpstr>Презентация PowerPoint</vt:lpstr>
      <vt:lpstr>    Antarctic Sea Ice   Monthly Anomalies       and Trends</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International Programme for Antarctic Buoys </vt:lpstr>
      <vt:lpstr>Презентация PowerPoint</vt:lpstr>
      <vt:lpstr>Презентация PowerPoint</vt:lpstr>
      <vt:lpstr>Презентация PowerPoint</vt:lpstr>
      <vt:lpstr>Effective Sea Ice Growth in the Regions of YI Class behind the FIZ</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cp:lastModifiedBy>user</cp:lastModifiedBy>
  <cp:revision>2</cp:revision>
  <dcterms:modified xsi:type="dcterms:W3CDTF">2017-09-08T13:58:16Z</dcterms:modified>
</cp:coreProperties>
</file>