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0" name="Shape 21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5" name="Shape 215"/>
        <p:cNvGrpSpPr/>
        <p:nvPr/>
      </p:nvGrpSpPr>
      <p:grpSpPr>
        <a:xfrm>
          <a:off x="0" y="0"/>
          <a:ext cx="0" cy="0"/>
          <a:chOff x="0" y="0"/>
          <a:chExt cx="0" cy="0"/>
        </a:xfrm>
      </p:grpSpPr>
      <p:sp>
        <p:nvSpPr>
          <p:cNvPr id="216" name="Shape 2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7" name="Shape 2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4" name="Shape 2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1" name="Shape 23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5" name="Shape 2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0" name="Shape 250"/>
        <p:cNvGrpSpPr/>
        <p:nvPr/>
      </p:nvGrpSpPr>
      <p:grpSpPr>
        <a:xfrm>
          <a:off x="0" y="0"/>
          <a:ext cx="0" cy="0"/>
          <a:chOff x="0" y="0"/>
          <a:chExt cx="0" cy="0"/>
        </a:xfrm>
      </p:grpSpPr>
      <p:sp>
        <p:nvSpPr>
          <p:cNvPr id="251" name="Shape 2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2" name="Shape 2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9" name="Shape 2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5" name="Shape 265"/>
        <p:cNvGrpSpPr/>
        <p:nvPr/>
      </p:nvGrpSpPr>
      <p:grpSpPr>
        <a:xfrm>
          <a:off x="0" y="0"/>
          <a:ext cx="0" cy="0"/>
          <a:chOff x="0" y="0"/>
          <a:chExt cx="0" cy="0"/>
        </a:xfrm>
      </p:grpSpPr>
      <p:sp>
        <p:nvSpPr>
          <p:cNvPr id="266" name="Shape 26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67" name="Shape 267"/>
          <p:cNvSpPr/>
          <p:nvPr>
            <p:ph idx="2" type="sldImg"/>
          </p:nvPr>
        </p:nvSpPr>
        <p:spPr>
          <a:xfrm>
            <a:off x="381187" y="685800"/>
            <a:ext cx="6096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4" name="Shape 274"/>
          <p:cNvSpPr/>
          <p:nvPr>
            <p:ph idx="2" type="sldImg"/>
          </p:nvPr>
        </p:nvSpPr>
        <p:spPr>
          <a:xfrm>
            <a:off x="381187" y="685800"/>
            <a:ext cx="6096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9" name="Shape 279"/>
          <p:cNvSpPr/>
          <p:nvPr>
            <p:ph idx="2" type="sldImg"/>
          </p:nvPr>
        </p:nvSpPr>
        <p:spPr>
          <a:xfrm>
            <a:off x="381187" y="685800"/>
            <a:ext cx="6096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2" name="Shape 282"/>
        <p:cNvGrpSpPr/>
        <p:nvPr/>
      </p:nvGrpSpPr>
      <p:grpSpPr>
        <a:xfrm>
          <a:off x="0" y="0"/>
          <a:ext cx="0" cy="0"/>
          <a:chOff x="0" y="0"/>
          <a:chExt cx="0" cy="0"/>
        </a:xfrm>
      </p:grpSpPr>
      <p:sp>
        <p:nvSpPr>
          <p:cNvPr id="283" name="Shape 28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84" name="Shape 284"/>
          <p:cNvSpPr/>
          <p:nvPr>
            <p:ph idx="2" type="sldImg"/>
          </p:nvPr>
        </p:nvSpPr>
        <p:spPr>
          <a:xfrm>
            <a:off x="381187" y="685800"/>
            <a:ext cx="6096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7" name="Shape 287"/>
        <p:cNvGrpSpPr/>
        <p:nvPr/>
      </p:nvGrpSpPr>
      <p:grpSpPr>
        <a:xfrm>
          <a:off x="0" y="0"/>
          <a:ext cx="0" cy="0"/>
          <a:chOff x="0" y="0"/>
          <a:chExt cx="0" cy="0"/>
        </a:xfrm>
      </p:grpSpPr>
      <p:sp>
        <p:nvSpPr>
          <p:cNvPr id="288" name="Shape 2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89" name="Shape 289"/>
          <p:cNvSpPr/>
          <p:nvPr>
            <p:ph idx="2" type="sldImg"/>
          </p:nvPr>
        </p:nvSpPr>
        <p:spPr>
          <a:xfrm>
            <a:off x="381187" y="685800"/>
            <a:ext cx="6096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4" name="Shape 2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9" name="Shape 2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4" name="Shape 304"/>
        <p:cNvGrpSpPr/>
        <p:nvPr/>
      </p:nvGrpSpPr>
      <p:grpSpPr>
        <a:xfrm>
          <a:off x="0" y="0"/>
          <a:ext cx="0" cy="0"/>
          <a:chOff x="0" y="0"/>
          <a:chExt cx="0" cy="0"/>
        </a:xfrm>
      </p:grpSpPr>
      <p:sp>
        <p:nvSpPr>
          <p:cNvPr id="305" name="Shape 3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6" name="Shape 3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2" name="Shape 3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8" name="Shape 318"/>
        <p:cNvGrpSpPr/>
        <p:nvPr/>
      </p:nvGrpSpPr>
      <p:grpSpPr>
        <a:xfrm>
          <a:off x="0" y="0"/>
          <a:ext cx="0" cy="0"/>
          <a:chOff x="0" y="0"/>
          <a:chExt cx="0" cy="0"/>
        </a:xfrm>
      </p:grpSpPr>
      <p:sp>
        <p:nvSpPr>
          <p:cNvPr id="319" name="Shape 3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0" name="Shape 3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7" name="Shape 14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3" name="Shape 1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0" name="Shape 1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7" name="Shape 1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3" name="Shape 2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56" name="Shape 56"/>
        <p:cNvGrpSpPr/>
        <p:nvPr/>
      </p:nvGrpSpPr>
      <p:grpSpPr>
        <a:xfrm>
          <a:off x="0" y="0"/>
          <a:ext cx="0" cy="0"/>
          <a:chOff x="0" y="0"/>
          <a:chExt cx="0" cy="0"/>
        </a:xfrm>
      </p:grpSpPr>
      <p:sp>
        <p:nvSpPr>
          <p:cNvPr id="57" name="Shape 57"/>
          <p:cNvSpPr txBox="1"/>
          <p:nvPr>
            <p:ph type="ctrTitle"/>
          </p:nvPr>
        </p:nvSpPr>
        <p:spPr>
          <a:xfrm>
            <a:off x="685800" y="1597818"/>
            <a:ext cx="7772400" cy="1102518"/>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8" name="Shape 58"/>
          <p:cNvSpPr txBox="1"/>
          <p:nvPr>
            <p:ph idx="1" type="subTitle"/>
          </p:nvPr>
        </p:nvSpPr>
        <p:spPr>
          <a:xfrm>
            <a:off x="1371600" y="2914650"/>
            <a:ext cx="6400799" cy="1314450"/>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buClr>
                <a:srgbClr val="888888"/>
              </a:buClr>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buClr>
                <a:srgbClr val="888888"/>
              </a:buClr>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59" name="Shape 59"/>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1" name="Shape 61"/>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x="0" y="0"/>
          <a:ext cx="0" cy="0"/>
          <a:chOff x="0" y="0"/>
          <a:chExt cx="0" cy="0"/>
        </a:xfrm>
      </p:grpSpPr>
      <p:sp>
        <p:nvSpPr>
          <p:cNvPr id="63" name="Shape 6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66" name="Shape 66"/>
        <p:cNvGrpSpPr/>
        <p:nvPr/>
      </p:nvGrpSpPr>
      <p:grpSpPr>
        <a:xfrm>
          <a:off x="0" y="0"/>
          <a:ext cx="0" cy="0"/>
          <a:chOff x="0" y="0"/>
          <a:chExt cx="0" cy="0"/>
        </a:xfrm>
      </p:grpSpPr>
      <p:sp>
        <p:nvSpPr>
          <p:cNvPr id="67" name="Shape 67"/>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8" name="Shape 68"/>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72" name="Shape 72"/>
        <p:cNvGrpSpPr/>
        <p:nvPr/>
      </p:nvGrpSpPr>
      <p:grpSpPr>
        <a:xfrm>
          <a:off x="0" y="0"/>
          <a:ext cx="0" cy="0"/>
          <a:chOff x="0" y="0"/>
          <a:chExt cx="0" cy="0"/>
        </a:xfrm>
      </p:grpSpPr>
      <p:sp>
        <p:nvSpPr>
          <p:cNvPr id="73" name="Shape 73"/>
          <p:cNvSpPr txBox="1"/>
          <p:nvPr>
            <p:ph type="title"/>
          </p:nvPr>
        </p:nvSpPr>
        <p:spPr>
          <a:xfrm>
            <a:off x="722312" y="3305175"/>
            <a:ext cx="7772400" cy="1021556"/>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4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4" name="Shape 74"/>
          <p:cNvSpPr txBox="1"/>
          <p:nvPr>
            <p:ph idx="1" type="body"/>
          </p:nvPr>
        </p:nvSpPr>
        <p:spPr>
          <a:xfrm>
            <a:off x="722312" y="2180034"/>
            <a:ext cx="7772400" cy="1125140"/>
          </a:xfrm>
          <a:prstGeom prst="rect">
            <a:avLst/>
          </a:prstGeom>
          <a:noFill/>
          <a:ln>
            <a:noFill/>
          </a:ln>
        </p:spPr>
        <p:txBody>
          <a:bodyPr anchorCtr="0" anchor="b" bIns="91425" lIns="91425" rIns="91425" tIns="91425"/>
          <a:lstStyle>
            <a:lvl1pPr indent="0" lvl="0" marL="0" marR="0" rtl="0" algn="l">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1pPr>
            <a:lvl2pPr indent="0" lvl="1" marL="457200" marR="0" rtl="0" algn="l">
              <a:spcBef>
                <a:spcPts val="360"/>
              </a:spcBef>
              <a:buClr>
                <a:srgbClr val="888888"/>
              </a:buClr>
              <a:buFont typeface="Arial"/>
              <a:buNone/>
              <a:defRPr b="0" i="0" sz="1800" u="none" cap="none" strike="noStrike">
                <a:solidFill>
                  <a:srgbClr val="888888"/>
                </a:solidFill>
                <a:latin typeface="Calibri"/>
                <a:ea typeface="Calibri"/>
                <a:cs typeface="Calibri"/>
                <a:sym typeface="Calibri"/>
              </a:defRPr>
            </a:lvl2pPr>
            <a:lvl3pPr indent="0" lvl="2" marL="91440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3pPr>
            <a:lvl4pPr indent="0" lvl="3" marL="1371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4pPr>
            <a:lvl5pPr indent="0" lvl="4" marL="18288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5pPr>
            <a:lvl6pPr indent="0" lvl="5" marL="22860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6pPr>
            <a:lvl7pPr indent="0" lvl="6" marL="27432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7pPr>
            <a:lvl8pPr indent="0" lvl="7" marL="32004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8pPr>
            <a:lvl9pPr indent="0" lvl="8" marL="3657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9pPr>
          </a:lstStyle>
          <a:p/>
        </p:txBody>
      </p:sp>
      <p:sp>
        <p:nvSpPr>
          <p:cNvPr id="75" name="Shape 75"/>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78" name="Shape 78"/>
        <p:cNvGrpSpPr/>
        <p:nvPr/>
      </p:nvGrpSpPr>
      <p:grpSpPr>
        <a:xfrm>
          <a:off x="0" y="0"/>
          <a:ext cx="0" cy="0"/>
          <a:chOff x="0" y="0"/>
          <a:chExt cx="0" cy="0"/>
        </a:xfrm>
      </p:grpSpPr>
      <p:sp>
        <p:nvSpPr>
          <p:cNvPr id="79" name="Shape 79"/>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0" name="Shape 80"/>
          <p:cNvSpPr txBox="1"/>
          <p:nvPr>
            <p:ph idx="1" type="body"/>
          </p:nvPr>
        </p:nvSpPr>
        <p:spPr>
          <a:xfrm>
            <a:off x="457200" y="1200150"/>
            <a:ext cx="4038599" cy="3394472"/>
          </a:xfrm>
          <a:prstGeom prst="rect">
            <a:avLst/>
          </a:prstGeom>
          <a:noFill/>
          <a:ln>
            <a:noFill/>
          </a:ln>
        </p:spPr>
        <p:txBody>
          <a:bodyPr anchorCtr="0" anchor="t" bIns="91425" lIns="91425" rIns="91425"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2" type="body"/>
          </p:nvPr>
        </p:nvSpPr>
        <p:spPr>
          <a:xfrm>
            <a:off x="4648200" y="1200150"/>
            <a:ext cx="4038599" cy="3394472"/>
          </a:xfrm>
          <a:prstGeom prst="rect">
            <a:avLst/>
          </a:prstGeom>
          <a:noFill/>
          <a:ln>
            <a:noFill/>
          </a:ln>
        </p:spPr>
        <p:txBody>
          <a:bodyPr anchorCtr="0" anchor="t" bIns="91425" lIns="91425" rIns="91425"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85" name="Shape 85"/>
        <p:cNvGrpSpPr/>
        <p:nvPr/>
      </p:nvGrpSpPr>
      <p:grpSpPr>
        <a:xfrm>
          <a:off x="0" y="0"/>
          <a:ext cx="0" cy="0"/>
          <a:chOff x="0" y="0"/>
          <a:chExt cx="0" cy="0"/>
        </a:xfrm>
      </p:grpSpPr>
      <p:sp>
        <p:nvSpPr>
          <p:cNvPr id="86" name="Shape 86"/>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7" name="Shape 87"/>
          <p:cNvSpPr txBox="1"/>
          <p:nvPr>
            <p:ph idx="1" type="body"/>
          </p:nvPr>
        </p:nvSpPr>
        <p:spPr>
          <a:xfrm>
            <a:off x="457200" y="1151334"/>
            <a:ext cx="4040187" cy="479821"/>
          </a:xfrm>
          <a:prstGeom prst="rect">
            <a:avLst/>
          </a:prstGeom>
          <a:noFill/>
          <a:ln>
            <a:noFill/>
          </a:ln>
        </p:spPr>
        <p:txBody>
          <a:bodyPr anchorCtr="0" anchor="b" bIns="91425" lIns="91425" rIns="91425"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88" name="Shape 88"/>
          <p:cNvSpPr txBox="1"/>
          <p:nvPr>
            <p:ph idx="2" type="body"/>
          </p:nvPr>
        </p:nvSpPr>
        <p:spPr>
          <a:xfrm>
            <a:off x="457200" y="1631156"/>
            <a:ext cx="4040187" cy="2963465"/>
          </a:xfrm>
          <a:prstGeom prst="rect">
            <a:avLst/>
          </a:prstGeom>
          <a:noFill/>
          <a:ln>
            <a:noFill/>
          </a:ln>
        </p:spPr>
        <p:txBody>
          <a:bodyPr anchorCtr="0" anchor="t" bIns="91425" lIns="91425" rIns="91425"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9" name="Shape 89"/>
          <p:cNvSpPr txBox="1"/>
          <p:nvPr>
            <p:ph idx="3" type="body"/>
          </p:nvPr>
        </p:nvSpPr>
        <p:spPr>
          <a:xfrm>
            <a:off x="4645025" y="1151334"/>
            <a:ext cx="4041774" cy="479821"/>
          </a:xfrm>
          <a:prstGeom prst="rect">
            <a:avLst/>
          </a:prstGeom>
          <a:noFill/>
          <a:ln>
            <a:noFill/>
          </a:ln>
        </p:spPr>
        <p:txBody>
          <a:bodyPr anchorCtr="0" anchor="b" bIns="91425" lIns="91425" rIns="91425"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90" name="Shape 90"/>
          <p:cNvSpPr txBox="1"/>
          <p:nvPr>
            <p:ph idx="4" type="body"/>
          </p:nvPr>
        </p:nvSpPr>
        <p:spPr>
          <a:xfrm>
            <a:off x="4645025" y="1631156"/>
            <a:ext cx="4041774" cy="2963465"/>
          </a:xfrm>
          <a:prstGeom prst="rect">
            <a:avLst/>
          </a:prstGeom>
          <a:noFill/>
          <a:ln>
            <a:noFill/>
          </a:ln>
        </p:spPr>
        <p:txBody>
          <a:bodyPr anchorCtr="0" anchor="t" bIns="91425" lIns="91425" rIns="91425"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91" name="Shape 91"/>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2" name="Shape 92"/>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3" name="Shape 93"/>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94" name="Shape 94"/>
        <p:cNvGrpSpPr/>
        <p:nvPr/>
      </p:nvGrpSpPr>
      <p:grpSpPr>
        <a:xfrm>
          <a:off x="0" y="0"/>
          <a:ext cx="0" cy="0"/>
          <a:chOff x="0" y="0"/>
          <a:chExt cx="0" cy="0"/>
        </a:xfrm>
      </p:grpSpPr>
      <p:sp>
        <p:nvSpPr>
          <p:cNvPr id="95" name="Shape 95"/>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6" name="Shape 9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7" name="Shape 9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8" name="Shape 98"/>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99" name="Shape 99"/>
        <p:cNvGrpSpPr/>
        <p:nvPr/>
      </p:nvGrpSpPr>
      <p:grpSpPr>
        <a:xfrm>
          <a:off x="0" y="0"/>
          <a:ext cx="0" cy="0"/>
          <a:chOff x="0" y="0"/>
          <a:chExt cx="0" cy="0"/>
        </a:xfrm>
      </p:grpSpPr>
      <p:sp>
        <p:nvSpPr>
          <p:cNvPr id="100" name="Shape 100"/>
          <p:cNvSpPr txBox="1"/>
          <p:nvPr>
            <p:ph type="title"/>
          </p:nvPr>
        </p:nvSpPr>
        <p:spPr>
          <a:xfrm>
            <a:off x="457200" y="204787"/>
            <a:ext cx="3008313" cy="87153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1" name="Shape 101"/>
          <p:cNvSpPr txBox="1"/>
          <p:nvPr>
            <p:ph idx="1" type="body"/>
          </p:nvPr>
        </p:nvSpPr>
        <p:spPr>
          <a:xfrm>
            <a:off x="3575050" y="204787"/>
            <a:ext cx="5111750" cy="4389834"/>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02" name="Shape 102"/>
          <p:cNvSpPr txBox="1"/>
          <p:nvPr>
            <p:ph idx="2" type="body"/>
          </p:nvPr>
        </p:nvSpPr>
        <p:spPr>
          <a:xfrm>
            <a:off x="457200" y="1076325"/>
            <a:ext cx="3008313" cy="3518297"/>
          </a:xfrm>
          <a:prstGeom prst="rect">
            <a:avLst/>
          </a:prstGeom>
          <a:noFill/>
          <a:ln>
            <a:noFill/>
          </a:ln>
        </p:spPr>
        <p:txBody>
          <a:bodyPr anchorCtr="0" anchor="t" bIns="91425" lIns="91425" rIns="91425"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103" name="Shape 10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4" name="Shape 10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5" name="Shape 105"/>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06" name="Shape 106"/>
        <p:cNvGrpSpPr/>
        <p:nvPr/>
      </p:nvGrpSpPr>
      <p:grpSpPr>
        <a:xfrm>
          <a:off x="0" y="0"/>
          <a:ext cx="0" cy="0"/>
          <a:chOff x="0" y="0"/>
          <a:chExt cx="0" cy="0"/>
        </a:xfrm>
      </p:grpSpPr>
      <p:sp>
        <p:nvSpPr>
          <p:cNvPr id="107" name="Shape 107"/>
          <p:cNvSpPr txBox="1"/>
          <p:nvPr>
            <p:ph type="title"/>
          </p:nvPr>
        </p:nvSpPr>
        <p:spPr>
          <a:xfrm>
            <a:off x="1792288" y="3600450"/>
            <a:ext cx="5486399" cy="425053"/>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8" name="Shape 108"/>
          <p:cNvSpPr/>
          <p:nvPr>
            <p:ph idx="2" type="pic"/>
          </p:nvPr>
        </p:nvSpPr>
        <p:spPr>
          <a:xfrm>
            <a:off x="1792288" y="459581"/>
            <a:ext cx="5486399" cy="3086100"/>
          </a:xfrm>
          <a:prstGeom prst="rect">
            <a:avLst/>
          </a:prstGeom>
          <a:noFill/>
          <a:ln>
            <a:noFill/>
          </a:ln>
        </p:spPr>
        <p:txBody>
          <a:bodyPr anchorCtr="0" anchor="t" bIns="91425" lIns="91425" rIns="91425" tIns="91425"/>
          <a:lstStyle>
            <a:lvl1pPr indent="0" lvl="0" marL="0" marR="0" rtl="0" algn="l">
              <a:spcBef>
                <a:spcPts val="64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109" name="Shape 109"/>
          <p:cNvSpPr txBox="1"/>
          <p:nvPr>
            <p:ph idx="1" type="body"/>
          </p:nvPr>
        </p:nvSpPr>
        <p:spPr>
          <a:xfrm>
            <a:off x="1792288" y="4025503"/>
            <a:ext cx="5486399" cy="603646"/>
          </a:xfrm>
          <a:prstGeom prst="rect">
            <a:avLst/>
          </a:prstGeom>
          <a:noFill/>
          <a:ln>
            <a:noFill/>
          </a:ln>
        </p:spPr>
        <p:txBody>
          <a:bodyPr anchorCtr="0" anchor="t" bIns="91425" lIns="91425" rIns="91425"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110" name="Shape 110"/>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1" name="Shape 111"/>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2" name="Shape 112"/>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13" name="Shape 113"/>
        <p:cNvGrpSpPr/>
        <p:nvPr/>
      </p:nvGrpSpPr>
      <p:grpSpPr>
        <a:xfrm>
          <a:off x="0" y="0"/>
          <a:ext cx="0" cy="0"/>
          <a:chOff x="0" y="0"/>
          <a:chExt cx="0" cy="0"/>
        </a:xfrm>
      </p:grpSpPr>
      <p:sp>
        <p:nvSpPr>
          <p:cNvPr id="114" name="Shape 114"/>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5" name="Shape 115"/>
          <p:cNvSpPr txBox="1"/>
          <p:nvPr>
            <p:ph idx="1" type="body"/>
          </p:nvPr>
        </p:nvSpPr>
        <p:spPr>
          <a:xfrm rot="5400000">
            <a:off x="2874763" y="-1217413"/>
            <a:ext cx="3394472" cy="82296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16" name="Shape 116"/>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7" name="Shape 117"/>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8" name="Shape 118"/>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19" name="Shape 119"/>
        <p:cNvGrpSpPr/>
        <p:nvPr/>
      </p:nvGrpSpPr>
      <p:grpSpPr>
        <a:xfrm>
          <a:off x="0" y="0"/>
          <a:ext cx="0" cy="0"/>
          <a:chOff x="0" y="0"/>
          <a:chExt cx="0" cy="0"/>
        </a:xfrm>
      </p:grpSpPr>
      <p:sp>
        <p:nvSpPr>
          <p:cNvPr id="120" name="Shape 120"/>
          <p:cNvSpPr txBox="1"/>
          <p:nvPr>
            <p:ph type="title"/>
          </p:nvPr>
        </p:nvSpPr>
        <p:spPr>
          <a:xfrm rot="5400000">
            <a:off x="5463778" y="1371600"/>
            <a:ext cx="4388643" cy="20574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21" name="Shape 121"/>
          <p:cNvSpPr txBox="1"/>
          <p:nvPr>
            <p:ph idx="1" type="body"/>
          </p:nvPr>
        </p:nvSpPr>
        <p:spPr>
          <a:xfrm rot="5400000">
            <a:off x="1272778" y="-609599"/>
            <a:ext cx="4388643" cy="6019799"/>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22" name="Shape 122"/>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3" name="Shape 123"/>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4" name="Shape 124"/>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0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3.xml"/><Relationship Id="rId12" Type="http://schemas.openxmlformats.org/officeDocument/2006/relationships/slideLayout" Target="../slideLayouts/slideLayout22.xml"/><Relationship Id="rId1" Type="http://schemas.openxmlformats.org/officeDocument/2006/relationships/image" Target="../media/image00.jp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alphaModFix/>
          </a:blip>
          <a:stretch>
            <a:fillRect/>
          </a:stretch>
        </a:blipFill>
      </p:bgPr>
    </p:bg>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2" name="Shape 52"/>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3" name="Shape 53"/>
          <p:cNvSpPr txBox="1"/>
          <p:nvPr>
            <p:ph idx="10" type="dt"/>
          </p:nvPr>
        </p:nvSpPr>
        <p:spPr>
          <a:xfrm>
            <a:off x="457200" y="4767262"/>
            <a:ext cx="2133599" cy="273843"/>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4" name="Shape 54"/>
          <p:cNvSpPr txBox="1"/>
          <p:nvPr>
            <p:ph idx="11" type="ftr"/>
          </p:nvPr>
        </p:nvSpPr>
        <p:spPr>
          <a:xfrm>
            <a:off x="3124200" y="4767262"/>
            <a:ext cx="2895600" cy="273843"/>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2" type="sldNum"/>
          </p:nvPr>
        </p:nvSpPr>
        <p:spPr>
          <a:xfrm>
            <a:off x="6553200" y="4767262"/>
            <a:ext cx="2133599" cy="27384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2.png"/><Relationship Id="rId4" Type="http://schemas.openxmlformats.org/officeDocument/2006/relationships/image" Target="../media/image01.png"/><Relationship Id="rId5" Type="http://schemas.openxmlformats.org/officeDocument/2006/relationships/image" Target="../media/image05.png"/><Relationship Id="rId6" Type="http://schemas.openxmlformats.org/officeDocument/2006/relationships/image" Target="../media/image06.png"/><Relationship Id="rId7" Type="http://schemas.openxmlformats.org/officeDocument/2006/relationships/image" Target="../media/image03.png"/><Relationship Id="rId8" Type="http://schemas.openxmlformats.org/officeDocument/2006/relationships/image" Target="../media/image0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sites.google.com/a/alaska.edu/ice-watch/" TargetMode="External"/><Relationship Id="rId4" Type="http://schemas.openxmlformats.org/officeDocument/2006/relationships/image" Target="../media/image31.png"/><Relationship Id="rId5" Type="http://schemas.openxmlformats.org/officeDocument/2006/relationships/image" Target="../media/image0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24.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9.png"/><Relationship Id="rId4" Type="http://schemas.openxmlformats.org/officeDocument/2006/relationships/image" Target="../media/image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aspect.antarctica.gov.au/" TargetMode="External"/><Relationship Id="rId4" Type="http://schemas.openxmlformats.org/officeDocument/2006/relationships/hyperlink" Target="http://aspect-distribution.fullandbydesign.com.au/" TargetMode="External"/><Relationship Id="rId5" Type="http://schemas.openxmlformats.org/officeDocument/2006/relationships/image" Target="../media/image02.png"/><Relationship Id="rId6" Type="http://schemas.openxmlformats.org/officeDocument/2006/relationships/image" Target="../media/image0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ctrTitle"/>
          </p:nvPr>
        </p:nvSpPr>
        <p:spPr>
          <a:xfrm>
            <a:off x="311700" y="404675"/>
            <a:ext cx="8520600" cy="2991900"/>
          </a:xfrm>
          <a:prstGeom prst="rect">
            <a:avLst/>
          </a:prstGeom>
          <a:noFill/>
        </p:spPr>
        <p:txBody>
          <a:bodyPr anchorCtr="0" anchor="b" bIns="91425" lIns="91425" rIns="91425" tIns="91425">
            <a:noAutofit/>
          </a:bodyPr>
          <a:lstStyle/>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t/>
            </a:r>
            <a:endParaRPr>
              <a:solidFill>
                <a:srgbClr val="666666"/>
              </a:solidFill>
            </a:endParaRPr>
          </a:p>
          <a:p>
            <a:pPr lvl="0">
              <a:spcBef>
                <a:spcPts val="0"/>
              </a:spcBef>
              <a:buNone/>
            </a:pPr>
            <a:r>
              <a:rPr b="1" lang="en" sz="4800">
                <a:solidFill>
                  <a:srgbClr val="20124D"/>
                </a:solidFill>
              </a:rPr>
              <a:t>Ship-based Sea Ice Observations in Antarctica</a:t>
            </a:r>
          </a:p>
          <a:p>
            <a:pPr lvl="0">
              <a:spcBef>
                <a:spcPts val="0"/>
              </a:spcBef>
              <a:buClr>
                <a:schemeClr val="dk1"/>
              </a:buClr>
              <a:buSzPct val="25000"/>
              <a:buFont typeface="Arial"/>
              <a:buNone/>
            </a:pPr>
            <a:r>
              <a:t/>
            </a:r>
            <a:endParaRPr>
              <a:solidFill>
                <a:srgbClr val="000000"/>
              </a:solidFill>
            </a:endParaRPr>
          </a:p>
        </p:txBody>
      </p:sp>
      <p:pic>
        <p:nvPicPr>
          <p:cNvPr id="130" name="Shape 130"/>
          <p:cNvPicPr preferRelativeResize="0"/>
          <p:nvPr/>
        </p:nvPicPr>
        <p:blipFill>
          <a:blip r:embed="rId3">
            <a:alphaModFix/>
          </a:blip>
          <a:stretch>
            <a:fillRect/>
          </a:stretch>
        </p:blipFill>
        <p:spPr>
          <a:xfrm>
            <a:off x="119949" y="4007801"/>
            <a:ext cx="2667075" cy="1092724"/>
          </a:xfrm>
          <a:prstGeom prst="rect">
            <a:avLst/>
          </a:prstGeom>
          <a:noFill/>
          <a:ln>
            <a:noFill/>
          </a:ln>
        </p:spPr>
      </p:pic>
      <p:pic>
        <p:nvPicPr>
          <p:cNvPr id="131" name="Shape 131"/>
          <p:cNvPicPr preferRelativeResize="0"/>
          <p:nvPr/>
        </p:nvPicPr>
        <p:blipFill>
          <a:blip r:embed="rId4">
            <a:alphaModFix/>
          </a:blip>
          <a:stretch>
            <a:fillRect/>
          </a:stretch>
        </p:blipFill>
        <p:spPr>
          <a:xfrm>
            <a:off x="6918299" y="3923876"/>
            <a:ext cx="2172225" cy="1176650"/>
          </a:xfrm>
          <a:prstGeom prst="rect">
            <a:avLst/>
          </a:prstGeom>
          <a:noFill/>
          <a:ln>
            <a:noFill/>
          </a:ln>
        </p:spPr>
      </p:pic>
      <p:sp>
        <p:nvSpPr>
          <p:cNvPr id="132" name="Shape 132"/>
          <p:cNvSpPr txBox="1"/>
          <p:nvPr>
            <p:ph idx="1" type="subTitle"/>
          </p:nvPr>
        </p:nvSpPr>
        <p:spPr>
          <a:xfrm>
            <a:off x="491350" y="2561975"/>
            <a:ext cx="8520600" cy="792600"/>
          </a:xfrm>
          <a:prstGeom prst="rect">
            <a:avLst/>
          </a:prstGeom>
        </p:spPr>
        <p:txBody>
          <a:bodyPr anchorCtr="0" anchor="t" bIns="91425" lIns="91425" rIns="91425" tIns="91425">
            <a:noAutofit/>
          </a:bodyPr>
          <a:lstStyle/>
          <a:p>
            <a:pPr lvl="0" rtl="0">
              <a:spcBef>
                <a:spcPts val="0"/>
              </a:spcBef>
              <a:buNone/>
            </a:pPr>
            <a:r>
              <a:t/>
            </a:r>
            <a:endParaRPr/>
          </a:p>
          <a:p>
            <a:pPr lvl="0" rtl="0">
              <a:spcBef>
                <a:spcPts val="0"/>
              </a:spcBef>
              <a:buNone/>
            </a:pPr>
            <a:r>
              <a:t/>
            </a:r>
            <a:endParaRPr i="1" sz="2400">
              <a:solidFill>
                <a:srgbClr val="666666"/>
              </a:solidFill>
            </a:endParaRPr>
          </a:p>
          <a:p>
            <a:pPr lvl="0" rtl="0">
              <a:spcBef>
                <a:spcPts val="0"/>
              </a:spcBef>
              <a:buClr>
                <a:schemeClr val="dk1"/>
              </a:buClr>
              <a:buSzPct val="36666"/>
              <a:buFont typeface="Arial"/>
              <a:buNone/>
            </a:pPr>
            <a:r>
              <a:rPr i="1" lang="en" sz="3000">
                <a:solidFill>
                  <a:srgbClr val="20124D"/>
                </a:solidFill>
              </a:rPr>
              <a:t>Penelope Wagner</a:t>
            </a:r>
          </a:p>
          <a:p>
            <a:pPr lvl="0" rtl="0">
              <a:spcBef>
                <a:spcPts val="0"/>
              </a:spcBef>
              <a:buClr>
                <a:schemeClr val="dk1"/>
              </a:buClr>
              <a:buSzPct val="55000"/>
              <a:buFont typeface="Arial"/>
              <a:buNone/>
            </a:pPr>
            <a:r>
              <a:rPr i="1" lang="en" sz="2000">
                <a:solidFill>
                  <a:srgbClr val="20124D"/>
                </a:solidFill>
              </a:rPr>
              <a:t>Norwegian Ice Service</a:t>
            </a:r>
          </a:p>
        </p:txBody>
      </p:sp>
      <p:pic>
        <p:nvPicPr>
          <p:cNvPr id="133" name="Shape 133"/>
          <p:cNvPicPr preferRelativeResize="0"/>
          <p:nvPr/>
        </p:nvPicPr>
        <p:blipFill>
          <a:blip r:embed="rId5">
            <a:alphaModFix/>
          </a:blip>
          <a:stretch>
            <a:fillRect/>
          </a:stretch>
        </p:blipFill>
        <p:spPr>
          <a:xfrm>
            <a:off x="0" y="0"/>
            <a:ext cx="2095899" cy="526100"/>
          </a:xfrm>
          <a:prstGeom prst="rect">
            <a:avLst/>
          </a:prstGeom>
          <a:noFill/>
          <a:ln>
            <a:noFill/>
          </a:ln>
        </p:spPr>
      </p:pic>
      <p:pic>
        <p:nvPicPr>
          <p:cNvPr id="134" name="Shape 134"/>
          <p:cNvPicPr preferRelativeResize="0"/>
          <p:nvPr/>
        </p:nvPicPr>
        <p:blipFill>
          <a:blip r:embed="rId6">
            <a:alphaModFix/>
          </a:blip>
          <a:stretch>
            <a:fillRect/>
          </a:stretch>
        </p:blipFill>
        <p:spPr>
          <a:xfrm>
            <a:off x="0" y="577450"/>
            <a:ext cx="1134673" cy="720575"/>
          </a:xfrm>
          <a:prstGeom prst="rect">
            <a:avLst/>
          </a:prstGeom>
          <a:noFill/>
          <a:ln>
            <a:noFill/>
          </a:ln>
        </p:spPr>
      </p:pic>
      <p:pic>
        <p:nvPicPr>
          <p:cNvPr id="135" name="Shape 135"/>
          <p:cNvPicPr preferRelativeResize="0"/>
          <p:nvPr/>
        </p:nvPicPr>
        <p:blipFill>
          <a:blip r:embed="rId7">
            <a:alphaModFix/>
          </a:blip>
          <a:stretch>
            <a:fillRect/>
          </a:stretch>
        </p:blipFill>
        <p:spPr>
          <a:xfrm>
            <a:off x="8081050" y="42775"/>
            <a:ext cx="1009475" cy="1009475"/>
          </a:xfrm>
          <a:prstGeom prst="rect">
            <a:avLst/>
          </a:prstGeom>
          <a:noFill/>
          <a:ln>
            <a:noFill/>
          </a:ln>
        </p:spPr>
      </p:pic>
      <p:pic>
        <p:nvPicPr>
          <p:cNvPr id="136" name="Shape 136"/>
          <p:cNvPicPr preferRelativeResize="0"/>
          <p:nvPr/>
        </p:nvPicPr>
        <p:blipFill>
          <a:blip r:embed="rId8">
            <a:alphaModFix/>
          </a:blip>
          <a:stretch>
            <a:fillRect/>
          </a:stretch>
        </p:blipFill>
        <p:spPr>
          <a:xfrm>
            <a:off x="6354855" y="42766"/>
            <a:ext cx="1587169" cy="720575"/>
          </a:xfrm>
          <a:prstGeom prst="rect">
            <a:avLst/>
          </a:prstGeom>
          <a:noFill/>
          <a:ln>
            <a:noFill/>
          </a:ln>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13" name="Shape 21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14" name="Shape 214"/>
          <p:cNvPicPr preferRelativeResize="0"/>
          <p:nvPr/>
        </p:nvPicPr>
        <p:blipFill>
          <a:blip r:embed="rId3">
            <a:alphaModFix/>
          </a:blip>
          <a:stretch>
            <a:fillRect/>
          </a:stretch>
        </p:blipFill>
        <p:spPr>
          <a:xfrm>
            <a:off x="0" y="368908"/>
            <a:ext cx="9143998" cy="4405682"/>
          </a:xfrm>
          <a:prstGeom prst="rect">
            <a:avLst/>
          </a:prstGeom>
          <a:noFill/>
          <a:ln>
            <a:noFill/>
          </a:ln>
        </p:spPr>
      </p:pic>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20" name="Shape 22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21" name="Shape 221"/>
          <p:cNvPicPr preferRelativeResize="0"/>
          <p:nvPr/>
        </p:nvPicPr>
        <p:blipFill>
          <a:blip r:embed="rId3">
            <a:alphaModFix/>
          </a:blip>
          <a:stretch>
            <a:fillRect/>
          </a:stretch>
        </p:blipFill>
        <p:spPr>
          <a:xfrm>
            <a:off x="0" y="324841"/>
            <a:ext cx="9143999" cy="4493816"/>
          </a:xfrm>
          <a:prstGeom prst="rect">
            <a:avLst/>
          </a:prstGeom>
          <a:noFill/>
          <a:ln>
            <a:noFill/>
          </a:ln>
        </p:spPr>
      </p:pic>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sp>
        <p:nvSpPr>
          <p:cNvPr id="226" name="Shape 22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27" name="Shape 22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28" name="Shape 228"/>
          <p:cNvPicPr preferRelativeResize="0"/>
          <p:nvPr/>
        </p:nvPicPr>
        <p:blipFill>
          <a:blip r:embed="rId3">
            <a:alphaModFix/>
          </a:blip>
          <a:stretch>
            <a:fillRect/>
          </a:stretch>
        </p:blipFill>
        <p:spPr>
          <a:xfrm>
            <a:off x="0" y="352035"/>
            <a:ext cx="9143999" cy="4439428"/>
          </a:xfrm>
          <a:prstGeom prst="rect">
            <a:avLst/>
          </a:prstGeom>
          <a:noFill/>
          <a:ln>
            <a:noFill/>
          </a:ln>
        </p:spPr>
      </p:pic>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2" name="Shape 232"/>
        <p:cNvGrpSpPr/>
        <p:nvPr/>
      </p:nvGrpSpPr>
      <p:grpSpPr>
        <a:xfrm>
          <a:off x="0" y="0"/>
          <a:ext cx="0" cy="0"/>
          <a:chOff x="0" y="0"/>
          <a:chExt cx="0" cy="0"/>
        </a:xfrm>
      </p:grpSpPr>
      <p:sp>
        <p:nvSpPr>
          <p:cNvPr id="233" name="Shape 23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34" name="Shape 234"/>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35" name="Shape 235"/>
          <p:cNvPicPr preferRelativeResize="0"/>
          <p:nvPr/>
        </p:nvPicPr>
        <p:blipFill>
          <a:blip r:embed="rId3">
            <a:alphaModFix/>
          </a:blip>
          <a:stretch>
            <a:fillRect/>
          </a:stretch>
        </p:blipFill>
        <p:spPr>
          <a:xfrm>
            <a:off x="0" y="360589"/>
            <a:ext cx="9144001" cy="4422322"/>
          </a:xfrm>
          <a:prstGeom prst="rect">
            <a:avLst/>
          </a:prstGeom>
          <a:noFill/>
          <a:ln>
            <a:noFill/>
          </a:ln>
        </p:spPr>
      </p:pic>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41" name="Shape 24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42" name="Shape 242"/>
          <p:cNvPicPr preferRelativeResize="0"/>
          <p:nvPr/>
        </p:nvPicPr>
        <p:blipFill>
          <a:blip r:embed="rId3">
            <a:alphaModFix/>
          </a:blip>
          <a:stretch>
            <a:fillRect/>
          </a:stretch>
        </p:blipFill>
        <p:spPr>
          <a:xfrm>
            <a:off x="0" y="354090"/>
            <a:ext cx="9143999" cy="4435317"/>
          </a:xfrm>
          <a:prstGeom prst="rect">
            <a:avLst/>
          </a:prstGeom>
          <a:noFill/>
          <a:ln>
            <a:noFill/>
          </a:ln>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sp>
        <p:nvSpPr>
          <p:cNvPr id="247" name="Shape 24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48" name="Shape 24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49" name="Shape 249"/>
          <p:cNvPicPr preferRelativeResize="0"/>
          <p:nvPr/>
        </p:nvPicPr>
        <p:blipFill>
          <a:blip r:embed="rId3">
            <a:alphaModFix/>
          </a:blip>
          <a:stretch>
            <a:fillRect/>
          </a:stretch>
        </p:blipFill>
        <p:spPr>
          <a:xfrm>
            <a:off x="0" y="396390"/>
            <a:ext cx="9144000" cy="4350719"/>
          </a:xfrm>
          <a:prstGeom prst="rect">
            <a:avLst/>
          </a:prstGeom>
          <a:noFill/>
          <a:ln>
            <a:noFill/>
          </a:ln>
        </p:spPr>
      </p:pic>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3" name="Shape 253"/>
        <p:cNvGrpSpPr/>
        <p:nvPr/>
      </p:nvGrpSpPr>
      <p:grpSpPr>
        <a:xfrm>
          <a:off x="0" y="0"/>
          <a:ext cx="0" cy="0"/>
          <a:chOff x="0" y="0"/>
          <a:chExt cx="0" cy="0"/>
        </a:xfrm>
      </p:grpSpPr>
      <p:sp>
        <p:nvSpPr>
          <p:cNvPr id="254" name="Shape 25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55" name="Shape 25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56" name="Shape 256"/>
          <p:cNvPicPr preferRelativeResize="0"/>
          <p:nvPr/>
        </p:nvPicPr>
        <p:blipFill>
          <a:blip r:embed="rId3">
            <a:alphaModFix/>
          </a:blip>
          <a:stretch>
            <a:fillRect/>
          </a:stretch>
        </p:blipFill>
        <p:spPr>
          <a:xfrm>
            <a:off x="0" y="345503"/>
            <a:ext cx="9144000" cy="4452493"/>
          </a:xfrm>
          <a:prstGeom prst="rect">
            <a:avLst/>
          </a:prstGeom>
          <a:noFill/>
          <a:ln>
            <a:noFill/>
          </a:ln>
        </p:spPr>
      </p:pic>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354975" y="86375"/>
            <a:ext cx="8416800" cy="572700"/>
          </a:xfrm>
          <a:prstGeom prst="rect">
            <a:avLst/>
          </a:prstGeom>
          <a:solidFill>
            <a:srgbClr val="D9D9D9"/>
          </a:solidFill>
        </p:spPr>
        <p:txBody>
          <a:bodyPr anchorCtr="0" anchor="t" bIns="91425" lIns="91425" rIns="91425" tIns="91425">
            <a:noAutofit/>
          </a:bodyPr>
          <a:lstStyle/>
          <a:p>
            <a:pPr lvl="0" rtl="0" algn="ctr">
              <a:spcBef>
                <a:spcPts val="0"/>
              </a:spcBef>
              <a:buClr>
                <a:schemeClr val="dk1"/>
              </a:buClr>
              <a:buSzPct val="36666"/>
              <a:buFont typeface="Arial"/>
              <a:buNone/>
            </a:pPr>
            <a:r>
              <a:rPr b="1" lang="en" sz="3000"/>
              <a:t>Arctic Shipborne Sea Ice Standardization Tool (ASSIST)</a:t>
            </a:r>
          </a:p>
        </p:txBody>
      </p:sp>
      <p:sp>
        <p:nvSpPr>
          <p:cNvPr id="262" name="Shape 262"/>
          <p:cNvSpPr txBox="1"/>
          <p:nvPr/>
        </p:nvSpPr>
        <p:spPr>
          <a:xfrm>
            <a:off x="354975" y="1321625"/>
            <a:ext cx="8520600" cy="3753900"/>
          </a:xfrm>
          <a:prstGeom prst="rect">
            <a:avLst/>
          </a:prstGeom>
          <a:solidFill>
            <a:srgbClr val="D9D9D9"/>
          </a:solidFill>
          <a:ln>
            <a:noFill/>
          </a:ln>
        </p:spPr>
        <p:txBody>
          <a:bodyPr anchorCtr="0" anchor="t" bIns="91425" lIns="91425" rIns="91425" tIns="91425">
            <a:noAutofit/>
          </a:bodyPr>
          <a:lstStyle/>
          <a:p>
            <a:pPr lvl="0" rtl="0">
              <a:lnSpc>
                <a:spcPct val="115000"/>
              </a:lnSpc>
              <a:spcBef>
                <a:spcPts val="0"/>
              </a:spcBef>
              <a:spcAft>
                <a:spcPts val="1600"/>
              </a:spcAft>
              <a:buNone/>
            </a:pPr>
            <a:r>
              <a:rPr lang="en">
                <a:solidFill>
                  <a:schemeClr val="dk1"/>
                </a:solidFill>
              </a:rPr>
              <a:t>ASSIST and the Ice Watch campaign debuted in summer 2012 where Ice Watch is coordinating the collection and archival of visual sea ice observations recorded on ships in the Arctic, and can also be collected in the Southern Hemisphere. </a:t>
            </a:r>
          </a:p>
          <a:p>
            <a:pPr indent="-317500" lvl="0" marL="457200" rtl="0">
              <a:lnSpc>
                <a:spcPct val="115000"/>
              </a:lnSpc>
              <a:spcBef>
                <a:spcPts val="0"/>
              </a:spcBef>
              <a:spcAft>
                <a:spcPts val="1600"/>
              </a:spcAft>
              <a:buClr>
                <a:schemeClr val="dk1"/>
              </a:buClr>
            </a:pPr>
            <a:r>
              <a:rPr lang="en">
                <a:solidFill>
                  <a:schemeClr val="dk1"/>
                </a:solidFill>
              </a:rPr>
              <a:t>Observations recorded with ASSIST for the Antarctic will be sent to the Australian Antarctic Division database for ASPeCt observations.</a:t>
            </a:r>
          </a:p>
          <a:p>
            <a:pPr indent="-228600" lvl="0" marL="457200" rtl="0">
              <a:lnSpc>
                <a:spcPct val="115000"/>
              </a:lnSpc>
              <a:spcBef>
                <a:spcPts val="0"/>
              </a:spcBef>
              <a:spcAft>
                <a:spcPts val="1600"/>
              </a:spcAft>
              <a:buClr>
                <a:schemeClr val="dk1"/>
              </a:buClr>
              <a:buChar char="●"/>
            </a:pPr>
            <a:r>
              <a:rPr lang="en">
                <a:solidFill>
                  <a:schemeClr val="dk1"/>
                </a:solidFill>
              </a:rPr>
              <a:t>Near real-time observations of ice concentration, ice type, and distribution of multi-year ice</a:t>
            </a:r>
          </a:p>
          <a:p>
            <a:pPr indent="-228600" lvl="0" marL="457200" rtl="0">
              <a:spcBef>
                <a:spcPts val="0"/>
              </a:spcBef>
              <a:buChar char="●"/>
            </a:pPr>
            <a:r>
              <a:rPr lang="en"/>
              <a:t>Compatible with Windows, Mac OSX, and Linux</a:t>
            </a:r>
          </a:p>
          <a:p>
            <a:pPr lvl="0" rtl="0">
              <a:spcBef>
                <a:spcPts val="0"/>
              </a:spcBef>
              <a:buNone/>
            </a:pPr>
            <a:r>
              <a:t/>
            </a:r>
            <a:endParaRPr/>
          </a:p>
          <a:p>
            <a:pPr indent="-228600" lvl="0" marL="457200" rtl="0">
              <a:spcBef>
                <a:spcPts val="0"/>
              </a:spcBef>
              <a:buChar char="●"/>
            </a:pPr>
            <a:r>
              <a:rPr lang="en"/>
              <a:t>Overview, software and training docs accessed at: </a:t>
            </a:r>
            <a:r>
              <a:rPr lang="en" u="sng">
                <a:solidFill>
                  <a:schemeClr val="hlink"/>
                </a:solidFill>
                <a:hlinkClick r:id="rId3"/>
              </a:rPr>
              <a:t>https://sites.google.com/a/alaska.edu/ice-watch/</a:t>
            </a:r>
          </a:p>
          <a:p>
            <a:pPr lvl="0" rtl="0">
              <a:spcBef>
                <a:spcPts val="0"/>
              </a:spcBef>
              <a:buNone/>
            </a:pPr>
            <a:r>
              <a:t/>
            </a:r>
            <a:endParaRPr/>
          </a:p>
          <a:p>
            <a:pPr indent="457200" lvl="0" rtl="0" algn="l">
              <a:spcBef>
                <a:spcPts val="0"/>
              </a:spcBef>
              <a:buNone/>
            </a:pPr>
            <a:r>
              <a:rPr lang="en"/>
              <a:t>                For further information including access to the prototype version </a:t>
            </a:r>
          </a:p>
          <a:p>
            <a:pPr indent="457200" lvl="0" rtl="0" algn="l">
              <a:spcBef>
                <a:spcPts val="0"/>
              </a:spcBef>
              <a:buNone/>
            </a:pPr>
            <a:r>
              <a:rPr lang="en"/>
              <a:t>                please contact :</a:t>
            </a:r>
          </a:p>
          <a:p>
            <a:pPr indent="457200" lvl="0" rtl="0" algn="l">
              <a:spcBef>
                <a:spcPts val="0"/>
              </a:spcBef>
              <a:buNone/>
            </a:pPr>
            <a:r>
              <a:rPr b="1" i="1" lang="en">
                <a:solidFill>
                  <a:schemeClr val="dk1"/>
                </a:solidFill>
              </a:rPr>
              <a:t>                Jenny Hutchings (jhutchings@coas.oregonstate.edu)</a:t>
            </a:r>
          </a:p>
          <a:p>
            <a:pPr lvl="0" rtl="0">
              <a:spcBef>
                <a:spcPts val="0"/>
              </a:spcBef>
              <a:buNone/>
            </a:pPr>
            <a:r>
              <a:t/>
            </a:r>
            <a:endParaRPr/>
          </a:p>
          <a:p>
            <a:pPr lvl="0" rtl="0">
              <a:spcBef>
                <a:spcPts val="0"/>
              </a:spcBef>
              <a:buNone/>
            </a:pPr>
            <a:r>
              <a:t/>
            </a:r>
            <a:endParaRPr/>
          </a:p>
        </p:txBody>
      </p:sp>
      <p:pic>
        <p:nvPicPr>
          <p:cNvPr id="263" name="Shape 263"/>
          <p:cNvPicPr preferRelativeResize="0"/>
          <p:nvPr/>
        </p:nvPicPr>
        <p:blipFill>
          <a:blip r:embed="rId4">
            <a:alphaModFix/>
          </a:blip>
          <a:stretch>
            <a:fillRect/>
          </a:stretch>
        </p:blipFill>
        <p:spPr>
          <a:xfrm>
            <a:off x="151047" y="3810374"/>
            <a:ext cx="1408999" cy="1265150"/>
          </a:xfrm>
          <a:prstGeom prst="rect">
            <a:avLst/>
          </a:prstGeom>
          <a:noFill/>
          <a:ln>
            <a:noFill/>
          </a:ln>
        </p:spPr>
      </p:pic>
      <p:pic>
        <p:nvPicPr>
          <p:cNvPr id="264" name="Shape 264"/>
          <p:cNvPicPr preferRelativeResize="0"/>
          <p:nvPr/>
        </p:nvPicPr>
        <p:blipFill>
          <a:blip r:embed="rId5">
            <a:alphaModFix/>
          </a:blip>
          <a:stretch>
            <a:fillRect/>
          </a:stretch>
        </p:blipFill>
        <p:spPr>
          <a:xfrm>
            <a:off x="6925849" y="3966851"/>
            <a:ext cx="2172225" cy="1176650"/>
          </a:xfrm>
          <a:prstGeom prst="rect">
            <a:avLst/>
          </a:prstGeom>
          <a:noFill/>
          <a:ln>
            <a:noFill/>
          </a:ln>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8" name="Shape 268"/>
        <p:cNvGrpSpPr/>
        <p:nvPr/>
      </p:nvGrpSpPr>
      <p:grpSpPr>
        <a:xfrm>
          <a:off x="0" y="0"/>
          <a:ext cx="0" cy="0"/>
          <a:chOff x="0" y="0"/>
          <a:chExt cx="0" cy="0"/>
        </a:xfrm>
      </p:grpSpPr>
      <p:sp>
        <p:nvSpPr>
          <p:cNvPr id="269" name="Shape 269"/>
          <p:cNvSpPr txBox="1"/>
          <p:nvPr>
            <p:ph type="ctrTitle"/>
          </p:nvPr>
        </p:nvSpPr>
        <p:spPr>
          <a:xfrm>
            <a:off x="685800" y="1597818"/>
            <a:ext cx="7772400" cy="1102518"/>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t/>
            </a:r>
            <a:endParaRPr b="0" i="0" sz="4400" u="none" cap="none" strike="noStrike">
              <a:solidFill>
                <a:schemeClr val="dk1"/>
              </a:solidFill>
              <a:latin typeface="Calibri"/>
              <a:ea typeface="Calibri"/>
              <a:cs typeface="Calibri"/>
              <a:sym typeface="Calibri"/>
            </a:endParaRPr>
          </a:p>
        </p:txBody>
      </p:sp>
      <p:sp>
        <p:nvSpPr>
          <p:cNvPr id="270" name="Shape 270"/>
          <p:cNvSpPr txBox="1"/>
          <p:nvPr>
            <p:ph idx="1" type="subTitle"/>
          </p:nvPr>
        </p:nvSpPr>
        <p:spPr>
          <a:xfrm>
            <a:off x="1371600" y="2914650"/>
            <a:ext cx="6400799" cy="1314450"/>
          </a:xfrm>
          <a:prstGeom prst="rect">
            <a:avLst/>
          </a:prstGeom>
          <a:noFill/>
          <a:ln>
            <a:noFill/>
          </a:ln>
        </p:spPr>
        <p:txBody>
          <a:bodyPr anchorCtr="0" anchor="t" bIns="45700" lIns="91425" rIns="91425" tIns="45700">
            <a:noAutofit/>
          </a:bodyPr>
          <a:lstStyle/>
          <a:p>
            <a:pPr indent="0" lvl="0" marL="0" marR="0" rtl="0" algn="ctr">
              <a:spcBef>
                <a:spcPts val="0"/>
              </a:spcBef>
              <a:buClr>
                <a:srgbClr val="888888"/>
              </a:buClr>
              <a:buSzPct val="25000"/>
              <a:buFont typeface="Arial"/>
              <a:buNone/>
            </a:pPr>
            <a:r>
              <a:t/>
            </a:r>
            <a:endParaRPr b="0" i="0" sz="3200" u="none" cap="none" strike="noStrike">
              <a:solidFill>
                <a:srgbClr val="888888"/>
              </a:solidFill>
              <a:latin typeface="Calibri"/>
              <a:ea typeface="Calibri"/>
              <a:cs typeface="Calibri"/>
              <a:sym typeface="Calibri"/>
            </a:endParaRPr>
          </a:p>
        </p:txBody>
      </p:sp>
      <p:pic>
        <p:nvPicPr>
          <p:cNvPr id="271" name="Shape 271"/>
          <p:cNvPicPr preferRelativeResize="0"/>
          <p:nvPr/>
        </p:nvPicPr>
        <p:blipFill>
          <a:blip r:embed="rId3">
            <a:alphaModFix/>
          </a:blip>
          <a:stretch>
            <a:fillRect/>
          </a:stretch>
        </p:blipFill>
        <p:spPr>
          <a:xfrm>
            <a:off x="108360" y="0"/>
            <a:ext cx="8927280" cy="5143501"/>
          </a:xfrm>
          <a:prstGeom prst="rect">
            <a:avLst/>
          </a:prstGeom>
          <a:noFill/>
          <a:ln>
            <a:noFill/>
          </a:ln>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5" name="Shape 275"/>
        <p:cNvGrpSpPr/>
        <p:nvPr/>
      </p:nvGrpSpPr>
      <p:grpSpPr>
        <a:xfrm>
          <a:off x="0" y="0"/>
          <a:ext cx="0" cy="0"/>
          <a:chOff x="0" y="0"/>
          <a:chExt cx="0" cy="0"/>
        </a:xfrm>
      </p:grpSpPr>
      <p:pic>
        <p:nvPicPr>
          <p:cNvPr id="276" name="Shape 276"/>
          <p:cNvPicPr preferRelativeResize="0"/>
          <p:nvPr/>
        </p:nvPicPr>
        <p:blipFill rotWithShape="1">
          <a:blip r:embed="rId3">
            <a:alphaModFix/>
          </a:blip>
          <a:srcRect b="55301" l="0" r="0" t="0"/>
          <a:stretch/>
        </p:blipFill>
        <p:spPr>
          <a:xfrm>
            <a:off x="67900" y="973097"/>
            <a:ext cx="9008198" cy="2748176"/>
          </a:xfrm>
          <a:prstGeom prst="rect">
            <a:avLst/>
          </a:prstGeom>
          <a:noFill/>
          <a:ln>
            <a:noFill/>
          </a:ln>
        </p:spPr>
      </p:pic>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311700" y="188225"/>
            <a:ext cx="8520600" cy="572700"/>
          </a:xfrm>
          <a:prstGeom prst="rect">
            <a:avLst/>
          </a:prstGeom>
          <a:solidFill>
            <a:srgbClr val="CCCCCC"/>
          </a:solidFill>
        </p:spPr>
        <p:txBody>
          <a:bodyPr anchorCtr="0" anchor="t" bIns="91425" lIns="91425" rIns="91425" tIns="91425">
            <a:noAutofit/>
          </a:bodyPr>
          <a:lstStyle/>
          <a:p>
            <a:pPr lvl="0" algn="ctr">
              <a:spcBef>
                <a:spcPts val="0"/>
              </a:spcBef>
              <a:buNone/>
            </a:pPr>
            <a:r>
              <a:rPr b="1" lang="en"/>
              <a:t>Historical Ice Extent Data</a:t>
            </a:r>
          </a:p>
        </p:txBody>
      </p:sp>
      <p:sp>
        <p:nvSpPr>
          <p:cNvPr id="142" name="Shape 142"/>
          <p:cNvSpPr txBox="1"/>
          <p:nvPr>
            <p:ph idx="1" type="body"/>
          </p:nvPr>
        </p:nvSpPr>
        <p:spPr>
          <a:xfrm>
            <a:off x="311700" y="1002625"/>
            <a:ext cx="8520600" cy="3416400"/>
          </a:xfrm>
          <a:prstGeom prst="rect">
            <a:avLst/>
          </a:prstGeom>
          <a:solidFill>
            <a:srgbClr val="CCCCCC"/>
          </a:solidFill>
        </p:spPr>
        <p:txBody>
          <a:bodyPr anchorCtr="0" anchor="t" bIns="91425" lIns="91425" rIns="91425" tIns="91425">
            <a:noAutofit/>
          </a:bodyPr>
          <a:lstStyle/>
          <a:p>
            <a:pPr indent="-228600" lvl="0" marL="457200" rtl="0">
              <a:lnSpc>
                <a:spcPct val="100000"/>
              </a:lnSpc>
              <a:spcBef>
                <a:spcPts val="0"/>
              </a:spcBef>
              <a:buClr>
                <a:srgbClr val="000000"/>
              </a:buClr>
            </a:pPr>
            <a:r>
              <a:rPr lang="en">
                <a:solidFill>
                  <a:srgbClr val="000000"/>
                </a:solidFill>
              </a:rPr>
              <a:t>Mackintosh and Herdman (1940) first compilation of sea ice edge and extent observations from ships based on whaling records</a:t>
            </a:r>
          </a:p>
          <a:p>
            <a:pPr lvl="0" rtl="0">
              <a:lnSpc>
                <a:spcPct val="100000"/>
              </a:lnSpc>
              <a:spcBef>
                <a:spcPts val="0"/>
              </a:spcBef>
              <a:buNone/>
            </a:pPr>
            <a:r>
              <a:t/>
            </a:r>
            <a:endParaRPr>
              <a:solidFill>
                <a:srgbClr val="000000"/>
              </a:solidFill>
            </a:endParaRPr>
          </a:p>
          <a:p>
            <a:pPr indent="-228600" lvl="0" marL="457200" rtl="0">
              <a:lnSpc>
                <a:spcPct val="100000"/>
              </a:lnSpc>
              <a:spcBef>
                <a:spcPts val="0"/>
              </a:spcBef>
              <a:buClr>
                <a:srgbClr val="000000"/>
              </a:buClr>
            </a:pPr>
            <a:r>
              <a:rPr lang="en">
                <a:solidFill>
                  <a:srgbClr val="000000"/>
                </a:solidFill>
              </a:rPr>
              <a:t>Later updated with Mackintosh (1972)</a:t>
            </a:r>
          </a:p>
          <a:p>
            <a:pPr lvl="0" rtl="0">
              <a:lnSpc>
                <a:spcPct val="100000"/>
              </a:lnSpc>
              <a:spcBef>
                <a:spcPts val="0"/>
              </a:spcBef>
              <a:buNone/>
            </a:pPr>
            <a:r>
              <a:t/>
            </a:r>
            <a:endParaRPr>
              <a:solidFill>
                <a:srgbClr val="000000"/>
              </a:solidFill>
            </a:endParaRPr>
          </a:p>
          <a:p>
            <a:pPr indent="-228600" lvl="0" marL="457200" rtl="0">
              <a:lnSpc>
                <a:spcPct val="100000"/>
              </a:lnSpc>
              <a:spcBef>
                <a:spcPts val="0"/>
              </a:spcBef>
              <a:buClr>
                <a:srgbClr val="000000"/>
              </a:buClr>
            </a:pPr>
            <a:r>
              <a:rPr lang="en">
                <a:solidFill>
                  <a:srgbClr val="000000"/>
                </a:solidFill>
              </a:rPr>
              <a:t>Coarse mean monthly ice edge position</a:t>
            </a:r>
          </a:p>
          <a:p>
            <a:pPr lvl="0" rtl="0">
              <a:lnSpc>
                <a:spcPct val="100000"/>
              </a:lnSpc>
              <a:spcBef>
                <a:spcPts val="0"/>
              </a:spcBef>
              <a:buNone/>
            </a:pPr>
            <a:r>
              <a:t/>
            </a:r>
            <a:endParaRPr>
              <a:solidFill>
                <a:srgbClr val="000000"/>
              </a:solidFill>
            </a:endParaRPr>
          </a:p>
          <a:p>
            <a:pPr lvl="0">
              <a:spcBef>
                <a:spcPts val="0"/>
              </a:spcBef>
              <a:buNone/>
            </a:pPr>
            <a:r>
              <a:rPr lang="en"/>
              <a:t> </a:t>
            </a:r>
          </a:p>
        </p:txBody>
      </p:sp>
      <p:sp>
        <p:nvSpPr>
          <p:cNvPr id="143" name="Shape 143"/>
          <p:cNvSpPr txBox="1"/>
          <p:nvPr/>
        </p:nvSpPr>
        <p:spPr>
          <a:xfrm>
            <a:off x="38900" y="4887175"/>
            <a:ext cx="7338600" cy="217800"/>
          </a:xfrm>
          <a:prstGeom prst="rect">
            <a:avLst/>
          </a:prstGeom>
          <a:noFill/>
          <a:ln>
            <a:noFill/>
          </a:ln>
        </p:spPr>
        <p:txBody>
          <a:bodyPr anchorCtr="0" anchor="ctr" bIns="91425" lIns="91425" rIns="91425" tIns="91425">
            <a:noAutofit/>
          </a:bodyPr>
          <a:lstStyle/>
          <a:p>
            <a:pPr lvl="0" rtl="0">
              <a:lnSpc>
                <a:spcPct val="115000"/>
              </a:lnSpc>
              <a:spcBef>
                <a:spcPts val="0"/>
              </a:spcBef>
              <a:spcAft>
                <a:spcPts val="1600"/>
              </a:spcAft>
              <a:buNone/>
            </a:pPr>
            <a:r>
              <a:rPr i="1" lang="en" sz="1000"/>
              <a:t>(Mackintosh, N. A. &amp; Herdman, H. F. P. 1940: Distribution of the pack-ice in the Southern Ocean. Discovery Rep. 19, 285–296.)</a:t>
            </a:r>
          </a:p>
        </p:txBody>
      </p:sp>
      <p:pic>
        <p:nvPicPr>
          <p:cNvPr id="144" name="Shape 144"/>
          <p:cNvPicPr preferRelativeResize="0"/>
          <p:nvPr/>
        </p:nvPicPr>
        <p:blipFill>
          <a:blip r:embed="rId3">
            <a:alphaModFix/>
          </a:blip>
          <a:stretch>
            <a:fillRect/>
          </a:stretch>
        </p:blipFill>
        <p:spPr>
          <a:xfrm>
            <a:off x="6139327" y="1371874"/>
            <a:ext cx="2692972" cy="3416399"/>
          </a:xfrm>
          <a:prstGeom prst="rect">
            <a:avLst/>
          </a:prstGeom>
          <a:noFill/>
          <a:ln cap="flat" cmpd="sng" w="9525">
            <a:solidFill>
              <a:srgbClr val="000000"/>
            </a:solidFill>
            <a:prstDash val="solid"/>
            <a:round/>
            <a:headEnd len="med" w="med" type="none"/>
            <a:tailEnd len="med" w="med" type="none"/>
          </a:ln>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pic>
        <p:nvPicPr>
          <p:cNvPr id="281" name="Shape 281"/>
          <p:cNvPicPr preferRelativeResize="0"/>
          <p:nvPr/>
        </p:nvPicPr>
        <p:blipFill rotWithShape="1">
          <a:blip r:embed="rId3">
            <a:alphaModFix/>
          </a:blip>
          <a:srcRect b="53016" l="0" r="0" t="0"/>
          <a:stretch/>
        </p:blipFill>
        <p:spPr>
          <a:xfrm>
            <a:off x="122800" y="983950"/>
            <a:ext cx="9021202" cy="3314774"/>
          </a:xfrm>
          <a:prstGeom prst="rect">
            <a:avLst/>
          </a:prstGeom>
          <a:noFill/>
          <a:ln>
            <a:noFill/>
          </a:ln>
        </p:spPr>
      </p:pic>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5" name="Shape 285"/>
        <p:cNvGrpSpPr/>
        <p:nvPr/>
      </p:nvGrpSpPr>
      <p:grpSpPr>
        <a:xfrm>
          <a:off x="0" y="0"/>
          <a:ext cx="0" cy="0"/>
          <a:chOff x="0" y="0"/>
          <a:chExt cx="0" cy="0"/>
        </a:xfrm>
      </p:grpSpPr>
      <p:pic>
        <p:nvPicPr>
          <p:cNvPr id="286" name="Shape 286"/>
          <p:cNvPicPr preferRelativeResize="0"/>
          <p:nvPr/>
        </p:nvPicPr>
        <p:blipFill rotWithShape="1">
          <a:blip r:embed="rId3">
            <a:alphaModFix/>
          </a:blip>
          <a:srcRect b="40094" l="0" r="0" t="0"/>
          <a:stretch/>
        </p:blipFill>
        <p:spPr>
          <a:xfrm>
            <a:off x="84375" y="759224"/>
            <a:ext cx="8975249" cy="4020698"/>
          </a:xfrm>
          <a:prstGeom prst="rect">
            <a:avLst/>
          </a:prstGeom>
          <a:noFill/>
          <a:ln>
            <a:noFill/>
          </a:ln>
        </p:spPr>
      </p:pic>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0" name="Shape 290"/>
        <p:cNvGrpSpPr/>
        <p:nvPr/>
      </p:nvGrpSpPr>
      <p:grpSpPr>
        <a:xfrm>
          <a:off x="0" y="0"/>
          <a:ext cx="0" cy="0"/>
          <a:chOff x="0" y="0"/>
          <a:chExt cx="0" cy="0"/>
        </a:xfrm>
      </p:grpSpPr>
      <p:pic>
        <p:nvPicPr>
          <p:cNvPr id="291" name="Shape 291"/>
          <p:cNvPicPr preferRelativeResize="0"/>
          <p:nvPr/>
        </p:nvPicPr>
        <p:blipFill rotWithShape="1">
          <a:blip r:embed="rId3">
            <a:alphaModFix/>
          </a:blip>
          <a:srcRect b="54983" l="0" r="0" t="0"/>
          <a:stretch/>
        </p:blipFill>
        <p:spPr>
          <a:xfrm>
            <a:off x="42775" y="620224"/>
            <a:ext cx="8934449" cy="2897876"/>
          </a:xfrm>
          <a:prstGeom prst="rect">
            <a:avLst/>
          </a:prstGeom>
          <a:noFill/>
          <a:ln>
            <a:noFill/>
          </a:ln>
        </p:spPr>
      </p:pic>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pic>
        <p:nvPicPr>
          <p:cNvPr id="296" name="Shape 296"/>
          <p:cNvPicPr preferRelativeResize="0"/>
          <p:nvPr/>
        </p:nvPicPr>
        <p:blipFill rotWithShape="1">
          <a:blip r:embed="rId3">
            <a:alphaModFix/>
          </a:blip>
          <a:srcRect b="53222" l="0" r="0" t="0"/>
          <a:stretch/>
        </p:blipFill>
        <p:spPr>
          <a:xfrm>
            <a:off x="78500" y="1090725"/>
            <a:ext cx="8986999" cy="2908574"/>
          </a:xfrm>
          <a:prstGeom prst="rect">
            <a:avLst/>
          </a:prstGeom>
          <a:noFill/>
          <a:ln>
            <a:noFill/>
          </a:ln>
        </p:spPr>
      </p:pic>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0" name="Shape 300"/>
        <p:cNvGrpSpPr/>
        <p:nvPr/>
      </p:nvGrpSpPr>
      <p:grpSpPr>
        <a:xfrm>
          <a:off x="0" y="0"/>
          <a:ext cx="0" cy="0"/>
          <a:chOff x="0" y="0"/>
          <a:chExt cx="0" cy="0"/>
        </a:xfrm>
      </p:grpSpPr>
      <p:pic>
        <p:nvPicPr>
          <p:cNvPr id="301" name="Shape 301"/>
          <p:cNvPicPr preferRelativeResize="0"/>
          <p:nvPr/>
        </p:nvPicPr>
        <p:blipFill rotWithShape="1">
          <a:blip r:embed="rId3">
            <a:alphaModFix/>
          </a:blip>
          <a:srcRect b="0" l="0" r="0" t="0"/>
          <a:stretch/>
        </p:blipFill>
        <p:spPr>
          <a:xfrm>
            <a:off x="52875" y="71400"/>
            <a:ext cx="10434000" cy="5000700"/>
          </a:xfrm>
          <a:prstGeom prst="rect">
            <a:avLst/>
          </a:prstGeom>
          <a:noFill/>
          <a:ln>
            <a:noFill/>
          </a:ln>
        </p:spPr>
      </p:pic>
      <p:pic>
        <p:nvPicPr>
          <p:cNvPr id="302" name="Shape 302"/>
          <p:cNvPicPr preferRelativeResize="0"/>
          <p:nvPr/>
        </p:nvPicPr>
        <p:blipFill>
          <a:blip r:embed="rId4">
            <a:alphaModFix/>
          </a:blip>
          <a:stretch>
            <a:fillRect/>
          </a:stretch>
        </p:blipFill>
        <p:spPr>
          <a:xfrm>
            <a:off x="7065650" y="2628400"/>
            <a:ext cx="2819400" cy="2170924"/>
          </a:xfrm>
          <a:prstGeom prst="rect">
            <a:avLst/>
          </a:prstGeom>
          <a:noFill/>
          <a:ln>
            <a:noFill/>
          </a:ln>
        </p:spPr>
      </p:pic>
      <p:cxnSp>
        <p:nvCxnSpPr>
          <p:cNvPr id="303" name="Shape 303"/>
          <p:cNvCxnSpPr/>
          <p:nvPr/>
        </p:nvCxnSpPr>
        <p:spPr>
          <a:xfrm>
            <a:off x="1654075" y="2741700"/>
            <a:ext cx="5332200" cy="1412400"/>
          </a:xfrm>
          <a:prstGeom prst="straightConnector1">
            <a:avLst/>
          </a:prstGeom>
          <a:noFill/>
          <a:ln cap="flat" cmpd="sng" w="28575">
            <a:solidFill>
              <a:srgbClr val="000000"/>
            </a:solidFill>
            <a:prstDash val="solid"/>
            <a:round/>
            <a:headEnd len="lg" w="lg" type="none"/>
            <a:tailEnd len="lg" w="lg" type="triangle"/>
          </a:ln>
        </p:spPr>
      </p:cxn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7" name="Shape 307"/>
        <p:cNvGrpSpPr/>
        <p:nvPr/>
      </p:nvGrpSpPr>
      <p:grpSpPr>
        <a:xfrm>
          <a:off x="0" y="0"/>
          <a:ext cx="0" cy="0"/>
          <a:chOff x="0" y="0"/>
          <a:chExt cx="0" cy="0"/>
        </a:xfrm>
      </p:grpSpPr>
      <p:sp>
        <p:nvSpPr>
          <p:cNvPr id="308" name="Shape 308"/>
          <p:cNvSpPr txBox="1"/>
          <p:nvPr>
            <p:ph type="title"/>
          </p:nvPr>
        </p:nvSpPr>
        <p:spPr>
          <a:xfrm>
            <a:off x="311700" y="264350"/>
            <a:ext cx="8520600" cy="1019700"/>
          </a:xfrm>
          <a:prstGeom prst="rect">
            <a:avLst/>
          </a:prstGeom>
          <a:solidFill>
            <a:srgbClr val="D9D9D9"/>
          </a:solidFill>
        </p:spPr>
        <p:txBody>
          <a:bodyPr anchorCtr="0" anchor="t" bIns="91425" lIns="91425" rIns="91425" tIns="91425">
            <a:noAutofit/>
          </a:bodyPr>
          <a:lstStyle/>
          <a:p>
            <a:pPr lvl="0" algn="ctr">
              <a:spcBef>
                <a:spcPts val="0"/>
              </a:spcBef>
              <a:buNone/>
            </a:pPr>
            <a:r>
              <a:rPr lang="en"/>
              <a:t>Differences with ASPeCt and ASSIST</a:t>
            </a:r>
          </a:p>
        </p:txBody>
      </p:sp>
      <p:sp>
        <p:nvSpPr>
          <p:cNvPr id="309" name="Shape 309"/>
          <p:cNvSpPr txBox="1"/>
          <p:nvPr>
            <p:ph idx="1" type="body"/>
          </p:nvPr>
        </p:nvSpPr>
        <p:spPr>
          <a:xfrm>
            <a:off x="268925" y="863550"/>
            <a:ext cx="8520600" cy="3852300"/>
          </a:xfrm>
          <a:prstGeom prst="rect">
            <a:avLst/>
          </a:prstGeom>
          <a:solidFill>
            <a:srgbClr val="D9D9D9"/>
          </a:solidFill>
        </p:spPr>
        <p:txBody>
          <a:bodyPr anchorCtr="0" anchor="t" bIns="91425" lIns="91425" rIns="91425" tIns="91425">
            <a:noAutofit/>
          </a:bodyPr>
          <a:lstStyle/>
          <a:p>
            <a:pPr lvl="0" rtl="0">
              <a:lnSpc>
                <a:spcPct val="100000"/>
              </a:lnSpc>
              <a:spcBef>
                <a:spcPts val="0"/>
              </a:spcBef>
              <a:buNone/>
            </a:pPr>
            <a:r>
              <a:rPr lang="en">
                <a:solidFill>
                  <a:srgbClr val="000000"/>
                </a:solidFill>
              </a:rPr>
              <a:t>ASSIST:</a:t>
            </a:r>
          </a:p>
          <a:p>
            <a:pPr indent="-317500" lvl="0" marL="914400" rtl="0">
              <a:lnSpc>
                <a:spcPct val="100000"/>
              </a:lnSpc>
              <a:spcBef>
                <a:spcPts val="0"/>
              </a:spcBef>
              <a:buClr>
                <a:srgbClr val="000000"/>
              </a:buClr>
              <a:buSzPct val="100000"/>
              <a:buAutoNum type="alphaLcParenR"/>
            </a:pPr>
            <a:r>
              <a:rPr lang="en" sz="1400">
                <a:solidFill>
                  <a:srgbClr val="000000"/>
                </a:solidFill>
              </a:rPr>
              <a:t>Additional fields in ASSIST to characterize ice conditions more typically found in the Arctic include: </a:t>
            </a:r>
          </a:p>
          <a:p>
            <a:pPr indent="-228600" lvl="1" marL="914400" rtl="0">
              <a:lnSpc>
                <a:spcPct val="100000"/>
              </a:lnSpc>
              <a:spcBef>
                <a:spcPts val="0"/>
              </a:spcBef>
              <a:buClr>
                <a:srgbClr val="000000"/>
              </a:buClr>
            </a:pPr>
            <a:r>
              <a:rPr i="1" lang="en">
                <a:solidFill>
                  <a:srgbClr val="000000"/>
                </a:solidFill>
              </a:rPr>
              <a:t>sediment and algae in ice</a:t>
            </a:r>
          </a:p>
          <a:p>
            <a:pPr indent="-228600" lvl="1" marL="914400" rtl="0">
              <a:lnSpc>
                <a:spcPct val="100000"/>
              </a:lnSpc>
              <a:spcBef>
                <a:spcPts val="0"/>
              </a:spcBef>
              <a:buClr>
                <a:srgbClr val="000000"/>
              </a:buClr>
            </a:pPr>
            <a:r>
              <a:rPr i="1" lang="en">
                <a:solidFill>
                  <a:srgbClr val="000000"/>
                </a:solidFill>
              </a:rPr>
              <a:t>fauna additional ice types</a:t>
            </a:r>
          </a:p>
          <a:p>
            <a:pPr indent="-228600" lvl="1" marL="914400" rtl="0">
              <a:lnSpc>
                <a:spcPct val="100000"/>
              </a:lnSpc>
              <a:spcBef>
                <a:spcPts val="0"/>
              </a:spcBef>
              <a:buClr>
                <a:srgbClr val="000000"/>
              </a:buClr>
            </a:pPr>
            <a:r>
              <a:rPr i="1" lang="en">
                <a:solidFill>
                  <a:srgbClr val="000000"/>
                </a:solidFill>
              </a:rPr>
              <a:t>meteorological fields</a:t>
            </a:r>
          </a:p>
          <a:p>
            <a:pPr indent="457200" lvl="0" marL="0" rtl="0">
              <a:lnSpc>
                <a:spcPct val="100000"/>
              </a:lnSpc>
              <a:spcBef>
                <a:spcPts val="0"/>
              </a:spcBef>
              <a:buNone/>
            </a:pPr>
            <a:r>
              <a:rPr b="1" lang="en" sz="1400">
                <a:solidFill>
                  <a:srgbClr val="000000"/>
                </a:solidFill>
              </a:rPr>
              <a:t>b) </a:t>
            </a:r>
            <a:r>
              <a:rPr lang="en" sz="1400">
                <a:solidFill>
                  <a:srgbClr val="000000"/>
                </a:solidFill>
              </a:rPr>
              <a:t>ASSIST is SIGRID-3 compatible </a:t>
            </a:r>
          </a:p>
          <a:p>
            <a:pPr indent="0" lvl="0" marL="0" rtl="0">
              <a:lnSpc>
                <a:spcPct val="100000"/>
              </a:lnSpc>
              <a:spcBef>
                <a:spcPts val="0"/>
              </a:spcBef>
              <a:buNone/>
            </a:pPr>
            <a:r>
              <a:rPr lang="en">
                <a:solidFill>
                  <a:srgbClr val="000000"/>
                </a:solidFill>
              </a:rPr>
              <a:t>ASPeCt:</a:t>
            </a:r>
          </a:p>
          <a:p>
            <a:pPr indent="-317500" lvl="0" marL="914400" rtl="0">
              <a:lnSpc>
                <a:spcPct val="100000"/>
              </a:lnSpc>
              <a:spcBef>
                <a:spcPts val="0"/>
              </a:spcBef>
              <a:buClr>
                <a:srgbClr val="000000"/>
              </a:buClr>
              <a:buSzPct val="100000"/>
              <a:buAutoNum type="alphaLcParenR"/>
            </a:pPr>
            <a:r>
              <a:rPr lang="en" sz="1400">
                <a:solidFill>
                  <a:srgbClr val="000000"/>
                </a:solidFill>
              </a:rPr>
              <a:t>Has a longer record, particularly in the Antarctic</a:t>
            </a:r>
          </a:p>
          <a:p>
            <a:pPr indent="-317500" lvl="0" marL="914400" rtl="0">
              <a:lnSpc>
                <a:spcPct val="100000"/>
              </a:lnSpc>
              <a:spcBef>
                <a:spcPts val="0"/>
              </a:spcBef>
              <a:buClr>
                <a:srgbClr val="000000"/>
              </a:buClr>
              <a:buSzPct val="100000"/>
              <a:buAutoNum type="alphaLcParenR"/>
            </a:pPr>
            <a:r>
              <a:rPr lang="en" sz="1400">
                <a:solidFill>
                  <a:srgbClr val="000000"/>
                </a:solidFill>
              </a:rPr>
              <a:t>Includes large post-processing module to extract long-term or regional averages for level or ridged/deformed ice and ice volume in ridges etc etc.</a:t>
            </a:r>
          </a:p>
          <a:p>
            <a:pPr indent="0" lvl="0" marL="0" rtl="0">
              <a:spcBef>
                <a:spcPts val="0"/>
              </a:spcBef>
              <a:buNone/>
            </a:pPr>
            <a:r>
              <a:rPr lang="en">
                <a:solidFill>
                  <a:srgbClr val="000000"/>
                </a:solidFill>
              </a:rPr>
              <a:t>	</a:t>
            </a:r>
          </a:p>
          <a:p>
            <a:pPr lvl="0" rtl="0">
              <a:spcBef>
                <a:spcPts val="0"/>
              </a:spcBef>
              <a:buNone/>
            </a:pPr>
            <a:r>
              <a:t/>
            </a:r>
            <a:endParaRPr>
              <a:solidFill>
                <a:srgbClr val="000000"/>
              </a:solidFill>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3" name="Shape 313"/>
        <p:cNvGrpSpPr/>
        <p:nvPr/>
      </p:nvGrpSpPr>
      <p:grpSpPr>
        <a:xfrm>
          <a:off x="0" y="0"/>
          <a:ext cx="0" cy="0"/>
          <a:chOff x="0" y="0"/>
          <a:chExt cx="0" cy="0"/>
        </a:xfrm>
      </p:grpSpPr>
      <p:sp>
        <p:nvSpPr>
          <p:cNvPr id="314" name="Shape 314"/>
          <p:cNvSpPr txBox="1"/>
          <p:nvPr>
            <p:ph type="title"/>
          </p:nvPr>
        </p:nvSpPr>
        <p:spPr>
          <a:xfrm>
            <a:off x="311700" y="124225"/>
            <a:ext cx="8520600" cy="572700"/>
          </a:xfrm>
          <a:prstGeom prst="rect">
            <a:avLst/>
          </a:prstGeom>
        </p:spPr>
        <p:txBody>
          <a:bodyPr anchorCtr="0" anchor="t" bIns="91425" lIns="91425" rIns="91425" tIns="91425">
            <a:noAutofit/>
          </a:bodyPr>
          <a:lstStyle/>
          <a:p>
            <a:pPr lvl="0">
              <a:spcBef>
                <a:spcPts val="0"/>
              </a:spcBef>
              <a:buNone/>
            </a:pPr>
            <a:r>
              <a:rPr lang="en"/>
              <a:t>Automation to connect ship-based obs with Icecam</a:t>
            </a:r>
          </a:p>
        </p:txBody>
      </p:sp>
      <p:sp>
        <p:nvSpPr>
          <p:cNvPr id="315" name="Shape 315"/>
          <p:cNvSpPr txBox="1"/>
          <p:nvPr>
            <p:ph idx="1" type="body"/>
          </p:nvPr>
        </p:nvSpPr>
        <p:spPr>
          <a:xfrm>
            <a:off x="311700" y="863550"/>
            <a:ext cx="8520600" cy="3416400"/>
          </a:xfrm>
          <a:prstGeom prst="rect">
            <a:avLst/>
          </a:prstGeom>
        </p:spPr>
        <p:txBody>
          <a:bodyPr anchorCtr="0" anchor="t" bIns="91425" lIns="91425" rIns="91425" tIns="91425">
            <a:noAutofit/>
          </a:bodyPr>
          <a:lstStyle/>
          <a:p>
            <a:pPr lvl="0">
              <a:spcBef>
                <a:spcPts val="0"/>
              </a:spcBef>
              <a:buNone/>
            </a:pPr>
            <a:r>
              <a:t/>
            </a:r>
            <a:endParaRPr/>
          </a:p>
        </p:txBody>
      </p:sp>
      <p:sp>
        <p:nvSpPr>
          <p:cNvPr id="316" name="Shape 316"/>
          <p:cNvSpPr txBox="1"/>
          <p:nvPr/>
        </p:nvSpPr>
        <p:spPr>
          <a:xfrm>
            <a:off x="0" y="4568875"/>
            <a:ext cx="9003900" cy="572700"/>
          </a:xfrm>
          <a:prstGeom prst="rect">
            <a:avLst/>
          </a:prstGeom>
          <a:noFill/>
          <a:ln>
            <a:noFill/>
          </a:ln>
        </p:spPr>
        <p:txBody>
          <a:bodyPr anchorCtr="0" anchor="ctr" bIns="91425" lIns="91425" rIns="91425" tIns="91425">
            <a:noAutofit/>
          </a:bodyPr>
          <a:lstStyle/>
          <a:p>
            <a:pPr lvl="0" rtl="0">
              <a:spcBef>
                <a:spcPts val="0"/>
              </a:spcBef>
              <a:buNone/>
            </a:pPr>
            <a:r>
              <a:rPr i="1" lang="en" sz="1000"/>
              <a:t>Haas, C. and Lieser, J. L. (2003):Sea ice conditions in the transpolar drift in August/September 2001 : observations during POLARSTERN cruise ARKTIS XVII/2 ,Berichte zur Polar- und Meeresforschung (Reports on Polar and Marine Research), Bremerhaven,Alfred Wegener Institute for Polar and Marine Research, 441 , 123 p.	.</a:t>
            </a:r>
          </a:p>
        </p:txBody>
      </p:sp>
      <p:pic>
        <p:nvPicPr>
          <p:cNvPr id="317" name="Shape 317"/>
          <p:cNvPicPr preferRelativeResize="0"/>
          <p:nvPr/>
        </p:nvPicPr>
        <p:blipFill rotWithShape="1">
          <a:blip r:embed="rId3">
            <a:alphaModFix/>
          </a:blip>
          <a:srcRect b="12111" l="0" r="0" t="0"/>
          <a:stretch/>
        </p:blipFill>
        <p:spPr>
          <a:xfrm>
            <a:off x="2545912" y="696924"/>
            <a:ext cx="3912075" cy="3854600"/>
          </a:xfrm>
          <a:prstGeom prst="rect">
            <a:avLst/>
          </a:prstGeom>
          <a:noFill/>
          <a:ln>
            <a:noFill/>
          </a:ln>
        </p:spPr>
      </p:pic>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1" name="Shape 321"/>
        <p:cNvGrpSpPr/>
        <p:nvPr/>
      </p:nvGrpSpPr>
      <p:grpSpPr>
        <a:xfrm>
          <a:off x="0" y="0"/>
          <a:ext cx="0" cy="0"/>
          <a:chOff x="0" y="0"/>
          <a:chExt cx="0" cy="0"/>
        </a:xfrm>
      </p:grpSpPr>
      <p:sp>
        <p:nvSpPr>
          <p:cNvPr id="322" name="Shape 32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Questions and Discussion</a:t>
            </a:r>
          </a:p>
        </p:txBody>
      </p:sp>
      <p:sp>
        <p:nvSpPr>
          <p:cNvPr id="323" name="Shape 323"/>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000000"/>
              </a:buClr>
              <a:buAutoNum type="arabicParenR"/>
            </a:pPr>
            <a:r>
              <a:rPr lang="en">
                <a:solidFill>
                  <a:srgbClr val="000000"/>
                </a:solidFill>
              </a:rPr>
              <a:t>Preferred ship-based observation protocol?</a:t>
            </a:r>
          </a:p>
          <a:p>
            <a:pPr indent="-228600" lvl="0" marL="457200" rtl="0">
              <a:spcBef>
                <a:spcPts val="0"/>
              </a:spcBef>
              <a:buClr>
                <a:srgbClr val="000000"/>
              </a:buClr>
              <a:buAutoNum type="arabicParenR"/>
            </a:pPr>
            <a:r>
              <a:rPr lang="en">
                <a:solidFill>
                  <a:srgbClr val="000000"/>
                </a:solidFill>
              </a:rPr>
              <a:t>Similar input format but problematic to have several databases?</a:t>
            </a:r>
          </a:p>
          <a:p>
            <a:pPr indent="-228600" lvl="0" marL="457200" rtl="0">
              <a:spcBef>
                <a:spcPts val="0"/>
              </a:spcBef>
              <a:buClr>
                <a:srgbClr val="000000"/>
              </a:buClr>
              <a:buAutoNum type="arabicParenR"/>
            </a:pPr>
            <a:r>
              <a:rPr lang="en">
                <a:solidFill>
                  <a:srgbClr val="000000"/>
                </a:solidFill>
              </a:rPr>
              <a:t>Central location needed for all ship observations</a:t>
            </a:r>
          </a:p>
          <a:p>
            <a:pPr indent="-228600" lvl="0" marL="457200" rtl="0">
              <a:spcBef>
                <a:spcPts val="0"/>
              </a:spcBef>
              <a:buClr>
                <a:srgbClr val="000000"/>
              </a:buClr>
              <a:buAutoNum type="arabicParenR"/>
            </a:pPr>
            <a:r>
              <a:rPr lang="en">
                <a:solidFill>
                  <a:srgbClr val="000000"/>
                </a:solidFill>
              </a:rPr>
              <a:t>Need to get ship-based obs from all ships including logistic vessels (base resupply), tourist, research...etc.</a:t>
            </a:r>
          </a:p>
          <a:p>
            <a:pPr lvl="0">
              <a:spcBef>
                <a:spcPts val="0"/>
              </a:spcBef>
              <a:buNone/>
            </a:pPr>
            <a:r>
              <a:t/>
            </a:r>
            <a:endParaRPr>
              <a:solidFill>
                <a:srgbClr val="000000"/>
              </a:solidFil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sp>
        <p:nvSpPr>
          <p:cNvPr id="149" name="Shape 14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b="1" lang="en"/>
              <a:t>Historical Ice Extent Data</a:t>
            </a:r>
          </a:p>
        </p:txBody>
      </p:sp>
      <p:sp>
        <p:nvSpPr>
          <p:cNvPr id="150" name="Shape 15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lnSpc>
                <a:spcPct val="100000"/>
              </a:lnSpc>
              <a:spcBef>
                <a:spcPts val="0"/>
              </a:spcBef>
              <a:spcAft>
                <a:spcPts val="0"/>
              </a:spcAft>
              <a:buNone/>
            </a:pPr>
            <a:r>
              <a:rPr lang="en"/>
              <a:t>Winter (March - Oct)</a:t>
            </a:r>
          </a:p>
          <a:p>
            <a:pPr lvl="0">
              <a:spcBef>
                <a:spcPts val="0"/>
              </a:spcBef>
              <a:buNone/>
            </a:pPr>
            <a:r>
              <a:t/>
            </a:r>
            <a:endParaRPr/>
          </a:p>
        </p:txBody>
      </p:sp>
      <p:pic>
        <p:nvPicPr>
          <p:cNvPr id="151" name="Shape 151"/>
          <p:cNvPicPr preferRelativeResize="0"/>
          <p:nvPr/>
        </p:nvPicPr>
        <p:blipFill rotWithShape="1">
          <a:blip r:embed="rId3">
            <a:alphaModFix/>
          </a:blip>
          <a:srcRect b="0" l="5218" r="5726" t="6855"/>
          <a:stretch/>
        </p:blipFill>
        <p:spPr>
          <a:xfrm>
            <a:off x="435799" y="1124875"/>
            <a:ext cx="4115275" cy="3471599"/>
          </a:xfrm>
          <a:prstGeom prst="rect">
            <a:avLst/>
          </a:prstGeom>
          <a:noFill/>
          <a:ln>
            <a:noFill/>
          </a:ln>
        </p:spPr>
      </p:pic>
      <p:pic>
        <p:nvPicPr>
          <p:cNvPr id="152" name="Shape 152"/>
          <p:cNvPicPr preferRelativeResize="0"/>
          <p:nvPr/>
        </p:nvPicPr>
        <p:blipFill>
          <a:blip r:embed="rId4">
            <a:alphaModFix/>
          </a:blip>
          <a:stretch>
            <a:fillRect/>
          </a:stretch>
        </p:blipFill>
        <p:spPr>
          <a:xfrm>
            <a:off x="6268399" y="106049"/>
            <a:ext cx="2563899" cy="4648824"/>
          </a:xfrm>
          <a:prstGeom prst="rect">
            <a:avLst/>
          </a:prstGeom>
          <a:noFill/>
          <a:ln>
            <a:noFill/>
          </a:ln>
        </p:spPr>
      </p:pic>
      <p:sp>
        <p:nvSpPr>
          <p:cNvPr id="153" name="Shape 153"/>
          <p:cNvSpPr txBox="1"/>
          <p:nvPr/>
        </p:nvSpPr>
        <p:spPr>
          <a:xfrm>
            <a:off x="4945400" y="731525"/>
            <a:ext cx="1323000" cy="513600"/>
          </a:xfrm>
          <a:prstGeom prst="rect">
            <a:avLst/>
          </a:prstGeom>
          <a:noFill/>
          <a:ln>
            <a:noFill/>
          </a:ln>
        </p:spPr>
        <p:txBody>
          <a:bodyPr anchorCtr="0" anchor="t" bIns="91425" lIns="91425" rIns="91425" tIns="91425">
            <a:noAutofit/>
          </a:bodyPr>
          <a:lstStyle/>
          <a:p>
            <a:pPr lvl="0">
              <a:spcBef>
                <a:spcPts val="0"/>
              </a:spcBef>
              <a:buNone/>
            </a:pPr>
            <a:r>
              <a:rPr lang="en"/>
              <a:t>Winter (March - Oct)</a:t>
            </a:r>
          </a:p>
        </p:txBody>
      </p:sp>
      <p:sp>
        <p:nvSpPr>
          <p:cNvPr id="154" name="Shape 154"/>
          <p:cNvSpPr txBox="1"/>
          <p:nvPr/>
        </p:nvSpPr>
        <p:spPr>
          <a:xfrm>
            <a:off x="4999875" y="2977325"/>
            <a:ext cx="1323000" cy="513600"/>
          </a:xfrm>
          <a:prstGeom prst="rect">
            <a:avLst/>
          </a:prstGeom>
          <a:noFill/>
          <a:ln>
            <a:noFill/>
          </a:ln>
        </p:spPr>
        <p:txBody>
          <a:bodyPr anchorCtr="0" anchor="t" bIns="91425" lIns="91425" rIns="91425" tIns="91425">
            <a:noAutofit/>
          </a:bodyPr>
          <a:lstStyle/>
          <a:p>
            <a:pPr lvl="0" rtl="0">
              <a:spcBef>
                <a:spcPts val="0"/>
              </a:spcBef>
              <a:buNone/>
            </a:pPr>
            <a:r>
              <a:rPr lang="en"/>
              <a:t>Summer (Nov - Dec)</a:t>
            </a:r>
          </a:p>
        </p:txBody>
      </p:sp>
      <p:sp>
        <p:nvSpPr>
          <p:cNvPr id="155" name="Shape 155"/>
          <p:cNvSpPr txBox="1"/>
          <p:nvPr/>
        </p:nvSpPr>
        <p:spPr>
          <a:xfrm>
            <a:off x="98850" y="4754875"/>
            <a:ext cx="8946300" cy="370200"/>
          </a:xfrm>
          <a:prstGeom prst="rect">
            <a:avLst/>
          </a:prstGeom>
          <a:noFill/>
          <a:ln>
            <a:noFill/>
          </a:ln>
        </p:spPr>
        <p:txBody>
          <a:bodyPr anchorCtr="0" anchor="ctr" bIns="91425" lIns="91425" rIns="91425" tIns="91425">
            <a:noAutofit/>
          </a:bodyPr>
          <a:lstStyle/>
          <a:p>
            <a:pPr lvl="0" rtl="0">
              <a:spcBef>
                <a:spcPts val="0"/>
              </a:spcBef>
              <a:buNone/>
            </a:pPr>
            <a:r>
              <a:rPr lang="en" sz="1000"/>
              <a:t>Ackley, S., Wadhams, P., Comiso, J. C. and Worby, A. P. (2003), Decadal decrease of Antarctic sea ice extent inferred from whaling records revisited on the basis of historical and modern sea ice records. Polar Research, 22: 19–25. doi: 10.1111/j.1751-8369.2003.tb00091.x</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p:nvPr/>
        </p:nvSpPr>
        <p:spPr>
          <a:xfrm>
            <a:off x="577650" y="1820150"/>
            <a:ext cx="3005100" cy="3188100"/>
          </a:xfrm>
          <a:prstGeom prst="ellipse">
            <a:avLst/>
          </a:prstGeom>
          <a:noFill/>
          <a:ln cap="flat" cmpd="sng" w="2857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61" name="Shape 161"/>
          <p:cNvSpPr txBox="1"/>
          <p:nvPr>
            <p:ph type="title"/>
          </p:nvPr>
        </p:nvSpPr>
        <p:spPr>
          <a:xfrm>
            <a:off x="311700" y="227125"/>
            <a:ext cx="8520600" cy="572700"/>
          </a:xfrm>
          <a:prstGeom prst="rect">
            <a:avLst/>
          </a:prstGeom>
          <a:solidFill>
            <a:srgbClr val="D9D9D9"/>
          </a:solidFill>
        </p:spPr>
        <p:txBody>
          <a:bodyPr anchorCtr="0" anchor="t" bIns="91425" lIns="91425" rIns="91425" tIns="91425">
            <a:noAutofit/>
          </a:bodyPr>
          <a:lstStyle/>
          <a:p>
            <a:pPr lvl="0">
              <a:spcBef>
                <a:spcPts val="0"/>
              </a:spcBef>
              <a:buNone/>
            </a:pPr>
            <a:r>
              <a:rPr b="1" lang="en"/>
              <a:t>Importance of ship-based sea ice observations</a:t>
            </a:r>
          </a:p>
        </p:txBody>
      </p:sp>
      <p:sp>
        <p:nvSpPr>
          <p:cNvPr id="162" name="Shape 162"/>
          <p:cNvSpPr txBox="1"/>
          <p:nvPr>
            <p:ph idx="1" type="body"/>
          </p:nvPr>
        </p:nvSpPr>
        <p:spPr>
          <a:xfrm>
            <a:off x="311700" y="930945"/>
            <a:ext cx="8233500" cy="889200"/>
          </a:xfrm>
          <a:prstGeom prst="rect">
            <a:avLst/>
          </a:prstGeom>
          <a:solidFill>
            <a:srgbClr val="D9D9D9"/>
          </a:solidFill>
        </p:spPr>
        <p:txBody>
          <a:bodyPr anchorCtr="0" anchor="t" bIns="91425" lIns="91425" rIns="91425" tIns="91425">
            <a:noAutofit/>
          </a:bodyPr>
          <a:lstStyle/>
          <a:p>
            <a:pPr indent="-361950" lvl="0" marL="457200" rtl="0">
              <a:spcBef>
                <a:spcPts val="0"/>
              </a:spcBef>
              <a:buClr>
                <a:srgbClr val="000000"/>
              </a:buClr>
              <a:buSzPct val="100000"/>
            </a:pPr>
            <a:r>
              <a:rPr lang="en" sz="2100">
                <a:solidFill>
                  <a:srgbClr val="000000"/>
                </a:solidFill>
              </a:rPr>
              <a:t>Historical records indicate extent and edge location but no sea ice thickness information is available</a:t>
            </a:r>
          </a:p>
          <a:p>
            <a:pPr lvl="0" rtl="0">
              <a:spcBef>
                <a:spcPts val="0"/>
              </a:spcBef>
              <a:buNone/>
            </a:pPr>
            <a:r>
              <a:t/>
            </a:r>
            <a:endParaRPr sz="2100"/>
          </a:p>
          <a:p>
            <a:pPr lvl="0">
              <a:spcBef>
                <a:spcPts val="0"/>
              </a:spcBef>
              <a:buNone/>
            </a:pPr>
            <a:r>
              <a:rPr lang="en"/>
              <a:t> </a:t>
            </a:r>
          </a:p>
        </p:txBody>
      </p:sp>
      <p:grpSp>
        <p:nvGrpSpPr>
          <p:cNvPr id="163" name="Shape 163"/>
          <p:cNvGrpSpPr/>
          <p:nvPr/>
        </p:nvGrpSpPr>
        <p:grpSpPr>
          <a:xfrm>
            <a:off x="771224" y="2039325"/>
            <a:ext cx="2546174" cy="2158908"/>
            <a:chOff x="2316792" y="1891355"/>
            <a:chExt cx="1817657" cy="1455378"/>
          </a:xfrm>
        </p:grpSpPr>
        <p:sp>
          <p:nvSpPr>
            <p:cNvPr id="164" name="Shape 164"/>
            <p:cNvSpPr txBox="1"/>
            <p:nvPr/>
          </p:nvSpPr>
          <p:spPr>
            <a:xfrm>
              <a:off x="2839797" y="1891355"/>
              <a:ext cx="771900" cy="545700"/>
            </a:xfrm>
            <a:prstGeom prst="rect">
              <a:avLst/>
            </a:prstGeom>
            <a:solidFill>
              <a:srgbClr val="D9D9D9"/>
            </a:solidFill>
            <a:ln>
              <a:noFill/>
            </a:ln>
          </p:spPr>
          <p:txBody>
            <a:bodyPr anchorCtr="0" anchor="t" bIns="91425" lIns="91425" rIns="91425" tIns="91425">
              <a:noAutofit/>
            </a:bodyPr>
            <a:lstStyle/>
            <a:p>
              <a:pPr lvl="0">
                <a:spcBef>
                  <a:spcPts val="0"/>
                </a:spcBef>
                <a:buNone/>
              </a:pPr>
              <a:r>
                <a:rPr lang="en"/>
                <a:t>Sea Ice </a:t>
              </a:r>
            </a:p>
            <a:p>
              <a:pPr lvl="0">
                <a:spcBef>
                  <a:spcPts val="0"/>
                </a:spcBef>
                <a:buNone/>
              </a:pPr>
              <a:r>
                <a:rPr lang="en"/>
                <a:t>Extent and Thickness</a:t>
              </a:r>
            </a:p>
          </p:txBody>
        </p:sp>
        <p:sp>
          <p:nvSpPr>
            <p:cNvPr id="165" name="Shape 165"/>
            <p:cNvSpPr txBox="1"/>
            <p:nvPr/>
          </p:nvSpPr>
          <p:spPr>
            <a:xfrm rot="-5113">
              <a:off x="3529349" y="2917583"/>
              <a:ext cx="605100" cy="428699"/>
            </a:xfrm>
            <a:prstGeom prst="rect">
              <a:avLst/>
            </a:prstGeom>
            <a:solidFill>
              <a:srgbClr val="D9D9D9"/>
            </a:solidFill>
            <a:ln>
              <a:noFill/>
            </a:ln>
          </p:spPr>
          <p:txBody>
            <a:bodyPr anchorCtr="0" anchor="t" bIns="91425" lIns="91425" rIns="91425" tIns="91425">
              <a:noAutofit/>
            </a:bodyPr>
            <a:lstStyle/>
            <a:p>
              <a:pPr lvl="0">
                <a:spcBef>
                  <a:spcPts val="0"/>
                </a:spcBef>
                <a:buNone/>
              </a:pPr>
              <a:r>
                <a:rPr lang="en"/>
                <a:t>Sea Ice</a:t>
              </a:r>
            </a:p>
            <a:p>
              <a:pPr lvl="0" rtl="0">
                <a:spcBef>
                  <a:spcPts val="0"/>
                </a:spcBef>
                <a:buNone/>
              </a:pPr>
              <a:r>
                <a:rPr lang="en"/>
                <a:t> Volume</a:t>
              </a:r>
            </a:p>
          </p:txBody>
        </p:sp>
        <p:sp>
          <p:nvSpPr>
            <p:cNvPr id="166" name="Shape 166"/>
            <p:cNvSpPr txBox="1"/>
            <p:nvPr/>
          </p:nvSpPr>
          <p:spPr>
            <a:xfrm rot="9883">
              <a:off x="2316790" y="2878080"/>
              <a:ext cx="730503" cy="373500"/>
            </a:xfrm>
            <a:prstGeom prst="rect">
              <a:avLst/>
            </a:prstGeom>
            <a:solidFill>
              <a:srgbClr val="D9D9D9"/>
            </a:solidFill>
            <a:ln>
              <a:noFill/>
            </a:ln>
          </p:spPr>
          <p:txBody>
            <a:bodyPr anchorCtr="0" anchor="t" bIns="91425" lIns="91425" rIns="91425" tIns="91425">
              <a:noAutofit/>
            </a:bodyPr>
            <a:lstStyle/>
            <a:p>
              <a:pPr lvl="0">
                <a:spcBef>
                  <a:spcPts val="0"/>
                </a:spcBef>
                <a:buNone/>
              </a:pPr>
              <a:r>
                <a:rPr lang="en"/>
                <a:t>Sea Ice </a:t>
              </a:r>
            </a:p>
            <a:p>
              <a:pPr lvl="0" rtl="0">
                <a:spcBef>
                  <a:spcPts val="0"/>
                </a:spcBef>
                <a:buNone/>
              </a:pPr>
              <a:r>
                <a:rPr lang="en"/>
                <a:t>Forecasts</a:t>
              </a:r>
            </a:p>
          </p:txBody>
        </p:sp>
      </p:grpSp>
      <p:pic>
        <p:nvPicPr>
          <p:cNvPr id="167" name="Shape 167"/>
          <p:cNvPicPr preferRelativeResize="0"/>
          <p:nvPr/>
        </p:nvPicPr>
        <p:blipFill>
          <a:blip r:embed="rId3">
            <a:alphaModFix/>
          </a:blip>
          <a:stretch>
            <a:fillRect/>
          </a:stretch>
        </p:blipFill>
        <p:spPr>
          <a:xfrm>
            <a:off x="5938146" y="1416137"/>
            <a:ext cx="2775677" cy="3700902"/>
          </a:xfrm>
          <a:prstGeom prst="rect">
            <a:avLst/>
          </a:prstGeom>
          <a:noFill/>
          <a:ln>
            <a:noFill/>
          </a:ln>
        </p:spPr>
      </p:pic>
      <p:sp>
        <p:nvSpPr>
          <p:cNvPr id="168" name="Shape 168"/>
          <p:cNvSpPr/>
          <p:nvPr/>
        </p:nvSpPr>
        <p:spPr>
          <a:xfrm rot="-3156883">
            <a:off x="1052875" y="3084087"/>
            <a:ext cx="560302" cy="213130"/>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69" name="Shape 169"/>
          <p:cNvSpPr txBox="1"/>
          <p:nvPr/>
        </p:nvSpPr>
        <p:spPr>
          <a:xfrm rot="-5400000">
            <a:off x="4728100" y="3194850"/>
            <a:ext cx="2054400" cy="264300"/>
          </a:xfrm>
          <a:prstGeom prst="rect">
            <a:avLst/>
          </a:prstGeom>
          <a:noFill/>
          <a:ln>
            <a:noFill/>
          </a:ln>
        </p:spPr>
        <p:txBody>
          <a:bodyPr anchorCtr="0" anchor="t" bIns="91425" lIns="91425" rIns="91425" tIns="91425">
            <a:noAutofit/>
          </a:bodyPr>
          <a:lstStyle/>
          <a:p>
            <a:pPr lvl="0">
              <a:spcBef>
                <a:spcPts val="0"/>
              </a:spcBef>
              <a:buNone/>
            </a:pPr>
            <a:r>
              <a:rPr lang="en"/>
              <a:t>Standardized Ship Obs</a:t>
            </a:r>
          </a:p>
        </p:txBody>
      </p:sp>
      <p:sp>
        <p:nvSpPr>
          <p:cNvPr id="170" name="Shape 170"/>
          <p:cNvSpPr/>
          <p:nvPr/>
        </p:nvSpPr>
        <p:spPr>
          <a:xfrm>
            <a:off x="4359350" y="3286850"/>
            <a:ext cx="1155600" cy="264300"/>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p>
        </p:txBody>
      </p:sp>
      <p:sp>
        <p:nvSpPr>
          <p:cNvPr id="171" name="Shape 171"/>
          <p:cNvSpPr/>
          <p:nvPr/>
        </p:nvSpPr>
        <p:spPr>
          <a:xfrm rot="3508688">
            <a:off x="2324279" y="3098396"/>
            <a:ext cx="617990" cy="213007"/>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p>
        </p:txBody>
      </p:sp>
      <p:sp>
        <p:nvSpPr>
          <p:cNvPr id="172" name="Shape 172"/>
          <p:cNvSpPr/>
          <p:nvPr/>
        </p:nvSpPr>
        <p:spPr>
          <a:xfrm rot="10800000">
            <a:off x="1729375" y="3759400"/>
            <a:ext cx="740400" cy="213300"/>
          </a:xfrm>
          <a:prstGeom prst="rightArrow">
            <a:avLst>
              <a:gd fmla="val 50000" name="adj1"/>
              <a:gd fmla="val 50000" name="adj2"/>
            </a:avLst>
          </a:prstGeom>
          <a:solidFill>
            <a:srgbClr val="0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t/>
            </a:r>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type="title"/>
          </p:nvPr>
        </p:nvSpPr>
        <p:spPr>
          <a:xfrm>
            <a:off x="354975" y="86375"/>
            <a:ext cx="8416800" cy="572700"/>
          </a:xfrm>
          <a:prstGeom prst="rect">
            <a:avLst/>
          </a:prstGeom>
          <a:solidFill>
            <a:srgbClr val="D9D9D9"/>
          </a:solidFill>
        </p:spPr>
        <p:txBody>
          <a:bodyPr anchorCtr="0" anchor="t" bIns="91425" lIns="91425" rIns="91425" tIns="91425">
            <a:noAutofit/>
          </a:bodyPr>
          <a:lstStyle/>
          <a:p>
            <a:pPr lvl="0" algn="ctr">
              <a:spcBef>
                <a:spcPts val="0"/>
              </a:spcBef>
              <a:buClr>
                <a:schemeClr val="dk1"/>
              </a:buClr>
              <a:buSzPct val="42307"/>
              <a:buFont typeface="Arial"/>
              <a:buNone/>
            </a:pPr>
            <a:r>
              <a:rPr b="1" lang="en" sz="2600"/>
              <a:t>Antarctic Sea Ice Processes and Climate (ASPeCt)</a:t>
            </a:r>
          </a:p>
        </p:txBody>
      </p:sp>
      <p:sp>
        <p:nvSpPr>
          <p:cNvPr id="178" name="Shape 178"/>
          <p:cNvSpPr txBox="1"/>
          <p:nvPr/>
        </p:nvSpPr>
        <p:spPr>
          <a:xfrm>
            <a:off x="354975" y="740175"/>
            <a:ext cx="8520600" cy="3753900"/>
          </a:xfrm>
          <a:prstGeom prst="rect">
            <a:avLst/>
          </a:prstGeom>
          <a:solidFill>
            <a:srgbClr val="D9D9D9"/>
          </a:solidFill>
          <a:ln>
            <a:noFill/>
          </a:ln>
        </p:spPr>
        <p:txBody>
          <a:bodyPr anchorCtr="0" anchor="t" bIns="91425" lIns="91425" rIns="91425" tIns="91425">
            <a:noAutofit/>
          </a:bodyPr>
          <a:lstStyle/>
          <a:p>
            <a:pPr lvl="0">
              <a:spcBef>
                <a:spcPts val="0"/>
              </a:spcBef>
              <a:buNone/>
            </a:pPr>
            <a:r>
              <a:rPr i="1" lang="en"/>
              <a:t>The overall aim of ASPeCt is to understand and model the role of Antarctic sea ice in the coupled atmosphere-ice-ocean system by providing a collection of sea ice data recorded from systematic ship-based observations</a:t>
            </a:r>
          </a:p>
          <a:p>
            <a:pPr lvl="0">
              <a:spcBef>
                <a:spcPts val="0"/>
              </a:spcBef>
              <a:buNone/>
            </a:pPr>
            <a:r>
              <a:t/>
            </a:r>
            <a:endParaRPr/>
          </a:p>
          <a:p>
            <a:pPr indent="-228600" lvl="0" marL="457200" rtl="0">
              <a:spcBef>
                <a:spcPts val="0"/>
              </a:spcBef>
              <a:buChar char="●"/>
            </a:pPr>
            <a:r>
              <a:rPr lang="en"/>
              <a:t>Designed specifically for Antarctic sea ice conditions</a:t>
            </a:r>
          </a:p>
          <a:p>
            <a:pPr lvl="0">
              <a:spcBef>
                <a:spcPts val="0"/>
              </a:spcBef>
              <a:buNone/>
            </a:pPr>
            <a:r>
              <a:t/>
            </a:r>
            <a:endParaRPr/>
          </a:p>
          <a:p>
            <a:pPr indent="-228600" lvl="0" marL="457200" rtl="0">
              <a:spcBef>
                <a:spcPts val="0"/>
              </a:spcBef>
              <a:buChar char="●"/>
            </a:pPr>
            <a:r>
              <a:rPr lang="en"/>
              <a:t>Established protocol to be followed when conducting ship-based observations</a:t>
            </a:r>
          </a:p>
          <a:p>
            <a:pPr lvl="0">
              <a:spcBef>
                <a:spcPts val="0"/>
              </a:spcBef>
              <a:buNone/>
            </a:pPr>
            <a:r>
              <a:t/>
            </a:r>
            <a:endParaRPr/>
          </a:p>
          <a:p>
            <a:pPr indent="-228600" lvl="0" marL="457200" rtl="0">
              <a:spcBef>
                <a:spcPts val="0"/>
              </a:spcBef>
              <a:buChar char="●"/>
            </a:pPr>
            <a:r>
              <a:rPr lang="en"/>
              <a:t>Compatible with Windows, Mac OSX, and Linux</a:t>
            </a:r>
          </a:p>
          <a:p>
            <a:pPr lvl="0">
              <a:spcBef>
                <a:spcPts val="0"/>
              </a:spcBef>
              <a:buNone/>
            </a:pPr>
            <a:r>
              <a:t/>
            </a:r>
            <a:endParaRPr/>
          </a:p>
          <a:p>
            <a:pPr indent="-228600" lvl="0" marL="457200" rtl="0">
              <a:spcBef>
                <a:spcPts val="0"/>
              </a:spcBef>
              <a:buChar char="●"/>
            </a:pPr>
            <a:r>
              <a:rPr lang="en"/>
              <a:t>Overview and training documents accessed at: </a:t>
            </a:r>
            <a:r>
              <a:rPr lang="en" u="sng">
                <a:solidFill>
                  <a:schemeClr val="hlink"/>
                </a:solidFill>
                <a:hlinkClick r:id="rId3"/>
              </a:rPr>
              <a:t>http://aspect.antarctica.gov.au/</a:t>
            </a:r>
          </a:p>
          <a:p>
            <a:pPr lvl="0">
              <a:spcBef>
                <a:spcPts val="0"/>
              </a:spcBef>
              <a:buNone/>
            </a:pPr>
            <a:r>
              <a:t/>
            </a:r>
            <a:endParaRPr/>
          </a:p>
          <a:p>
            <a:pPr indent="-228600" lvl="0" marL="457200" rtl="0">
              <a:spcBef>
                <a:spcPts val="0"/>
              </a:spcBef>
              <a:buChar char="●"/>
            </a:pPr>
            <a:r>
              <a:rPr lang="en"/>
              <a:t>Version 3 can be downloaded at: </a:t>
            </a:r>
            <a:r>
              <a:rPr lang="en" u="sng">
                <a:solidFill>
                  <a:schemeClr val="hlink"/>
                </a:solidFill>
                <a:hlinkClick r:id="rId4"/>
              </a:rPr>
              <a:t>http://aspect-distribution.fullandbydesign.com.au/</a:t>
            </a:r>
          </a:p>
          <a:p>
            <a:pPr lvl="0">
              <a:spcBef>
                <a:spcPts val="0"/>
              </a:spcBef>
              <a:buNone/>
            </a:pPr>
            <a:r>
              <a:t/>
            </a:r>
            <a:endParaRPr/>
          </a:p>
          <a:p>
            <a:pPr indent="457200" lvl="0" rtl="0" algn="l">
              <a:spcBef>
                <a:spcPts val="0"/>
              </a:spcBef>
              <a:buNone/>
            </a:pPr>
            <a:r>
              <a:rPr lang="en"/>
              <a:t>                        For further information including access to the prototype version </a:t>
            </a:r>
          </a:p>
          <a:p>
            <a:pPr indent="457200" lvl="0" rtl="0" algn="l">
              <a:spcBef>
                <a:spcPts val="0"/>
              </a:spcBef>
              <a:buNone/>
            </a:pPr>
            <a:r>
              <a:rPr lang="en"/>
              <a:t>                        please contact </a:t>
            </a:r>
            <a:r>
              <a:rPr b="1" lang="en"/>
              <a:t>Petra Heil (Petra.Heil@utas.edu.au)</a:t>
            </a:r>
          </a:p>
          <a:p>
            <a:pPr lvl="0">
              <a:spcBef>
                <a:spcPts val="0"/>
              </a:spcBef>
              <a:buNone/>
            </a:pPr>
            <a:r>
              <a:t/>
            </a:r>
            <a:endParaRPr/>
          </a:p>
          <a:p>
            <a:pPr lvl="0">
              <a:spcBef>
                <a:spcPts val="0"/>
              </a:spcBef>
              <a:buClr>
                <a:schemeClr val="dk1"/>
              </a:buClr>
              <a:buFont typeface="Arial"/>
              <a:buNone/>
            </a:pPr>
            <a:r>
              <a:t/>
            </a:r>
            <a:endParaRPr/>
          </a:p>
        </p:txBody>
      </p:sp>
      <p:pic>
        <p:nvPicPr>
          <p:cNvPr id="179" name="Shape 179"/>
          <p:cNvPicPr preferRelativeResize="0"/>
          <p:nvPr/>
        </p:nvPicPr>
        <p:blipFill>
          <a:blip r:embed="rId5">
            <a:alphaModFix/>
          </a:blip>
          <a:stretch>
            <a:fillRect/>
          </a:stretch>
        </p:blipFill>
        <p:spPr>
          <a:xfrm>
            <a:off x="6476924" y="4050776"/>
            <a:ext cx="2667075" cy="1092724"/>
          </a:xfrm>
          <a:prstGeom prst="rect">
            <a:avLst/>
          </a:prstGeom>
          <a:noFill/>
          <a:ln>
            <a:noFill/>
          </a:ln>
        </p:spPr>
      </p:pic>
      <p:pic>
        <p:nvPicPr>
          <p:cNvPr id="180" name="Shape 180"/>
          <p:cNvPicPr preferRelativeResize="0"/>
          <p:nvPr/>
        </p:nvPicPr>
        <p:blipFill>
          <a:blip r:embed="rId6">
            <a:alphaModFix/>
          </a:blip>
          <a:stretch>
            <a:fillRect/>
          </a:stretch>
        </p:blipFill>
        <p:spPr>
          <a:xfrm>
            <a:off x="42350" y="3921425"/>
            <a:ext cx="1722475" cy="1167275"/>
          </a:xfrm>
          <a:prstGeom prst="rect">
            <a:avLst/>
          </a:prstGeom>
          <a:noFill/>
          <a:ln>
            <a:noFill/>
          </a:ln>
        </p:spPr>
      </p:pic>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x="0" y="0"/>
          <a:ext cx="0" cy="0"/>
          <a:chOff x="0" y="0"/>
          <a:chExt cx="0" cy="0"/>
        </a:xfrm>
      </p:grpSpPr>
      <p:sp>
        <p:nvSpPr>
          <p:cNvPr id="185" name="Shape 185"/>
          <p:cNvSpPr txBox="1"/>
          <p:nvPr>
            <p:ph type="title"/>
          </p:nvPr>
        </p:nvSpPr>
        <p:spPr>
          <a:xfrm>
            <a:off x="311700" y="312075"/>
            <a:ext cx="8520600" cy="572700"/>
          </a:xfrm>
          <a:prstGeom prst="rect">
            <a:avLst/>
          </a:prstGeom>
          <a:solidFill>
            <a:srgbClr val="CCCCCC"/>
          </a:solidFill>
        </p:spPr>
        <p:txBody>
          <a:bodyPr anchorCtr="0" anchor="t" bIns="91425" lIns="91425" rIns="91425" tIns="91425">
            <a:noAutofit/>
          </a:bodyPr>
          <a:lstStyle/>
          <a:p>
            <a:pPr lvl="0" algn="ctr">
              <a:spcBef>
                <a:spcPts val="0"/>
              </a:spcBef>
              <a:buNone/>
            </a:pPr>
            <a:r>
              <a:rPr b="1" lang="en"/>
              <a:t>ASPeCt Background</a:t>
            </a:r>
          </a:p>
        </p:txBody>
      </p:sp>
      <p:sp>
        <p:nvSpPr>
          <p:cNvPr id="186" name="Shape 186"/>
          <p:cNvSpPr txBox="1"/>
          <p:nvPr>
            <p:ph idx="1" type="body"/>
          </p:nvPr>
        </p:nvSpPr>
        <p:spPr>
          <a:xfrm>
            <a:off x="311700" y="1017725"/>
            <a:ext cx="8520600" cy="2925000"/>
          </a:xfrm>
          <a:prstGeom prst="rect">
            <a:avLst/>
          </a:prstGeom>
          <a:solidFill>
            <a:srgbClr val="CCCCCC"/>
          </a:solidFill>
        </p:spPr>
        <p:txBody>
          <a:bodyPr anchorCtr="0" anchor="t" bIns="91425" lIns="91425" rIns="91425" tIns="91425">
            <a:noAutofit/>
          </a:bodyPr>
          <a:lstStyle/>
          <a:p>
            <a:pPr indent="-228600" lvl="0" marL="457200" rtl="0">
              <a:spcBef>
                <a:spcPts val="0"/>
              </a:spcBef>
              <a:buClr>
                <a:srgbClr val="000000"/>
              </a:buClr>
            </a:pPr>
            <a:r>
              <a:rPr lang="en">
                <a:solidFill>
                  <a:srgbClr val="000000"/>
                </a:solidFill>
              </a:rPr>
              <a:t>Developed to determine the distribution and thickness of different ice types within the pack ice</a:t>
            </a:r>
          </a:p>
          <a:p>
            <a:pPr indent="-228600" lvl="0" marL="457200" rtl="0">
              <a:spcBef>
                <a:spcPts val="0"/>
              </a:spcBef>
              <a:buClr>
                <a:srgbClr val="000000"/>
              </a:buClr>
            </a:pPr>
            <a:r>
              <a:rPr lang="en">
                <a:solidFill>
                  <a:srgbClr val="000000"/>
                </a:solidFill>
              </a:rPr>
              <a:t>Ice types and relevant sea ice codes from World Meteorological Organization (WMO) designations used for sea ice stage of development and ice form(1970)</a:t>
            </a:r>
          </a:p>
          <a:p>
            <a:pPr indent="-228600" lvl="0" marL="457200">
              <a:spcBef>
                <a:spcPts val="0"/>
              </a:spcBef>
              <a:buClr>
                <a:srgbClr val="000000"/>
              </a:buClr>
            </a:pPr>
            <a:r>
              <a:rPr lang="en">
                <a:solidFill>
                  <a:srgbClr val="000000"/>
                </a:solidFill>
              </a:rPr>
              <a:t>Include the ship’s position, total ice concentration and an estimate of the areal coverage, thickness, floe size, topography, and snow cover characteristics of the three dominant ice thickness categories within a radius of approximately 1 km around the ship.</a:t>
            </a:r>
          </a:p>
        </p:txBody>
      </p:sp>
      <p:sp>
        <p:nvSpPr>
          <p:cNvPr id="187" name="Shape 187"/>
          <p:cNvSpPr txBox="1"/>
          <p:nvPr/>
        </p:nvSpPr>
        <p:spPr>
          <a:xfrm>
            <a:off x="311700" y="4569475"/>
            <a:ext cx="8676300" cy="483300"/>
          </a:xfrm>
          <a:prstGeom prst="rect">
            <a:avLst/>
          </a:prstGeom>
          <a:noFill/>
          <a:ln>
            <a:noFill/>
          </a:ln>
        </p:spPr>
        <p:txBody>
          <a:bodyPr anchorCtr="0" anchor="ctr" bIns="91425" lIns="91425" rIns="91425" tIns="91425">
            <a:noAutofit/>
          </a:bodyPr>
          <a:lstStyle/>
          <a:p>
            <a:pPr lvl="0" rtl="0">
              <a:spcBef>
                <a:spcPts val="0"/>
              </a:spcBef>
              <a:buNone/>
            </a:pPr>
            <a:r>
              <a:rPr i="1" lang="en" sz="900"/>
              <a:t>1.Worby, A. P. and I. Allison (1999), A technique for making ship-based observations of Antarctic sea ice thickness and characteristics, Part I: Observational technique and results, Antarctic CRC Research Report, 14, pp 1-23.</a:t>
            </a:r>
          </a:p>
          <a:p>
            <a:pPr lvl="0" rtl="0">
              <a:spcBef>
                <a:spcPts val="0"/>
              </a:spcBef>
              <a:buNone/>
            </a:pPr>
            <a:r>
              <a:rPr i="1" lang="en" sz="900"/>
              <a:t>2. Worby, A. P. and V. Dirita (1999), A technique for making ship-based observations of Antarctic sea ice thickness and characteristics, Part II: User  operating manual, Antarctic CRC Research Report, 14, pp 24-63.</a:t>
            </a:r>
          </a:p>
          <a:p>
            <a:pPr lvl="0" rtl="0">
              <a:spcBef>
                <a:spcPts val="0"/>
              </a:spcBef>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type="title"/>
          </p:nvPr>
        </p:nvSpPr>
        <p:spPr>
          <a:xfrm>
            <a:off x="311700" y="281850"/>
            <a:ext cx="8520600" cy="572700"/>
          </a:xfrm>
          <a:prstGeom prst="rect">
            <a:avLst/>
          </a:prstGeom>
        </p:spPr>
        <p:txBody>
          <a:bodyPr anchorCtr="0" anchor="t" bIns="91425" lIns="91425" rIns="91425" tIns="91425">
            <a:noAutofit/>
          </a:bodyPr>
          <a:lstStyle/>
          <a:p>
            <a:pPr lvl="0" rtl="0" algn="ctr">
              <a:spcBef>
                <a:spcPts val="0"/>
              </a:spcBef>
              <a:buNone/>
            </a:pPr>
            <a:r>
              <a:rPr b="1" lang="en" sz="2900"/>
              <a:t>ASPeCt Interface</a:t>
            </a:r>
          </a:p>
        </p:txBody>
      </p:sp>
      <p:sp>
        <p:nvSpPr>
          <p:cNvPr id="193" name="Shape 19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t/>
            </a:r>
            <a:endParaRPr/>
          </a:p>
        </p:txBody>
      </p:sp>
      <p:pic>
        <p:nvPicPr>
          <p:cNvPr id="194" name="Shape 194"/>
          <p:cNvPicPr preferRelativeResize="0"/>
          <p:nvPr/>
        </p:nvPicPr>
        <p:blipFill>
          <a:blip r:embed="rId3">
            <a:alphaModFix/>
          </a:blip>
          <a:stretch>
            <a:fillRect/>
          </a:stretch>
        </p:blipFill>
        <p:spPr>
          <a:xfrm>
            <a:off x="536975" y="1022125"/>
            <a:ext cx="8241274" cy="4008024"/>
          </a:xfrm>
          <a:prstGeom prst="rect">
            <a:avLst/>
          </a:prstGeom>
          <a:noFill/>
          <a:ln>
            <a:noFill/>
          </a:ln>
        </p:spPr>
      </p:pic>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sp>
        <p:nvSpPr>
          <p:cNvPr id="199" name="Shape 19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00" name="Shape 200"/>
          <p:cNvPicPr preferRelativeResize="0"/>
          <p:nvPr/>
        </p:nvPicPr>
        <p:blipFill>
          <a:blip r:embed="rId3">
            <a:alphaModFix/>
          </a:blip>
          <a:stretch>
            <a:fillRect/>
          </a:stretch>
        </p:blipFill>
        <p:spPr>
          <a:xfrm>
            <a:off x="0" y="376369"/>
            <a:ext cx="9144000" cy="4390761"/>
          </a:xfrm>
          <a:prstGeom prst="rect">
            <a:avLst/>
          </a:prstGeom>
          <a:noFill/>
          <a:ln>
            <a:noFill/>
          </a:ln>
        </p:spPr>
      </p:pic>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4" name="Shape 204"/>
        <p:cNvGrpSpPr/>
        <p:nvPr/>
      </p:nvGrpSpPr>
      <p:grpSpPr>
        <a:xfrm>
          <a:off x="0" y="0"/>
          <a:ext cx="0" cy="0"/>
          <a:chOff x="0" y="0"/>
          <a:chExt cx="0" cy="0"/>
        </a:xfrm>
      </p:grpSpPr>
      <p:sp>
        <p:nvSpPr>
          <p:cNvPr id="205" name="Shape 20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206" name="Shape 20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id="207" name="Shape 207"/>
          <p:cNvPicPr preferRelativeResize="0"/>
          <p:nvPr/>
        </p:nvPicPr>
        <p:blipFill>
          <a:blip r:embed="rId3">
            <a:alphaModFix/>
          </a:blip>
          <a:stretch>
            <a:fillRect/>
          </a:stretch>
        </p:blipFill>
        <p:spPr>
          <a:xfrm>
            <a:off x="0" y="501537"/>
            <a:ext cx="9143999" cy="4140424"/>
          </a:xfrm>
          <a:prstGeom prst="rect">
            <a:avLst/>
          </a:prstGeom>
          <a:noFill/>
          <a:ln>
            <a:noFill/>
          </a:ln>
        </p:spPr>
      </p:pic>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