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6" r:id="rId2"/>
    <p:sldId id="257" r:id="rId3"/>
    <p:sldId id="262" r:id="rId4"/>
    <p:sldId id="258" r:id="rId5"/>
    <p:sldId id="263" r:id="rId6"/>
    <p:sldId id="259" r:id="rId7"/>
    <p:sldId id="264" r:id="rId8"/>
    <p:sldId id="261" r:id="rId9"/>
    <p:sldId id="265" r:id="rId10"/>
    <p:sldId id="266" r:id="rId11"/>
    <p:sldId id="268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9387D"/>
    <a:srgbClr val="C5C5FF"/>
    <a:srgbClr val="ABA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7C990-47E7-4E31-8025-A0DAAB2A976A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C08CE-4C2D-472B-A892-7F825197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88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7C990-47E7-4E31-8025-A0DAAB2A976A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C08CE-4C2D-472B-A892-7F825197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375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7C990-47E7-4E31-8025-A0DAAB2A976A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C08CE-4C2D-472B-A892-7F825197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83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7C990-47E7-4E31-8025-A0DAAB2A976A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C08CE-4C2D-472B-A892-7F825197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255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7C990-47E7-4E31-8025-A0DAAB2A976A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C08CE-4C2D-472B-A892-7F825197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394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7C990-47E7-4E31-8025-A0DAAB2A976A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C08CE-4C2D-472B-A892-7F825197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702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7C990-47E7-4E31-8025-A0DAAB2A976A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C08CE-4C2D-472B-A892-7F825197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24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7C990-47E7-4E31-8025-A0DAAB2A976A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C08CE-4C2D-472B-A892-7F825197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610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7C990-47E7-4E31-8025-A0DAAB2A976A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C08CE-4C2D-472B-A892-7F825197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680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7C990-47E7-4E31-8025-A0DAAB2A976A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C08CE-4C2D-472B-A892-7F825197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559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7C990-47E7-4E31-8025-A0DAAB2A976A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C08CE-4C2D-472B-A892-7F825197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472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7C990-47E7-4E31-8025-A0DAAB2A976A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C08CE-4C2D-472B-A892-7F825197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384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254771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Proposals for icebergs additional codes and symbols for further consideration by JCOMM ETSI and IICWG sub-committee on icebergs</a:t>
            </a:r>
            <a:endParaRPr lang="en-US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Vasily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Smolyanitsky</a:t>
            </a:r>
            <a:r>
              <a:rPr lang="en-US" dirty="0" smtClean="0">
                <a:solidFill>
                  <a:schemeClr val="tx1"/>
                </a:solidFill>
              </a:rPr>
              <a:t>, ETSI chair / AARI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IAW-5, USNIC, 16-20 May 2016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0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0305" y="1196752"/>
            <a:ext cx="7109844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Consider adding: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lvl="0" indent="0">
              <a:spcBef>
                <a:spcPts val="0"/>
              </a:spcBef>
              <a:buNone/>
            </a:pPr>
            <a:r>
              <a:rPr lang="en-US" sz="2400" dirty="0" smtClean="0"/>
              <a:t>IA_OBN (</a:t>
            </a:r>
            <a:r>
              <a:rPr lang="en-CA" altLang="ru-RU" sz="2400" dirty="0">
                <a:solidFill>
                  <a:srgbClr val="231F20"/>
                </a:solidFill>
                <a:ea typeface="Times New Roman" pitchFamily="18" charset="0"/>
              </a:rPr>
              <a:t>Number of icebergs within the </a:t>
            </a:r>
            <a:r>
              <a:rPr lang="en-CA" altLang="ru-RU" sz="2400" dirty="0" smtClean="0">
                <a:solidFill>
                  <a:srgbClr val="231F20"/>
                </a:solidFill>
                <a:ea typeface="Times New Roman" pitchFamily="18" charset="0"/>
              </a:rPr>
              <a:t>area</a:t>
            </a:r>
            <a:r>
              <a:rPr lang="en-US" sz="2400" dirty="0" smtClean="0"/>
              <a:t>)</a:t>
            </a:r>
          </a:p>
          <a:p>
            <a:pPr marL="0" lvl="0" indent="0">
              <a:spcBef>
                <a:spcPts val="0"/>
              </a:spcBef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IA_BCN (icebergs concentration within the area)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estimated boundary of IA_BCN or IA_OBN zone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RECDAT / T1 (Date and time of observation)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IA_BCN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Color		value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                            1(10)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………………………………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         9 (90)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66443" y="116632"/>
            <a:ext cx="86868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WMO Sea Ice Nomenclature, vol. III</a:t>
            </a:r>
            <a:br>
              <a:rPr lang="en-US" sz="3200" dirty="0" smtClean="0"/>
            </a:br>
            <a:r>
              <a:rPr lang="en-US" sz="2400" dirty="0" smtClean="0"/>
              <a:t>(other concerned docs </a:t>
            </a:r>
            <a:r>
              <a:rPr lang="en-US" sz="2400" dirty="0" err="1" smtClean="0"/>
              <a:t>Colour</a:t>
            </a:r>
            <a:r>
              <a:rPr lang="en-US" sz="2400" dirty="0" smtClean="0"/>
              <a:t> standard, S-411 presentation schema)</a:t>
            </a:r>
            <a:endParaRPr lang="en-US" sz="2400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04962" y="2996952"/>
            <a:ext cx="72008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359" y="1945539"/>
            <a:ext cx="472683" cy="86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076" y="1340768"/>
            <a:ext cx="363250" cy="66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30305" y="4725144"/>
            <a:ext cx="819301" cy="288032"/>
          </a:xfrm>
          <a:prstGeom prst="rect">
            <a:avLst/>
          </a:prstGeom>
          <a:solidFill>
            <a:srgbClr val="C5C5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896650" y="5319068"/>
            <a:ext cx="819301" cy="288032"/>
          </a:xfrm>
          <a:prstGeom prst="rect">
            <a:avLst/>
          </a:prstGeom>
          <a:solidFill>
            <a:srgbClr val="09387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Овал 10"/>
          <p:cNvSpPr/>
          <p:nvPr/>
        </p:nvSpPr>
        <p:spPr>
          <a:xfrm>
            <a:off x="507076" y="3277417"/>
            <a:ext cx="354934" cy="36004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0" descr="2015_09_22-23Лап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99992" y="3637457"/>
            <a:ext cx="4387442" cy="31039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7066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Sample coding for the weekly US NIC </a:t>
            </a:r>
            <a:r>
              <a:rPr lang="en-US" dirty="0" err="1" smtClean="0"/>
              <a:t>antarctic</a:t>
            </a:r>
            <a:r>
              <a:rPr lang="en-US" dirty="0"/>
              <a:t> </a:t>
            </a:r>
            <a:r>
              <a:rPr lang="en-US" dirty="0" smtClean="0"/>
              <a:t>tabular iceberg analysis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nic_antarc_20160513_pt_a.XXX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b="1" dirty="0" err="1" smtClean="0">
                <a:solidFill>
                  <a:srgbClr val="FF0000"/>
                </a:solidFill>
              </a:rPr>
              <a:t>Iceberg,Length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>
                <a:solidFill>
                  <a:srgbClr val="FF0000"/>
                </a:solidFill>
              </a:rPr>
              <a:t>(NM),Width (NM),</a:t>
            </a:r>
            <a:r>
              <a:rPr lang="en-US" sz="2000" b="1" dirty="0" err="1" smtClean="0">
                <a:solidFill>
                  <a:srgbClr val="FF0000"/>
                </a:solidFill>
              </a:rPr>
              <a:t>Latitude,Longitude,Remarks,Last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>
                <a:solidFill>
                  <a:srgbClr val="FF0000"/>
                </a:solidFill>
              </a:rPr>
              <a:t>Update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FF0000"/>
                </a:solidFill>
              </a:rPr>
              <a:t>A23A,44,40,-75.88,-41.17,belle (grounded),05/13/16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FF0000"/>
                </a:solidFill>
              </a:rPr>
              <a:t>A56,14,7,-49.52,-26.40,weddw,05/13/16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FF0000"/>
                </a:solidFill>
              </a:rPr>
              <a:t>A57A,11,5,-70.12,-</a:t>
            </a:r>
            <a:r>
              <a:rPr lang="en-US" sz="2000" b="1" dirty="0" smtClean="0">
                <a:solidFill>
                  <a:srgbClr val="FF0000"/>
                </a:solidFill>
              </a:rPr>
              <a:t>59.12,belle,05/13/16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b="1" dirty="0" smtClean="0">
                <a:solidFill>
                  <a:schemeClr val="tx2"/>
                </a:solidFill>
              </a:rPr>
              <a:t>POINT_TYPE, OBJNAM, IA_BLN, IA_BWD, RECDAT, INFORM</a:t>
            </a:r>
          </a:p>
          <a:p>
            <a:pPr marL="0" indent="0">
              <a:buNone/>
            </a:pPr>
            <a:r>
              <a:rPr lang="en-US" sz="2000" b="1" dirty="0" smtClean="0">
                <a:solidFill>
                  <a:schemeClr val="tx2"/>
                </a:solidFill>
              </a:rPr>
              <a:t>ICEBRG, A23, 80000, 78000, 2016-05-13, belle (grounded)</a:t>
            </a:r>
            <a:endParaRPr lang="en-US" sz="20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chemeClr val="tx2"/>
                </a:solidFill>
              </a:rPr>
              <a:t>ICEBRG </a:t>
            </a:r>
            <a:r>
              <a:rPr lang="en-US" sz="2000" b="1" dirty="0" smtClean="0">
                <a:solidFill>
                  <a:schemeClr val="tx2"/>
                </a:solidFill>
              </a:rPr>
              <a:t>, A56,27000, 12000,2016-05-13,weddw</a:t>
            </a:r>
            <a:endParaRPr lang="en-US" sz="20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chemeClr val="tx2"/>
                </a:solidFill>
              </a:rPr>
              <a:t>ICEBRG </a:t>
            </a:r>
            <a:r>
              <a:rPr lang="en-US" sz="2000" b="1" dirty="0" smtClean="0">
                <a:solidFill>
                  <a:schemeClr val="tx2"/>
                </a:solidFill>
              </a:rPr>
              <a:t>, A57A,20000,8000, 2016-05-13, belle</a:t>
            </a:r>
            <a:endParaRPr lang="en-US" sz="20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Стрелка вниз 3"/>
          <p:cNvSpPr/>
          <p:nvPr/>
        </p:nvSpPr>
        <p:spPr>
          <a:xfrm>
            <a:off x="3635896" y="3789040"/>
            <a:ext cx="50405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52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579296" cy="506916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harmonize ICEBSZ table (MANICE, SIN, SIGRID)</a:t>
            </a:r>
          </a:p>
          <a:p>
            <a:r>
              <a:rPr lang="fr-CA" dirty="0" smtClean="0"/>
              <a:t>consider adding polygone attibutes OBJNAM, INFORM, IA_BCN to SIGRID-3</a:t>
            </a:r>
          </a:p>
          <a:p>
            <a:r>
              <a:rPr lang="fr-CA" dirty="0" smtClean="0"/>
              <a:t>consider adding IA_BCN table to SIGRID-3 (2 digits or 1 digit ?)</a:t>
            </a:r>
          </a:p>
          <a:p>
            <a:r>
              <a:rPr lang="fr-CA" dirty="0" smtClean="0"/>
              <a:t>consider adding  point attributes IA_BLN, IA_BWD to IOC and SIGRID-3</a:t>
            </a:r>
          </a:p>
          <a:p>
            <a:r>
              <a:rPr lang="fr-CA" dirty="0" smtClean="0"/>
              <a:t>consider adding symbols for IA_BCN, IA_OBN(icebergs)</a:t>
            </a:r>
          </a:p>
          <a:p>
            <a:r>
              <a:rPr lang="fr-CA" dirty="0" smtClean="0"/>
              <a:t>consider rewording of standards (SIN, IOC, Colour standard) for </a:t>
            </a:r>
            <a:r>
              <a:rPr lang="en-US" dirty="0" smtClean="0"/>
              <a:t>unambiguous interpretation (e.g. ice of land origin in oval symbol or as a separate layer)</a:t>
            </a:r>
            <a:endParaRPr lang="fr-CA" dirty="0" smtClean="0"/>
          </a:p>
          <a:p>
            <a:r>
              <a:rPr lang="fr-CA" dirty="0" smtClean="0"/>
              <a:t>consider definitions of other pending terms (e.g.iceberg clusters)</a:t>
            </a:r>
            <a:endParaRPr lang="en-US" dirty="0" smtClean="0"/>
          </a:p>
          <a:p>
            <a:endParaRPr lang="fr-CA" b="1" dirty="0" smtClean="0"/>
          </a:p>
        </p:txBody>
      </p:sp>
    </p:spTree>
    <p:extLst>
      <p:ext uri="{BB962C8B-B14F-4D97-AF65-F5344CB8AC3E}">
        <p14:creationId xmlns:p14="http://schemas.microsoft.com/office/powerpoint/2010/main" val="52301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documents? 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WMO Sea Ice Nomenclature, volume III (coding table, symbols)</a:t>
            </a:r>
          </a:p>
          <a:p>
            <a:r>
              <a:rPr lang="en-US" dirty="0" smtClean="0"/>
              <a:t>SIGRID-3 (additional field name, coding table)</a:t>
            </a:r>
          </a:p>
          <a:p>
            <a:r>
              <a:rPr lang="en-US" dirty="0" smtClean="0"/>
              <a:t>Ice Objects Catalogue (additional attributes)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18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NOBJNM: The individual name of an object in the national language</a:t>
            </a:r>
            <a:endParaRPr lang="ru-RU" dirty="0"/>
          </a:p>
          <a:p>
            <a:r>
              <a:rPr lang="en-US" dirty="0"/>
              <a:t>OBJNAM: The individual name of an object in English</a:t>
            </a:r>
            <a:endParaRPr lang="ru-RU" dirty="0"/>
          </a:p>
          <a:p>
            <a:r>
              <a:rPr lang="en-US" dirty="0"/>
              <a:t>INFORM: Information – Textual information about an object</a:t>
            </a:r>
            <a:endParaRPr lang="ru-RU" dirty="0"/>
          </a:p>
          <a:p>
            <a:r>
              <a:rPr lang="en-US" dirty="0"/>
              <a:t>NINFORM: Information – Textual information about an object in the national language</a:t>
            </a:r>
            <a:endParaRPr lang="ru-RU" dirty="0"/>
          </a:p>
          <a:p>
            <a:r>
              <a:rPr lang="en-US" dirty="0"/>
              <a:t>SCAMIN: Scale Minimum - The minimum scale at which the object may be used; e.g. for ECDIS presentation.</a:t>
            </a:r>
            <a:endParaRPr lang="ru-RU" dirty="0"/>
          </a:p>
          <a:p>
            <a:r>
              <a:rPr lang="en-US" dirty="0"/>
              <a:t>SCAMAX: Scale Maximum - The Maximum scale at which the object may be used; e.g. for ECDIS presentation.</a:t>
            </a:r>
            <a:endParaRPr lang="ru-RU" dirty="0"/>
          </a:p>
          <a:p>
            <a:r>
              <a:rPr lang="en-US" dirty="0"/>
              <a:t>TXTDSC: Textual Description - A string encoding the file name of an external text file that contains the text in English.</a:t>
            </a:r>
            <a:endParaRPr lang="ru-RU" dirty="0"/>
          </a:p>
          <a:p>
            <a:r>
              <a:rPr lang="en-US" dirty="0"/>
              <a:t>NTXTDS: Textual Description - A string encoding the file name of an external text file that contains the text in the national language.</a:t>
            </a:r>
            <a:endParaRPr lang="ru-RU" dirty="0"/>
          </a:p>
          <a:p>
            <a:r>
              <a:rPr lang="en-US" dirty="0"/>
              <a:t>PICREP: Pictorial Representation - A string encoding the file name of an external graphic file (pixel or vector).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Ice Objects Catalogue, version 5.2</a:t>
            </a:r>
            <a:endParaRPr lang="en-US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8947911"/>
              </p:ext>
            </p:extLst>
          </p:nvPr>
        </p:nvGraphicFramePr>
        <p:xfrm>
          <a:off x="395536" y="5733256"/>
          <a:ext cx="8568953" cy="381000"/>
        </p:xfrm>
        <a:graphic>
          <a:graphicData uri="http://schemas.openxmlformats.org/drawingml/2006/table">
            <a:tbl>
              <a:tblPr firstRow="1" firstCol="1" bandRow="1"/>
              <a:tblGrid>
                <a:gridCol w="1136050"/>
                <a:gridCol w="842728"/>
                <a:gridCol w="885410"/>
                <a:gridCol w="1264094"/>
                <a:gridCol w="4440671"/>
              </a:tblGrid>
              <a:tr h="19050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RECDAT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Date/Time</a:t>
                      </a:r>
                      <a:endParaRPr lang="ru-RU" sz="12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10-22</a:t>
                      </a:r>
                      <a:endParaRPr lang="ru-RU" sz="12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ISO 8601</a:t>
                      </a:r>
                      <a:endParaRPr lang="ru-RU" sz="12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Date and time of observation</a:t>
                      </a:r>
                      <a:endParaRPr lang="ru-RU" sz="12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SORDAT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Date/Time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10-22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ISO 8601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Date and time of validity</a:t>
                      </a:r>
                      <a:endParaRPr lang="ru-RU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390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430"/>
            <a:ext cx="8229600" cy="778098"/>
          </a:xfrm>
        </p:spPr>
        <p:txBody>
          <a:bodyPr/>
          <a:lstStyle/>
          <a:p>
            <a:r>
              <a:rPr lang="en-US" dirty="0" smtClean="0"/>
              <a:t>Ice Objects Catalogue, version 5.2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764704"/>
            <a:ext cx="8640960" cy="5548978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400" b="1" dirty="0" err="1" smtClean="0">
                <a:solidFill>
                  <a:srgbClr val="FF0000"/>
                </a:solidFill>
              </a:rPr>
              <a:t>Polygone</a:t>
            </a:r>
            <a:r>
              <a:rPr lang="en-US" sz="2400" b="1" dirty="0" smtClean="0">
                <a:solidFill>
                  <a:srgbClr val="FF0000"/>
                </a:solidFill>
              </a:rPr>
              <a:t> class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 smtClean="0"/>
              <a:t>BRGARE </a:t>
            </a:r>
            <a:r>
              <a:rPr lang="en-US" sz="2400" dirty="0" smtClean="0"/>
              <a:t> 	iceberg area</a:t>
            </a:r>
            <a:r>
              <a:rPr lang="en-US" sz="1800" dirty="0" smtClean="0"/>
              <a:t>					In SIGRID-3</a:t>
            </a:r>
            <a:r>
              <a:rPr lang="en-US" sz="1800" b="1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smtClean="0"/>
              <a:t>POLY_TYPE							</a:t>
            </a:r>
            <a:r>
              <a:rPr lang="en-US" sz="1800" b="1" dirty="0" smtClean="0"/>
              <a:t>I / </a:t>
            </a:r>
            <a:r>
              <a:rPr lang="en-US" sz="1800" dirty="0" smtClean="0"/>
              <a:t>.</a:t>
            </a:r>
            <a:r>
              <a:rPr lang="en-US" sz="1800" dirty="0" err="1" smtClean="0"/>
              <a:t>pl_x.shp</a:t>
            </a:r>
            <a:endParaRPr lang="ru-RU" sz="1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fr-CA" sz="1800" u="sng" dirty="0" smtClean="0"/>
              <a:t>Attributes:</a:t>
            </a:r>
          </a:p>
          <a:p>
            <a:pPr>
              <a:spcBef>
                <a:spcPts val="0"/>
              </a:spcBef>
            </a:pPr>
            <a:r>
              <a:rPr lang="en-US" sz="1800" dirty="0" smtClean="0"/>
              <a:t>NOBJNM	The </a:t>
            </a:r>
            <a:r>
              <a:rPr lang="en-US" sz="1800" dirty="0"/>
              <a:t>individual name of an object in the </a:t>
            </a:r>
            <a:r>
              <a:rPr lang="en-US" sz="1800" dirty="0" err="1" smtClean="0"/>
              <a:t>nat’l</a:t>
            </a:r>
            <a:r>
              <a:rPr lang="en-US" sz="1800" dirty="0" smtClean="0"/>
              <a:t> language	</a:t>
            </a:r>
            <a:r>
              <a:rPr lang="en-US" sz="1800" b="1" dirty="0" smtClean="0"/>
              <a:t>no</a:t>
            </a:r>
            <a:endParaRPr lang="ru-RU" sz="1800" b="1" dirty="0"/>
          </a:p>
          <a:p>
            <a:pPr>
              <a:spcBef>
                <a:spcPts val="0"/>
              </a:spcBef>
            </a:pPr>
            <a:r>
              <a:rPr lang="en-US" sz="1800" dirty="0" smtClean="0"/>
              <a:t>OBJNAM	The </a:t>
            </a:r>
            <a:r>
              <a:rPr lang="en-US" sz="1800" dirty="0"/>
              <a:t>individual name of an object in </a:t>
            </a:r>
            <a:r>
              <a:rPr lang="en-US" sz="1800" dirty="0" smtClean="0"/>
              <a:t>English		</a:t>
            </a:r>
            <a:r>
              <a:rPr lang="en-US" sz="1800" b="1" dirty="0" smtClean="0"/>
              <a:t>no</a:t>
            </a:r>
            <a:endParaRPr lang="ru-RU" sz="1800" b="1" dirty="0"/>
          </a:p>
          <a:p>
            <a:pPr>
              <a:spcBef>
                <a:spcPts val="0"/>
              </a:spcBef>
            </a:pPr>
            <a:r>
              <a:rPr lang="en-US" sz="1800" dirty="0" smtClean="0"/>
              <a:t>INFORM	Information </a:t>
            </a:r>
            <a:r>
              <a:rPr lang="en-US" sz="1800" dirty="0"/>
              <a:t>– </a:t>
            </a:r>
            <a:r>
              <a:rPr lang="en-US" sz="1800" dirty="0" smtClean="0"/>
              <a:t>textual </a:t>
            </a:r>
            <a:r>
              <a:rPr lang="en-US" sz="1800" dirty="0"/>
              <a:t>information about an </a:t>
            </a:r>
            <a:r>
              <a:rPr lang="en-US" sz="1800" dirty="0" smtClean="0"/>
              <a:t>object	</a:t>
            </a:r>
            <a:r>
              <a:rPr lang="en-US" sz="1800" b="1" dirty="0" smtClean="0"/>
              <a:t>no</a:t>
            </a:r>
            <a:endParaRPr lang="ru-RU" sz="1800" b="1" dirty="0"/>
          </a:p>
          <a:p>
            <a:pPr>
              <a:spcBef>
                <a:spcPts val="0"/>
              </a:spcBef>
            </a:pPr>
            <a:r>
              <a:rPr lang="en-US" sz="1800" dirty="0"/>
              <a:t>NINFORM: </a:t>
            </a:r>
            <a:r>
              <a:rPr lang="en-US" sz="1800" dirty="0" smtClean="0"/>
              <a:t>	Information </a:t>
            </a:r>
            <a:r>
              <a:rPr lang="en-US" sz="1800" dirty="0"/>
              <a:t>–  </a:t>
            </a:r>
            <a:r>
              <a:rPr lang="en-US" sz="1800" dirty="0" smtClean="0"/>
              <a:t>…same in </a:t>
            </a:r>
            <a:r>
              <a:rPr lang="en-US" sz="1800" dirty="0"/>
              <a:t>the </a:t>
            </a:r>
            <a:r>
              <a:rPr lang="en-US" sz="1800" dirty="0" err="1" smtClean="0"/>
              <a:t>nat’l</a:t>
            </a:r>
            <a:r>
              <a:rPr lang="en-US" sz="1800" dirty="0" smtClean="0"/>
              <a:t> language		</a:t>
            </a:r>
            <a:r>
              <a:rPr lang="en-US" sz="1800" b="1" dirty="0" smtClean="0"/>
              <a:t>no</a:t>
            </a:r>
          </a:p>
          <a:p>
            <a:pPr marL="57150" indent="0">
              <a:spcBef>
                <a:spcPts val="0"/>
              </a:spcBef>
              <a:buNone/>
            </a:pPr>
            <a:r>
              <a:rPr lang="en-US" sz="1800" dirty="0" smtClean="0"/>
              <a:t>….</a:t>
            </a:r>
            <a:endParaRPr lang="fr-CA" sz="1800" dirty="0" smtClean="0"/>
          </a:p>
          <a:p>
            <a:pPr>
              <a:spcBef>
                <a:spcPts val="0"/>
              </a:spcBef>
            </a:pPr>
            <a:r>
              <a:rPr lang="fr-CA" sz="1800" dirty="0" smtClean="0"/>
              <a:t>ICEBNM 	</a:t>
            </a:r>
            <a:r>
              <a:rPr lang="en-US" sz="1800" dirty="0" smtClean="0"/>
              <a:t>Number </a:t>
            </a:r>
            <a:r>
              <a:rPr lang="en-US" sz="1800" dirty="0"/>
              <a:t>of Icebergs in </a:t>
            </a:r>
            <a:r>
              <a:rPr lang="en-US" sz="1800" dirty="0" smtClean="0"/>
              <a:t>Area		integer		yes</a:t>
            </a:r>
            <a:endParaRPr lang="fr-CA" sz="1800" dirty="0" smtClean="0"/>
          </a:p>
          <a:p>
            <a:pPr>
              <a:spcBef>
                <a:spcPts val="0"/>
              </a:spcBef>
            </a:pPr>
            <a:r>
              <a:rPr lang="fr-CA" sz="1800" dirty="0" smtClean="0"/>
              <a:t>ICEBSZ	Iceberg size			enumerated	BL</a:t>
            </a:r>
          </a:p>
          <a:p>
            <a:pPr>
              <a:spcBef>
                <a:spcPts val="0"/>
              </a:spcBef>
            </a:pPr>
            <a:r>
              <a:rPr lang="fr-CA" sz="1800" dirty="0" smtClean="0"/>
              <a:t>ICEDDR	Ice drift direction			enumerated	yes</a:t>
            </a:r>
          </a:p>
          <a:p>
            <a:pPr>
              <a:spcBef>
                <a:spcPts val="0"/>
              </a:spcBef>
            </a:pPr>
            <a:r>
              <a:rPr lang="fr-CA" sz="1800" dirty="0" smtClean="0"/>
              <a:t>ICEDSP	Ice drift speed			floating		yes</a:t>
            </a:r>
          </a:p>
          <a:p>
            <a:pPr>
              <a:spcBef>
                <a:spcPts val="0"/>
              </a:spcBef>
            </a:pPr>
            <a:r>
              <a:rPr lang="fr-CA" sz="1800" b="1" dirty="0" smtClean="0">
                <a:solidFill>
                  <a:srgbClr val="FF0000"/>
                </a:solidFill>
              </a:rPr>
              <a:t>IA_OBN</a:t>
            </a:r>
            <a:r>
              <a:rPr lang="fr-CA" sz="1800" dirty="0" smtClean="0"/>
              <a:t> 	Number of ice objects	   Integer/enumerated	BN</a:t>
            </a:r>
          </a:p>
          <a:p>
            <a:pPr>
              <a:spcBef>
                <a:spcPts val="0"/>
              </a:spcBef>
            </a:pPr>
            <a:r>
              <a:rPr lang="fr-CA" sz="1800" b="1" dirty="0" smtClean="0">
                <a:solidFill>
                  <a:srgbClr val="FF0000"/>
                </a:solidFill>
              </a:rPr>
              <a:t>IA_BCN</a:t>
            </a:r>
            <a:r>
              <a:rPr lang="fr-CA" sz="1800" dirty="0" smtClean="0"/>
              <a:t>	Iceberg concentration		enumerated	</a:t>
            </a:r>
            <a:r>
              <a:rPr lang="fr-CA" sz="1800" b="1" dirty="0" smtClean="0"/>
              <a:t>no</a:t>
            </a:r>
          </a:p>
          <a:p>
            <a:pPr>
              <a:spcBef>
                <a:spcPts val="0"/>
              </a:spcBef>
            </a:pPr>
            <a:r>
              <a:rPr lang="fr-CA" sz="1800" dirty="0" smtClean="0"/>
              <a:t>IA_BFM	Prevailing iceberg form		enumerated	BL</a:t>
            </a:r>
          </a:p>
          <a:p>
            <a:pPr>
              <a:spcBef>
                <a:spcPts val="0"/>
              </a:spcBef>
            </a:pPr>
            <a:r>
              <a:rPr lang="fr-CA" sz="1800" dirty="0" smtClean="0"/>
              <a:t>IA_BUH	</a:t>
            </a:r>
            <a:r>
              <a:rPr lang="en-CA" sz="1800" dirty="0"/>
              <a:t>Maximum Height of Above Water </a:t>
            </a:r>
            <a:r>
              <a:rPr lang="en-CA" sz="1800" dirty="0" smtClean="0"/>
              <a:t>	integer		yes</a:t>
            </a:r>
          </a:p>
          <a:p>
            <a:pPr marL="57150" indent="0">
              <a:spcBef>
                <a:spcPts val="0"/>
              </a:spcBef>
              <a:buNone/>
            </a:pPr>
            <a:r>
              <a:rPr lang="en-CA" sz="1800" dirty="0"/>
              <a:t>	</a:t>
            </a:r>
            <a:r>
              <a:rPr lang="en-CA" sz="1800" dirty="0" smtClean="0"/>
              <a:t>	Part </a:t>
            </a:r>
            <a:r>
              <a:rPr lang="en-CA" sz="1800" dirty="0"/>
              <a:t>(</a:t>
            </a:r>
            <a:r>
              <a:rPr lang="en-CA" sz="1800" dirty="0" smtClean="0"/>
              <a:t>iceberg/grounded hummock)</a:t>
            </a: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6296902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sz="2400" b="1" dirty="0" smtClean="0"/>
              <a:t>Proposal: 	add OBJNAM, INFORM, IA_BCN to SIGRID-3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65905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51520" y="979468"/>
            <a:ext cx="8640960" cy="5878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90488"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n-CA" altLang="ru-RU" sz="1600" b="1" i="1" u="none" strike="noStrike" cap="none" normalizeH="0" baseline="0" dirty="0" err="1" smtClean="0">
                <a:ln>
                  <a:noFill/>
                </a:ln>
                <a:solidFill>
                  <a:srgbClr val="231F20"/>
                </a:solidFill>
                <a:effectLst/>
                <a:latin typeface="+mj-lt"/>
                <a:ea typeface="Times New Roman" pitchFamily="18" charset="0"/>
              </a:rPr>
              <a:t>nBnB</a:t>
            </a:r>
            <a:r>
              <a:rPr kumimoji="0" lang="en-CA" altLang="ru-RU" sz="1600" b="1" i="1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+mj-lt"/>
                <a:ea typeface="Times New Roman" pitchFamily="18" charset="0"/>
              </a:rPr>
              <a:t>			Number of icebergs within the area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n-CA" altLang="ru-RU" sz="1600" b="1" i="1" u="none" strike="noStrike" cap="none" normalizeH="0" baseline="0" dirty="0" err="1" smtClean="0">
                <a:ln>
                  <a:noFill/>
                </a:ln>
                <a:solidFill>
                  <a:srgbClr val="231F20"/>
                </a:solidFill>
                <a:effectLst/>
                <a:latin typeface="+mj-lt"/>
                <a:ea typeface="Times New Roman" pitchFamily="18" charset="0"/>
              </a:rPr>
              <a:t>nGnG</a:t>
            </a:r>
            <a:r>
              <a:rPr kumimoji="0" lang="en-CA" altLang="ru-RU" sz="1600" b="1" i="1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+mj-lt"/>
                <a:ea typeface="Times New Roman" pitchFamily="18" charset="0"/>
              </a:rPr>
              <a:t>			Number of growlers and </a:t>
            </a:r>
            <a:r>
              <a:rPr kumimoji="0" lang="en-CA" altLang="ru-RU" sz="1600" b="1" i="1" u="none" strike="noStrike" cap="none" normalizeH="0" baseline="0" dirty="0" err="1" smtClean="0">
                <a:ln>
                  <a:noFill/>
                </a:ln>
                <a:solidFill>
                  <a:srgbClr val="231F20"/>
                </a:solidFill>
                <a:effectLst/>
                <a:latin typeface="+mj-lt"/>
                <a:ea typeface="Times New Roman" pitchFamily="18" charset="0"/>
              </a:rPr>
              <a:t>bergy</a:t>
            </a:r>
            <a:r>
              <a:rPr kumimoji="0" lang="en-CA" altLang="ru-RU" sz="1600" b="1" i="1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+mj-lt"/>
                <a:ea typeface="Times New Roman" pitchFamily="18" charset="0"/>
              </a:rPr>
              <a:t> bits within the area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lvl="0" eaLnBrk="0" hangingPunct="0"/>
            <a:endParaRPr kumimoji="0" lang="en-CA" altLang="ru-RU" sz="1600" b="0" i="0" u="none" strike="noStrike" cap="none" normalizeH="0" baseline="0" dirty="0" smtClean="0">
              <a:ln>
                <a:noFill/>
              </a:ln>
              <a:solidFill>
                <a:srgbClr val="231F20"/>
              </a:solidFill>
              <a:effectLst/>
              <a:latin typeface="+mj-lt"/>
              <a:ea typeface="Times New Roman" pitchFamily="18" charset="0"/>
            </a:endParaRPr>
          </a:p>
          <a:p>
            <a:pPr lvl="0" eaLnBrk="0" hangingPunct="0"/>
            <a:r>
              <a:rPr kumimoji="0" lang="en-CA" alt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+mj-lt"/>
                <a:ea typeface="Times New Roman" pitchFamily="18" charset="0"/>
              </a:rPr>
              <a:t>Code	Figure	Code	figure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n-CA" alt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+mj-lt"/>
                <a:ea typeface="Times New Roman" pitchFamily="18" charset="0"/>
              </a:rPr>
              <a:t>00		None 	15 	15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n-CA" alt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+mj-lt"/>
                <a:ea typeface="Times New Roman" pitchFamily="18" charset="0"/>
              </a:rPr>
              <a:t>01		1 	16 	16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n-CA" alt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+mj-lt"/>
                <a:ea typeface="Times New Roman" pitchFamily="18" charset="0"/>
              </a:rPr>
              <a:t>02		2 	17 	17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n-CA" alt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+mj-lt"/>
                <a:ea typeface="Times New Roman" pitchFamily="18" charset="0"/>
              </a:rPr>
              <a:t>03		3 	18 	18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n-CA" alt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+mj-lt"/>
                <a:ea typeface="Times New Roman" pitchFamily="18" charset="0"/>
              </a:rPr>
              <a:t>04		4 	19 	19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n-CA" alt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+mj-lt"/>
                <a:ea typeface="Times New Roman" pitchFamily="18" charset="0"/>
              </a:rPr>
              <a:t>05 		5 	20 	1– 9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n-CA" alt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+mj-lt"/>
                <a:ea typeface="Times New Roman" pitchFamily="18" charset="0"/>
              </a:rPr>
              <a:t>06 		6 	21 	10– 19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n-CA" alt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+mj-lt"/>
                <a:ea typeface="Times New Roman" pitchFamily="18" charset="0"/>
              </a:rPr>
              <a:t>07 		7 	22 	20– 29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n-CA" alt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+mj-lt"/>
                <a:ea typeface="Times New Roman" pitchFamily="18" charset="0"/>
              </a:rPr>
              <a:t>08 		8 	23 	30– 39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n-CA" alt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+mj-lt"/>
                <a:ea typeface="Times New Roman" pitchFamily="18" charset="0"/>
              </a:rPr>
              <a:t>09 		9 	24 	40– 49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n-CA" alt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+mj-lt"/>
                <a:ea typeface="Times New Roman" pitchFamily="18" charset="0"/>
              </a:rPr>
              <a:t>10 		10 	25 	50– 99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n-CA" alt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+mj-lt"/>
                <a:ea typeface="Times New Roman" pitchFamily="18" charset="0"/>
              </a:rPr>
              <a:t>11 		11 	26 	100– 199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n-CA" alt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+mj-lt"/>
                <a:ea typeface="Times New Roman" pitchFamily="18" charset="0"/>
              </a:rPr>
              <a:t>12 		12 	27 	200– 499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n-CA" alt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+mj-lt"/>
                <a:ea typeface="Times New Roman" pitchFamily="18" charset="0"/>
              </a:rPr>
              <a:t>13 		13 	28 	500 or more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n-CA" alt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+mj-lt"/>
                <a:ea typeface="Times New Roman" pitchFamily="18" charset="0"/>
              </a:rPr>
              <a:t>14 		14 	99 	No indication because counting has been impossible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n-CA" alt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+mj-lt"/>
                <a:ea typeface="Times New Roman" pitchFamily="18" charset="0"/>
                <a:cs typeface="HelveticaNeue-Thin" charset="0"/>
              </a:rPr>
              <a:t>N o t e s :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n-CA" altLang="ru-RU" sz="12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+mj-lt"/>
                <a:ea typeface="Times New Roman" pitchFamily="18" charset="0"/>
                <a:cs typeface="HelveticaNeue-Thin" charset="0"/>
              </a:rPr>
              <a:t>(1) If the exact number, 1 to 19, is known, code figures 01 to 19 shall be used.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n-CA" altLang="ru-RU" sz="12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+mj-lt"/>
                <a:ea typeface="Times New Roman" pitchFamily="18" charset="0"/>
                <a:cs typeface="HelveticaNeue-Thin" charset="0"/>
              </a:rPr>
              <a:t>(2) If the number is more than 19, or if the exact number can only be estimated, code figures 20 to 28 shall be used.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n-CA" altLang="ru-RU" sz="12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+mj-lt"/>
                <a:ea typeface="Times New Roman" pitchFamily="18" charset="0"/>
                <a:cs typeface="HelveticaNeue-Thin" charset="0"/>
              </a:rPr>
              <a:t>(3) Code figure 99 shall only be used when it is absolutely impossible to make a reasonable estimate of the number</a:t>
            </a:r>
            <a:r>
              <a:rPr kumimoji="0" lang="en-CA" altLang="ru-RU" sz="1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+mj-lt"/>
                <a:ea typeface="Times New Roman" pitchFamily="18" charset="0"/>
                <a:cs typeface="HelveticaNeue-Thin" charset="0"/>
              </a:rPr>
              <a:t>.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137913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400" b="1" dirty="0" smtClean="0"/>
              <a:t>Ice Attribute:		</a:t>
            </a:r>
            <a:r>
              <a:rPr lang="fr-CA" sz="2400" b="1" dirty="0" smtClean="0">
                <a:solidFill>
                  <a:srgbClr val="FF0000"/>
                </a:solidFill>
              </a:rPr>
              <a:t>Number </a:t>
            </a:r>
            <a:r>
              <a:rPr lang="fr-CA" sz="2400" b="1" dirty="0">
                <a:solidFill>
                  <a:srgbClr val="FF0000"/>
                </a:solidFill>
              </a:rPr>
              <a:t>of ice </a:t>
            </a:r>
            <a:r>
              <a:rPr lang="fr-CA" sz="2400" b="1" dirty="0" smtClean="0">
                <a:solidFill>
                  <a:srgbClr val="FF0000"/>
                </a:solidFill>
              </a:rPr>
              <a:t>objects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en-CA" sz="2400" dirty="0" smtClean="0"/>
              <a:t>Acronym:		</a:t>
            </a:r>
            <a:r>
              <a:rPr lang="en-CA" sz="2400" b="1" dirty="0" smtClean="0">
                <a:solidFill>
                  <a:srgbClr val="FF0000"/>
                </a:solidFill>
              </a:rPr>
              <a:t>IA_OBN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19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369890"/>
            <a:ext cx="547260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400" b="1" dirty="0"/>
              <a:t>Ice Attribute:	</a:t>
            </a:r>
            <a:r>
              <a:rPr lang="en-CA" sz="2400" b="1" dirty="0">
                <a:solidFill>
                  <a:srgbClr val="FF0000"/>
                </a:solidFill>
              </a:rPr>
              <a:t>Iceberg Concentration</a:t>
            </a:r>
            <a:endParaRPr lang="ru-RU" sz="2400" b="1" dirty="0">
              <a:solidFill>
                <a:srgbClr val="FF0000"/>
              </a:solidFill>
            </a:endParaRPr>
          </a:p>
          <a:p>
            <a:r>
              <a:rPr lang="en-CA" sz="2400" dirty="0"/>
              <a:t>Acronym:	</a:t>
            </a:r>
            <a:r>
              <a:rPr lang="en-CA" sz="2400" b="1" dirty="0">
                <a:solidFill>
                  <a:srgbClr val="FF0000"/>
                </a:solidFill>
              </a:rPr>
              <a:t>IA_BCN</a:t>
            </a:r>
            <a:endParaRPr lang="ru-RU" sz="2400" dirty="0">
              <a:solidFill>
                <a:srgbClr val="FF0000"/>
              </a:solidFill>
            </a:endParaRPr>
          </a:p>
          <a:p>
            <a:r>
              <a:rPr lang="en-CA" dirty="0"/>
              <a:t>Code:	30353</a:t>
            </a:r>
            <a:endParaRPr lang="ru-RU" dirty="0"/>
          </a:p>
          <a:p>
            <a:r>
              <a:rPr lang="en-CA" dirty="0"/>
              <a:t>Attribute Type:	Enumerated</a:t>
            </a:r>
            <a:endParaRPr lang="ru-RU" dirty="0"/>
          </a:p>
          <a:p>
            <a:r>
              <a:rPr lang="en-US" dirty="0"/>
              <a:t>Expected Input:</a:t>
            </a:r>
            <a:endParaRPr lang="ru-RU" dirty="0"/>
          </a:p>
          <a:p>
            <a:r>
              <a:rPr lang="en-US" dirty="0"/>
              <a:t>ID	Meaning</a:t>
            </a:r>
            <a:endParaRPr lang="ru-RU" dirty="0"/>
          </a:p>
          <a:p>
            <a:r>
              <a:rPr lang="en-US" dirty="0"/>
              <a:t>10	&gt;45 nm between bergs</a:t>
            </a:r>
            <a:endParaRPr lang="ru-RU" dirty="0"/>
          </a:p>
          <a:p>
            <a:r>
              <a:rPr lang="en-US" dirty="0"/>
              <a:t>12	&gt;15 nm between bergs</a:t>
            </a:r>
            <a:endParaRPr lang="ru-RU" dirty="0"/>
          </a:p>
          <a:p>
            <a:r>
              <a:rPr lang="en-US" dirty="0"/>
              <a:t>20	15 - 44 nm between bergs</a:t>
            </a:r>
            <a:endParaRPr lang="ru-RU" dirty="0"/>
          </a:p>
          <a:p>
            <a:r>
              <a:rPr lang="en-US" dirty="0"/>
              <a:t>23	10 - 44 nm between bergs</a:t>
            </a:r>
            <a:endParaRPr lang="ru-RU" dirty="0"/>
          </a:p>
          <a:p>
            <a:r>
              <a:rPr lang="en-US" dirty="0"/>
              <a:t>30	10 - 14 nm between bergs</a:t>
            </a:r>
            <a:endParaRPr lang="ru-RU" dirty="0"/>
          </a:p>
          <a:p>
            <a:r>
              <a:rPr lang="en-US" dirty="0"/>
              <a:t>34	7 - 14 nm between bergs</a:t>
            </a:r>
            <a:endParaRPr lang="ru-RU" dirty="0"/>
          </a:p>
          <a:p>
            <a:r>
              <a:rPr lang="en-US" dirty="0"/>
              <a:t>40	7 - 10 nm between bergs</a:t>
            </a:r>
            <a:endParaRPr lang="ru-RU" dirty="0"/>
          </a:p>
          <a:p>
            <a:r>
              <a:rPr lang="en-US" dirty="0"/>
              <a:t>45	5 - 10 nm between bergs</a:t>
            </a:r>
            <a:endParaRPr lang="ru-RU" dirty="0"/>
          </a:p>
          <a:p>
            <a:r>
              <a:rPr lang="en-US" dirty="0"/>
              <a:t>50	5 - 6 nm between </a:t>
            </a:r>
            <a:r>
              <a:rPr lang="en-US" dirty="0" smtClean="0"/>
              <a:t>bergs</a:t>
            </a:r>
          </a:p>
          <a:p>
            <a:r>
              <a:rPr lang="en-US" dirty="0" smtClean="0"/>
              <a:t>56	3 - 6 nm between bergs</a:t>
            </a:r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4306630" y="2204864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60</a:t>
            </a:r>
            <a:r>
              <a:rPr lang="en-US" dirty="0"/>
              <a:t>	3 - 4 nm between bergs</a:t>
            </a:r>
            <a:endParaRPr lang="ru-RU" dirty="0"/>
          </a:p>
          <a:p>
            <a:r>
              <a:rPr lang="en-US" dirty="0"/>
              <a:t>67	1 - 4 nm between bergs</a:t>
            </a:r>
            <a:endParaRPr lang="ru-RU" dirty="0"/>
          </a:p>
          <a:p>
            <a:r>
              <a:rPr lang="en-US" dirty="0"/>
              <a:t>70	1 - 2 nm between bergs</a:t>
            </a:r>
            <a:endParaRPr lang="ru-RU" dirty="0"/>
          </a:p>
          <a:p>
            <a:r>
              <a:rPr lang="en-US" dirty="0"/>
              <a:t>78	0.5 - 2.0 nm between bergs</a:t>
            </a:r>
            <a:endParaRPr lang="ru-RU" dirty="0"/>
          </a:p>
          <a:p>
            <a:r>
              <a:rPr lang="en-US" dirty="0"/>
              <a:t>80	0.5 - 1.0 nm between bergs</a:t>
            </a:r>
            <a:endParaRPr lang="ru-RU" dirty="0"/>
          </a:p>
          <a:p>
            <a:r>
              <a:rPr lang="en-US" dirty="0"/>
              <a:t>89	&lt;1.0 nm between bergs</a:t>
            </a:r>
            <a:endParaRPr lang="ru-RU" dirty="0"/>
          </a:p>
          <a:p>
            <a:r>
              <a:rPr lang="en-US" dirty="0"/>
              <a:t>90	&lt;0.5 nm between bergs</a:t>
            </a:r>
            <a:endParaRPr lang="ru-RU" dirty="0"/>
          </a:p>
          <a:p>
            <a:r>
              <a:rPr lang="en-US" dirty="0"/>
              <a:t>98	No Icebergs</a:t>
            </a:r>
            <a:endParaRPr lang="ru-RU" dirty="0"/>
          </a:p>
          <a:p>
            <a:r>
              <a:rPr lang="en-US" dirty="0"/>
              <a:t>99	Undetermined/Unknown</a:t>
            </a:r>
            <a:endParaRPr lang="ru-RU" dirty="0"/>
          </a:p>
          <a:p>
            <a:r>
              <a:rPr lang="en-US" dirty="0"/>
              <a:t>Definitions:	IA_BCN specifies the total concentration of icebergs in an area.</a:t>
            </a:r>
            <a:endParaRPr lang="ru-RU" dirty="0"/>
          </a:p>
          <a:p>
            <a:r>
              <a:rPr lang="en-US" dirty="0"/>
              <a:t>References:	“Manual on conducting ice air reconnaissance”	</a:t>
            </a:r>
            <a:endParaRPr lang="ru-RU" dirty="0"/>
          </a:p>
          <a:p>
            <a:r>
              <a:rPr lang="en-US" dirty="0"/>
              <a:t>Distinction:	ICEBNM</a:t>
            </a:r>
            <a:endParaRPr lang="ru-RU" dirty="0"/>
          </a:p>
          <a:p>
            <a:r>
              <a:rPr lang="en-US" dirty="0"/>
              <a:t>Remarks:	An alternative to </a:t>
            </a:r>
            <a:r>
              <a:rPr lang="en-US" dirty="0" smtClean="0"/>
              <a:t>ICEBNM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21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430"/>
            <a:ext cx="8229600" cy="778098"/>
          </a:xfrm>
        </p:spPr>
        <p:txBody>
          <a:bodyPr/>
          <a:lstStyle/>
          <a:p>
            <a:r>
              <a:rPr lang="en-US" dirty="0" smtClean="0"/>
              <a:t>Ice Objects Catalogue, version 5.2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764704"/>
            <a:ext cx="8640960" cy="5548978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Line class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 smtClean="0"/>
              <a:t>BRGLNE </a:t>
            </a:r>
            <a:r>
              <a:rPr lang="en-US" sz="2400" dirty="0" smtClean="0"/>
              <a:t> 	iceberg limit</a:t>
            </a:r>
            <a:r>
              <a:rPr lang="en-US" sz="1800" dirty="0" smtClean="0"/>
              <a:t>					In SIGRID-3</a:t>
            </a:r>
            <a:r>
              <a:rPr lang="en-US" sz="1800" b="1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smtClean="0"/>
              <a:t>LINE_TYPE						</a:t>
            </a:r>
            <a:r>
              <a:rPr lang="en-US" sz="1800" b="1" dirty="0" smtClean="0"/>
              <a:t>BRGLNE / </a:t>
            </a:r>
            <a:r>
              <a:rPr lang="en-US" sz="1800" dirty="0" smtClean="0"/>
              <a:t>.</a:t>
            </a:r>
            <a:r>
              <a:rPr lang="en-US" sz="1800" dirty="0" err="1" smtClean="0"/>
              <a:t>ln_x.shp</a:t>
            </a:r>
            <a:endParaRPr lang="ru-RU" sz="1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fr-CA" sz="1800" u="sng" dirty="0" smtClean="0"/>
              <a:t>Attributes:</a:t>
            </a:r>
          </a:p>
          <a:p>
            <a:pPr>
              <a:spcBef>
                <a:spcPts val="0"/>
              </a:spcBef>
            </a:pPr>
            <a:r>
              <a:rPr lang="en-US" sz="1800" dirty="0" smtClean="0"/>
              <a:t>NOBJNM	The </a:t>
            </a:r>
            <a:r>
              <a:rPr lang="en-US" sz="1800" dirty="0"/>
              <a:t>individual name of an object in the </a:t>
            </a:r>
            <a:r>
              <a:rPr lang="en-US" sz="1800" dirty="0" err="1" smtClean="0"/>
              <a:t>nat’l</a:t>
            </a:r>
            <a:r>
              <a:rPr lang="en-US" sz="1800" dirty="0" smtClean="0"/>
              <a:t> language	</a:t>
            </a:r>
            <a:r>
              <a:rPr lang="en-US" sz="1800" b="1" dirty="0" smtClean="0"/>
              <a:t>no</a:t>
            </a:r>
            <a:endParaRPr lang="ru-RU" sz="1800" b="1" dirty="0"/>
          </a:p>
          <a:p>
            <a:pPr>
              <a:spcBef>
                <a:spcPts val="0"/>
              </a:spcBef>
            </a:pPr>
            <a:r>
              <a:rPr lang="en-US" sz="1800" dirty="0" smtClean="0"/>
              <a:t>OBJNAM	The </a:t>
            </a:r>
            <a:r>
              <a:rPr lang="en-US" sz="1800" dirty="0"/>
              <a:t>individual name of an object in </a:t>
            </a:r>
            <a:r>
              <a:rPr lang="en-US" sz="1800" dirty="0" smtClean="0"/>
              <a:t>English		</a:t>
            </a:r>
            <a:r>
              <a:rPr lang="en-US" sz="1800" b="1" dirty="0" smtClean="0"/>
              <a:t>no</a:t>
            </a:r>
            <a:endParaRPr lang="ru-RU" sz="1800" b="1" dirty="0"/>
          </a:p>
          <a:p>
            <a:pPr>
              <a:spcBef>
                <a:spcPts val="0"/>
              </a:spcBef>
            </a:pPr>
            <a:r>
              <a:rPr lang="en-US" sz="1800" dirty="0" smtClean="0"/>
              <a:t>INFORM	Information </a:t>
            </a:r>
            <a:r>
              <a:rPr lang="en-US" sz="1800" dirty="0"/>
              <a:t>– </a:t>
            </a:r>
            <a:r>
              <a:rPr lang="en-US" sz="1800" dirty="0" smtClean="0"/>
              <a:t>textual </a:t>
            </a:r>
            <a:r>
              <a:rPr lang="en-US" sz="1800" dirty="0"/>
              <a:t>information about an </a:t>
            </a:r>
            <a:r>
              <a:rPr lang="en-US" sz="1800" dirty="0" smtClean="0"/>
              <a:t>object	</a:t>
            </a:r>
            <a:r>
              <a:rPr lang="en-US" sz="1800" b="1" dirty="0" smtClean="0"/>
              <a:t>no</a:t>
            </a:r>
            <a:endParaRPr lang="ru-RU" sz="1800" b="1" dirty="0"/>
          </a:p>
          <a:p>
            <a:pPr>
              <a:spcBef>
                <a:spcPts val="0"/>
              </a:spcBef>
            </a:pPr>
            <a:r>
              <a:rPr lang="en-US" sz="1800" dirty="0"/>
              <a:t>NINFORM: </a:t>
            </a:r>
            <a:r>
              <a:rPr lang="en-US" sz="1800" dirty="0" smtClean="0"/>
              <a:t>	Information </a:t>
            </a:r>
            <a:r>
              <a:rPr lang="en-US" sz="1800" dirty="0"/>
              <a:t>–  </a:t>
            </a:r>
            <a:r>
              <a:rPr lang="en-US" sz="1800" dirty="0" smtClean="0"/>
              <a:t>…same in </a:t>
            </a:r>
            <a:r>
              <a:rPr lang="en-US" sz="1800" dirty="0"/>
              <a:t>the </a:t>
            </a:r>
            <a:r>
              <a:rPr lang="en-US" sz="1800" dirty="0" err="1" smtClean="0"/>
              <a:t>nat’l</a:t>
            </a:r>
            <a:r>
              <a:rPr lang="en-US" sz="1800" dirty="0" smtClean="0"/>
              <a:t> language		</a:t>
            </a:r>
            <a:r>
              <a:rPr lang="en-US" sz="1800" b="1" dirty="0" smtClean="0"/>
              <a:t>no</a:t>
            </a:r>
          </a:p>
          <a:p>
            <a:pPr marL="57150" indent="0">
              <a:spcBef>
                <a:spcPts val="0"/>
              </a:spcBef>
              <a:buNone/>
            </a:pPr>
            <a:r>
              <a:rPr lang="en-US" sz="1800" dirty="0" smtClean="0"/>
              <a:t>….</a:t>
            </a:r>
            <a:endParaRPr lang="fr-CA" sz="1800" dirty="0" smtClean="0"/>
          </a:p>
          <a:p>
            <a:pPr>
              <a:spcBef>
                <a:spcPts val="0"/>
              </a:spcBef>
            </a:pPr>
            <a:r>
              <a:rPr lang="fr-CA" sz="1800" dirty="0" smtClean="0"/>
              <a:t>IA_LOC 	</a:t>
            </a:r>
            <a:r>
              <a:rPr lang="en-US" sz="1800" dirty="0"/>
              <a:t>Location of ice relative to line </a:t>
            </a:r>
            <a:r>
              <a:rPr lang="en-US" sz="1800" dirty="0" smtClean="0"/>
              <a:t>feature	enumerated    yes/ICE_LOC</a:t>
            </a:r>
            <a:endParaRPr lang="fr-CA" sz="18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6296902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sz="2400" b="1" dirty="0" smtClean="0"/>
              <a:t>Proposal: 	Do we need additional line classes ?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7282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430"/>
            <a:ext cx="8229600" cy="778098"/>
          </a:xfrm>
        </p:spPr>
        <p:txBody>
          <a:bodyPr/>
          <a:lstStyle/>
          <a:p>
            <a:r>
              <a:rPr lang="en-US" dirty="0" smtClean="0"/>
              <a:t>Ice Objects Catalogue, version 5.2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764704"/>
            <a:ext cx="8640960" cy="5548978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Point class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b="1" dirty="0" smtClean="0"/>
              <a:t>ICEBRG </a:t>
            </a:r>
            <a:r>
              <a:rPr lang="en-US" sz="2800" dirty="0" smtClean="0"/>
              <a:t> 	iceberg</a:t>
            </a:r>
            <a:r>
              <a:rPr lang="en-US" sz="2000" dirty="0" smtClean="0"/>
              <a:t>	</a:t>
            </a:r>
            <a:r>
              <a:rPr lang="en-US" sz="1800" dirty="0" smtClean="0"/>
              <a:t>		 		In SIGRID-3</a:t>
            </a:r>
            <a:r>
              <a:rPr lang="en-US" sz="1800" b="1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smtClean="0"/>
              <a:t>POINT_TYPE						</a:t>
            </a:r>
            <a:r>
              <a:rPr lang="en-US" sz="1800" b="1" dirty="0" smtClean="0"/>
              <a:t>ICEBRG/ </a:t>
            </a:r>
            <a:r>
              <a:rPr lang="en-US" sz="1800" dirty="0" smtClean="0"/>
              <a:t>.</a:t>
            </a:r>
            <a:r>
              <a:rPr lang="en-US" sz="1800" dirty="0" err="1" smtClean="0"/>
              <a:t>pt_x.shp</a:t>
            </a:r>
            <a:endParaRPr lang="ru-RU" sz="1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fr-CA" sz="1800" u="sng" dirty="0" smtClean="0"/>
              <a:t>Attributes:</a:t>
            </a:r>
          </a:p>
          <a:p>
            <a:pPr>
              <a:spcBef>
                <a:spcPts val="0"/>
              </a:spcBef>
            </a:pPr>
            <a:r>
              <a:rPr lang="en-US" sz="1800" dirty="0" smtClean="0"/>
              <a:t>NOBJNM	The </a:t>
            </a:r>
            <a:r>
              <a:rPr lang="en-US" sz="1800" dirty="0"/>
              <a:t>individual name of an object in the </a:t>
            </a:r>
            <a:r>
              <a:rPr lang="en-US" sz="1800" dirty="0" err="1" smtClean="0"/>
              <a:t>nat’l</a:t>
            </a:r>
            <a:r>
              <a:rPr lang="en-US" sz="1800" dirty="0" smtClean="0"/>
              <a:t> language	no</a:t>
            </a:r>
            <a:endParaRPr lang="ru-RU" sz="1800" dirty="0"/>
          </a:p>
          <a:p>
            <a:pPr>
              <a:spcBef>
                <a:spcPts val="0"/>
              </a:spcBef>
            </a:pPr>
            <a:r>
              <a:rPr lang="en-US" sz="1800" dirty="0" smtClean="0"/>
              <a:t>OBJNAM	The </a:t>
            </a:r>
            <a:r>
              <a:rPr lang="en-US" sz="1800" dirty="0"/>
              <a:t>individual name of an object in </a:t>
            </a:r>
            <a:r>
              <a:rPr lang="en-US" sz="1800" dirty="0" smtClean="0"/>
              <a:t>English		no</a:t>
            </a:r>
            <a:endParaRPr lang="ru-RU" sz="1800" dirty="0"/>
          </a:p>
          <a:p>
            <a:pPr>
              <a:spcBef>
                <a:spcPts val="0"/>
              </a:spcBef>
            </a:pPr>
            <a:r>
              <a:rPr lang="en-US" sz="1800" dirty="0" smtClean="0"/>
              <a:t>INFORM	Information </a:t>
            </a:r>
            <a:r>
              <a:rPr lang="en-US" sz="1800" dirty="0"/>
              <a:t>– </a:t>
            </a:r>
            <a:r>
              <a:rPr lang="en-US" sz="1800" dirty="0" smtClean="0"/>
              <a:t>textual </a:t>
            </a:r>
            <a:r>
              <a:rPr lang="en-US" sz="1800" dirty="0"/>
              <a:t>information about an </a:t>
            </a:r>
            <a:r>
              <a:rPr lang="en-US" sz="1800" dirty="0" smtClean="0"/>
              <a:t>object	no</a:t>
            </a:r>
            <a:endParaRPr lang="ru-RU" sz="1800" dirty="0"/>
          </a:p>
          <a:p>
            <a:pPr>
              <a:spcBef>
                <a:spcPts val="0"/>
              </a:spcBef>
            </a:pPr>
            <a:r>
              <a:rPr lang="en-US" sz="1800" dirty="0"/>
              <a:t>NINFORM: </a:t>
            </a:r>
            <a:r>
              <a:rPr lang="en-US" sz="1800" dirty="0" smtClean="0"/>
              <a:t>	Information </a:t>
            </a:r>
            <a:r>
              <a:rPr lang="en-US" sz="1800" dirty="0"/>
              <a:t>–  </a:t>
            </a:r>
            <a:r>
              <a:rPr lang="en-US" sz="1800" dirty="0" smtClean="0"/>
              <a:t>…same in </a:t>
            </a:r>
            <a:r>
              <a:rPr lang="en-US" sz="1800" dirty="0"/>
              <a:t>the </a:t>
            </a:r>
            <a:r>
              <a:rPr lang="en-US" sz="1800" dirty="0" err="1" smtClean="0"/>
              <a:t>nat’l</a:t>
            </a:r>
            <a:r>
              <a:rPr lang="en-US" sz="1800" dirty="0" smtClean="0"/>
              <a:t> language		no</a:t>
            </a:r>
          </a:p>
          <a:p>
            <a:pPr marL="57150" indent="0">
              <a:spcBef>
                <a:spcPts val="0"/>
              </a:spcBef>
              <a:buNone/>
            </a:pPr>
            <a:r>
              <a:rPr lang="en-US" sz="1800" dirty="0" smtClean="0"/>
              <a:t>….</a:t>
            </a:r>
            <a:endParaRPr lang="fr-CA" sz="1800" dirty="0" smtClean="0"/>
          </a:p>
          <a:p>
            <a:pPr>
              <a:spcBef>
                <a:spcPts val="0"/>
              </a:spcBef>
            </a:pPr>
            <a:r>
              <a:rPr lang="fr-CA" sz="1800" dirty="0" smtClean="0"/>
              <a:t>ICEBSZ	Iceberg size			enumerated	BL</a:t>
            </a:r>
          </a:p>
          <a:p>
            <a:pPr>
              <a:spcBef>
                <a:spcPts val="0"/>
              </a:spcBef>
            </a:pPr>
            <a:r>
              <a:rPr lang="fr-CA" sz="1800" dirty="0" smtClean="0"/>
              <a:t>ICEDDR	Ice drift direction			enumerated	yes</a:t>
            </a:r>
          </a:p>
          <a:p>
            <a:pPr>
              <a:spcBef>
                <a:spcPts val="0"/>
              </a:spcBef>
            </a:pPr>
            <a:r>
              <a:rPr lang="fr-CA" sz="1800" dirty="0" smtClean="0"/>
              <a:t>ICEDSP	Ice drift speed			floating		yes</a:t>
            </a:r>
          </a:p>
          <a:p>
            <a:pPr>
              <a:spcBef>
                <a:spcPts val="0"/>
              </a:spcBef>
            </a:pPr>
            <a:r>
              <a:rPr lang="fr-CA" sz="1800" dirty="0" smtClean="0"/>
              <a:t>IA_OBN 	Number of ice objects		Integer		yes</a:t>
            </a:r>
          </a:p>
          <a:p>
            <a:pPr>
              <a:spcBef>
                <a:spcPts val="0"/>
              </a:spcBef>
            </a:pPr>
            <a:r>
              <a:rPr lang="fr-CA" sz="1800" dirty="0" smtClean="0"/>
              <a:t>IA_BFM	Prevailing iceberg form		enumerated	BL</a:t>
            </a:r>
          </a:p>
          <a:p>
            <a:pPr>
              <a:spcBef>
                <a:spcPts val="0"/>
              </a:spcBef>
            </a:pPr>
            <a:r>
              <a:rPr lang="fr-CA" sz="1800" dirty="0" smtClean="0"/>
              <a:t>IA_BUH	</a:t>
            </a:r>
            <a:r>
              <a:rPr lang="en-CA" sz="1800" dirty="0"/>
              <a:t>Maximum Height of Above Water </a:t>
            </a:r>
            <a:r>
              <a:rPr lang="en-CA" sz="1800" dirty="0" smtClean="0"/>
              <a:t>	integer		yes</a:t>
            </a:r>
          </a:p>
          <a:p>
            <a:pPr marL="57150" indent="0">
              <a:spcBef>
                <a:spcPts val="0"/>
              </a:spcBef>
              <a:buNone/>
            </a:pPr>
            <a:r>
              <a:rPr lang="en-CA" sz="1800" dirty="0"/>
              <a:t>	</a:t>
            </a:r>
            <a:r>
              <a:rPr lang="en-CA" sz="1800" dirty="0" smtClean="0"/>
              <a:t>	Part </a:t>
            </a:r>
            <a:r>
              <a:rPr lang="en-CA" sz="1800" dirty="0"/>
              <a:t>(</a:t>
            </a:r>
            <a:r>
              <a:rPr lang="en-CA" sz="1800" dirty="0" smtClean="0"/>
              <a:t>iceberg/grounded hummock)</a:t>
            </a:r>
          </a:p>
          <a:p>
            <a:pPr marL="57150" indent="0">
              <a:spcBef>
                <a:spcPts val="0"/>
              </a:spcBef>
              <a:buNone/>
            </a:pPr>
            <a:r>
              <a:rPr lang="en-CA" sz="1800" b="1" u="sng" dirty="0" smtClean="0">
                <a:solidFill>
                  <a:srgbClr val="FF0000"/>
                </a:solidFill>
              </a:rPr>
              <a:t>Consider</a:t>
            </a:r>
            <a:r>
              <a:rPr lang="en-CA" sz="1800" b="1" dirty="0" smtClean="0">
                <a:solidFill>
                  <a:srgbClr val="FF0000"/>
                </a:solidFill>
              </a:rPr>
              <a:t>:</a:t>
            </a:r>
          </a:p>
          <a:p>
            <a:pPr indent="-285750">
              <a:spcBef>
                <a:spcPts val="0"/>
              </a:spcBef>
            </a:pPr>
            <a:r>
              <a:rPr lang="en-CA" sz="1800" b="1" dirty="0" smtClean="0">
                <a:solidFill>
                  <a:srgbClr val="FF0000"/>
                </a:solidFill>
              </a:rPr>
              <a:t>IA_BLN	Maximum Length of iceberg, meters	integer</a:t>
            </a:r>
          </a:p>
          <a:p>
            <a:pPr indent="-285750">
              <a:spcBef>
                <a:spcPts val="0"/>
              </a:spcBef>
            </a:pPr>
            <a:r>
              <a:rPr lang="en-CA" sz="1800" b="1" dirty="0" smtClean="0">
                <a:solidFill>
                  <a:srgbClr val="FF0000"/>
                </a:solidFill>
              </a:rPr>
              <a:t>IA_BWD	Maximum Width of Iceberg, meters	integer</a:t>
            </a:r>
            <a:endParaRPr lang="ru-RU" sz="18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6296902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sz="2400" b="1" dirty="0" smtClean="0"/>
              <a:t>Proposal: 	add IA_BLN, IA_BWD to IOC and SIGRID-3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90367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WMO Sea Ice Nomenclature, vol. III</a:t>
            </a:r>
            <a:br>
              <a:rPr lang="en-US" dirty="0" smtClean="0"/>
            </a:br>
            <a:r>
              <a:rPr lang="en-US" sz="3600" dirty="0" smtClean="0"/>
              <a:t>(other concerned docs </a:t>
            </a:r>
            <a:r>
              <a:rPr lang="en-US" sz="3600" dirty="0" err="1" smtClean="0"/>
              <a:t>Colour</a:t>
            </a:r>
            <a:r>
              <a:rPr lang="en-US" sz="3600" dirty="0" smtClean="0"/>
              <a:t> standard, S-411 presentation schema)</a:t>
            </a:r>
            <a:endParaRPr lang="en-US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903" y="1988659"/>
            <a:ext cx="3112839" cy="2937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111" y="5008474"/>
            <a:ext cx="3816424" cy="1612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269732" y="1628800"/>
            <a:ext cx="8915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S-411</a:t>
            </a:r>
            <a:endParaRPr lang="en-US" sz="2400" b="1" dirty="0"/>
          </a:p>
        </p:txBody>
      </p:sp>
      <p:pic>
        <p:nvPicPr>
          <p:cNvPr id="3176" name="Picture 10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091957"/>
            <a:ext cx="5090664" cy="3174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0" name="Прямоугольник 109"/>
          <p:cNvSpPr/>
          <p:nvPr/>
        </p:nvSpPr>
        <p:spPr>
          <a:xfrm>
            <a:off x="755576" y="1671191"/>
            <a:ext cx="22993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WMO SIN, </a:t>
            </a:r>
            <a:r>
              <a:rPr lang="en-US" sz="2400" b="1" dirty="0" err="1" smtClean="0"/>
              <a:t>vol.III</a:t>
            </a:r>
            <a:endParaRPr lang="en-US" sz="2400" b="1" dirty="0"/>
          </a:p>
        </p:txBody>
      </p:sp>
      <p:pic>
        <p:nvPicPr>
          <p:cNvPr id="3177" name="Picture 10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18925"/>
            <a:ext cx="4562475" cy="136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401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521</Words>
  <Application>Microsoft Office PowerPoint</Application>
  <PresentationFormat>Экран (4:3)</PresentationFormat>
  <Paragraphs>178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Proposals for icebergs additional codes and symbols for further consideration by JCOMM ETSI and IICWG sub-committee on icebergs</vt:lpstr>
      <vt:lpstr>What documents? </vt:lpstr>
      <vt:lpstr>Ice Objects Catalogue, version 5.2</vt:lpstr>
      <vt:lpstr>Ice Objects Catalogue, version 5.2</vt:lpstr>
      <vt:lpstr>Презентация PowerPoint</vt:lpstr>
      <vt:lpstr>Презентация PowerPoint</vt:lpstr>
      <vt:lpstr>Ice Objects Catalogue, version 5.2</vt:lpstr>
      <vt:lpstr>Ice Objects Catalogue, version 5.2</vt:lpstr>
      <vt:lpstr>WMO Sea Ice Nomenclature, vol. III (other concerned docs Colour standard, S-411 presentation schema)</vt:lpstr>
      <vt:lpstr>WMO Sea Ice Nomenclature, vol. III (other concerned docs Colour standard, S-411 presentation schema)</vt:lpstr>
      <vt:lpstr>Sample coding for the weekly US NIC antarctic tabular iceberg analysis</vt:lpstr>
      <vt:lpstr>Summary</vt:lpstr>
    </vt:vector>
  </TitlesOfParts>
  <Company>AARI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Proposals for icebergs additional codes and symbols</dc:title>
  <dc:creator>Vasily Smolyanitsky</dc:creator>
  <cp:lastModifiedBy>Vasily Smolyanitsky</cp:lastModifiedBy>
  <cp:revision>30</cp:revision>
  <dcterms:created xsi:type="dcterms:W3CDTF">2016-05-17T06:17:12Z</dcterms:created>
  <dcterms:modified xsi:type="dcterms:W3CDTF">2016-05-17T13:05:35Z</dcterms:modified>
</cp:coreProperties>
</file>