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6" name="Shape 9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tile algn="tl" flip="none" tx="0" sx="100000" ty="0" sy="100000"/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1.png"/><Relationship Id="rId4" Type="http://schemas.openxmlformats.org/officeDocument/2006/relationships/image" Target="../media/image0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9.png"/><Relationship Id="rId4" Type="http://schemas.openxmlformats.org/officeDocument/2006/relationships/image" Target="../media/image0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685800" y="16764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Antarctic Shelf Update Utility</a:t>
            </a:r>
          </a:p>
        </p:txBody>
      </p:sp>
      <p:sp>
        <p:nvSpPr>
          <p:cNvPr id="85" name="Shape 85"/>
          <p:cNvSpPr txBox="1"/>
          <p:nvPr>
            <p:ph idx="1" type="subTitle"/>
          </p:nvPr>
        </p:nvSpPr>
        <p:spPr>
          <a:xfrm>
            <a:off x="1447800" y="48006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Chris Readinger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 Analyst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National Ice Center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Ice Analyst Workshop 5</a:t>
            </a:r>
          </a:p>
          <a:p>
            <a:pPr indent="0" lvl="0" marL="0" marR="0" rtl="0" algn="ctr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5/17/2016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update the ice shelves?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74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 shelves make up large proportion of ocean interface with Antarctica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74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 shelves move continuously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99166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Shelf pushes out slowly over time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99166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Icebergs calve; edge moves back in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ct val="10074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keep an accurate geographical representation of Antarctic sea ice, we must update the ice shelves periodically.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99166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often should this be done?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ct val="99166"/>
              <a:buFont typeface="Arial"/>
              <a:buChar char="–"/>
            </a:pPr>
            <a:r>
              <a:rPr b="0" i="0" lang="en-US" sz="23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we push updates to SCAR?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0442" y="5029200"/>
            <a:ext cx="2288757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0400" y="1981200"/>
            <a:ext cx="1828800" cy="22871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Antarctic Shelf Update Tool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Antarctic Shelf Update Utility is an add-in to ArcMap 10.X.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Simple to use tool bar with 3 buttons and 2 spaces for data entry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None/>
            </a:pPr>
            <a:r>
              <a:t/>
            </a:r>
            <a:endParaRPr b="0" i="0" sz="17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None/>
            </a:pPr>
            <a:r>
              <a:t/>
            </a:r>
            <a:endParaRPr b="0" i="0" sz="17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None/>
            </a:pPr>
            <a:r>
              <a:t/>
            </a:r>
            <a:endParaRPr b="0" i="0" sz="17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None/>
            </a:pPr>
            <a:r>
              <a:t/>
            </a:r>
            <a:endParaRPr b="0" i="0" sz="17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None/>
            </a:pPr>
            <a:r>
              <a:t/>
            </a:r>
            <a:endParaRPr b="0" i="0" sz="17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SetUp – Brings in 2 features layers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ANTARCTIC: Current land and ice shelves 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Shelf_Updates: For recording proposed new shelf edges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helpful to have python window open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imagery, and draw updated shelf lines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Info – Once an update is complete this will populate the image dropdown to quickly capture the specific image used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User Entered information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Image: Filename of image used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Sensor: The image type used </a:t>
            </a:r>
          </a:p>
        </p:txBody>
      </p:sp>
      <p:pic>
        <p:nvPicPr>
          <p:cNvPr id="100" name="Shape 100"/>
          <p:cNvPicPr preferRelativeResize="0"/>
          <p:nvPr/>
        </p:nvPicPr>
        <p:blipFill rotWithShape="1">
          <a:blip r:embed="rId3">
            <a:alphaModFix/>
          </a:blip>
          <a:srcRect b="78000" l="51042" r="32708" t="14000"/>
          <a:stretch/>
        </p:blipFill>
        <p:spPr>
          <a:xfrm>
            <a:off x="914400" y="2286000"/>
            <a:ext cx="5791200" cy="890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Shape 1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0" y="3352800"/>
            <a:ext cx="3124199" cy="1302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 rotWithShape="1">
          <a:blip r:embed="rId3">
            <a:alphaModFix/>
          </a:blip>
          <a:srcRect b="3672" l="0" r="50000" t="0"/>
          <a:stretch/>
        </p:blipFill>
        <p:spPr>
          <a:xfrm>
            <a:off x="76200" y="57150"/>
            <a:ext cx="8991600" cy="6724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Proposed Workflow for shelf updates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457200" y="1447800"/>
            <a:ext cx="8229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Updates can be performed as needed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Continental scale for periodical updates and regular changes (i.e. annually)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areas to account for iceberg calving events (i.e. Drygalski ice tongue breaks off)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changes, if resources or imagery to perform a continental update are not available but an update is overdue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Organizes projects so updates can be tracked, QC’d and approved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Stored in a geodatabase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None/>
            </a:pPr>
            <a:r>
              <a:t/>
            </a:r>
            <a:endParaRPr b="0" i="0" sz="154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Imagery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SAR (Radarsat-2, Sentinel) 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cloudless visible imagery (VIIRS, MODIS)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ct val="97777"/>
              <a:buFont typeface="Arial"/>
              <a:buChar char="•"/>
            </a:pPr>
            <a:r>
              <a:rPr b="0" i="0" lang="en-US" sz="17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capture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tool automatically captures basic information during edit sessions.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264"/>
              </a:spcBef>
              <a:spcAft>
                <a:spcPts val="0"/>
              </a:spcAft>
              <a:buClr>
                <a:schemeClr val="dk1"/>
              </a:buClr>
              <a:buSzPct val="101538"/>
              <a:buFont typeface="Arial"/>
              <a:buChar char="•"/>
            </a:pPr>
            <a:r>
              <a:rPr b="0" i="0" lang="en-US" sz="13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Analysts name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264"/>
              </a:spcBef>
              <a:spcAft>
                <a:spcPts val="0"/>
              </a:spcAft>
              <a:buClr>
                <a:schemeClr val="dk1"/>
              </a:buClr>
              <a:buSzPct val="101538"/>
              <a:buFont typeface="Arial"/>
              <a:buChar char="•"/>
            </a:pPr>
            <a:r>
              <a:rPr b="0" i="0" lang="en-US" sz="13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Date of update</a:t>
            </a:r>
          </a:p>
          <a:p>
            <a:pPr indent="-285750" lvl="1" marL="742950" marR="0" rtl="0" algn="l">
              <a:lnSpc>
                <a:spcPct val="80000"/>
              </a:lnSpc>
              <a:spcBef>
                <a:spcPts val="308"/>
              </a:spcBef>
              <a:spcAft>
                <a:spcPts val="0"/>
              </a:spcAft>
              <a:buClr>
                <a:schemeClr val="dk1"/>
              </a:buClr>
              <a:buSzPct val="102666"/>
              <a:buFont typeface="Arial"/>
              <a:buChar char="–"/>
            </a:pPr>
            <a:r>
              <a:rPr b="0" i="0" lang="en-US" sz="15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Analysts add 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264"/>
              </a:spcBef>
              <a:spcAft>
                <a:spcPts val="0"/>
              </a:spcAft>
              <a:buClr>
                <a:schemeClr val="dk1"/>
              </a:buClr>
              <a:buSzPct val="101538"/>
              <a:buFont typeface="Arial"/>
              <a:buChar char="•"/>
            </a:pPr>
            <a:r>
              <a:rPr b="0" i="0" lang="en-US" sz="13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type</a:t>
            </a:r>
          </a:p>
          <a:p>
            <a:pPr indent="-228600" lvl="2" marL="1143000" marR="0" rtl="0" algn="l">
              <a:lnSpc>
                <a:spcPct val="80000"/>
              </a:lnSpc>
              <a:spcBef>
                <a:spcPts val="264"/>
              </a:spcBef>
              <a:buClr>
                <a:schemeClr val="dk1"/>
              </a:buClr>
              <a:buSzPct val="101538"/>
              <a:buFont typeface="Arial"/>
              <a:buChar char="•"/>
            </a:pPr>
            <a:r>
              <a:rPr b="0" i="0" lang="en-US" sz="13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Filename</a:t>
            </a:r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5715000"/>
            <a:ext cx="8201025" cy="764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Amery Ice Shelf (Amery Sea)</a:t>
            </a:r>
          </a:p>
        </p:txBody>
      </p:sp>
      <p:pic>
        <p:nvPicPr>
          <p:cNvPr id="119" name="Shape 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295400"/>
            <a:ext cx="8915400" cy="54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Getz Ice Shelf (Amundsen Sea)</a:t>
            </a:r>
          </a:p>
        </p:txBody>
      </p:sp>
      <p:pic>
        <p:nvPicPr>
          <p:cNvPr id="125" name="Shape 1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224" l="0" r="50000" t="0"/>
          <a:stretch/>
        </p:blipFill>
        <p:spPr>
          <a:xfrm>
            <a:off x="76200" y="1295400"/>
            <a:ext cx="8915400" cy="548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Pine Island Glacier (Amundsen Sea)</a:t>
            </a:r>
          </a:p>
        </p:txBody>
      </p:sp>
      <p:pic>
        <p:nvPicPr>
          <p:cNvPr id="131" name="Shape 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1295400"/>
            <a:ext cx="8991600" cy="5477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Summary</a:t>
            </a:r>
          </a:p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tool is a simple add-in toolbar for ArcGIS 10.X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Updates can be performed as needed, or scheduled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Various image sources, but highest quality SAR recommended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Updates can be distributed to Antarctic partner organizations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