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5"/>
  </p:notesMasterIdLst>
  <p:sldIdLst>
    <p:sldId id="256" r:id="rId2"/>
    <p:sldId id="352" r:id="rId3"/>
    <p:sldId id="268" r:id="rId4"/>
    <p:sldId id="270" r:id="rId5"/>
    <p:sldId id="330" r:id="rId6"/>
    <p:sldId id="342" r:id="rId7"/>
    <p:sldId id="354" r:id="rId8"/>
    <p:sldId id="348" r:id="rId9"/>
    <p:sldId id="292" r:id="rId10"/>
    <p:sldId id="305" r:id="rId11"/>
    <p:sldId id="308" r:id="rId12"/>
    <p:sldId id="353" r:id="rId13"/>
    <p:sldId id="309" r:id="rId14"/>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5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CE83BBE9-6390-4930-BCF3-836F0B5DE9FD}">
  <a:tblStyle styleId="{CE83BBE9-6390-4930-BCF3-836F0B5DE9FD}" styleName="Table_0"/>
  <a:tblStyle styleId="{D924ADC9-632B-46E8-8A5D-812ED940F831}" styleName="Table_1"/>
  <a:tblStyle styleId="{9A23CE7A-0BE9-449C-9880-C2A2D197D5B4}" styleName="Table_2"/>
  <a:tblStyle styleId="{4A5AC99E-D72C-4B5F-9B3A-AF565B665B23}" styleName="Table_3"/>
  <a:tblStyle styleId="{65488C71-C3E7-4817-8E93-C491E78FD21B}" styleName="Table_4"/>
  <a:tblStyle styleId="{C1AA2AF1-7F4A-477B-B56F-A4C064CC8C62}" styleName="Table_5"/>
  <a:tblStyle styleId="{69D75EDD-D505-4CD6-9E4B-97B971962290}" styleName="Table_6"/>
  <a:tblStyle styleId="{C4898A68-9DAF-4DD5-B47A-D50CB85B5B2B}" styleName="Table_7"/>
  <a:tblStyle styleId="{BABF7CC4-36A4-4260-9A51-84CA95986093}" styleName="Table_8"/>
  <a:tblStyle styleId="{385FCBC3-0E2E-4FAB-97E8-1A9AEF265E8F}" styleName="Table_9"/>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406" autoAdjust="0"/>
  </p:normalViewPr>
  <p:slideViewPr>
    <p:cSldViewPr>
      <p:cViewPr varScale="1">
        <p:scale>
          <a:sx n="144" d="100"/>
          <a:sy n="144" d="100"/>
        </p:scale>
        <p:origin x="-79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7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miter/>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6" name="Shape 6"/>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indent="0" algn="l"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7" name="Shape 7"/>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lvl1pPr marL="0" marR="0" indent="0" algn="r" rtl="0">
              <a:lnSpc>
                <a:spcPct val="100000"/>
              </a:lnSpc>
              <a:spcBef>
                <a:spcPts val="0"/>
              </a:spcBef>
              <a:spcAft>
                <a:spcPts val="0"/>
              </a:spcAft>
              <a:buNone/>
              <a:defRPr sz="1200" b="0" i="0" u="none" strike="noStrike" cap="none" baseline="0">
                <a:solidFill>
                  <a:srgbClr val="000000"/>
                </a:solidFill>
                <a:latin typeface="Arial"/>
                <a:ea typeface="Arial"/>
                <a:cs typeface="Arial"/>
                <a:sym typeface="Arial"/>
              </a:defRPr>
            </a:lvl1pPr>
          </a:lstStyle>
          <a:p>
            <a:pPr marL="0" lvl="0" indent="0">
              <a:spcBef>
                <a:spcPts val="0"/>
              </a:spcBef>
              <a:buClr>
                <a:srgbClr val="000000"/>
              </a:buClr>
              <a:buSzPct val="25000"/>
              <a:buFont typeface="Arial"/>
              <a:buNone/>
            </a:pPr>
            <a:fld id="{00000000-1234-1234-1234-123412341234}" type="slidenum">
              <a:rPr lang="en-US"/>
              <a:pPr marL="0" lvl="0" indent="0">
                <a:spcBef>
                  <a:spcPts val="0"/>
                </a:spcBef>
                <a:buClr>
                  <a:srgbClr val="000000"/>
                </a:buClr>
                <a:buSzPct val="25000"/>
                <a:buFont typeface="Arial"/>
                <a:buNone/>
              </a:pPr>
              <a:t>‹#›</a:t>
            </a:fld>
            <a:endParaRPr lang="en-US"/>
          </a:p>
        </p:txBody>
      </p:sp>
    </p:spTree>
    <p:extLst>
      <p:ext uri="{BB962C8B-B14F-4D97-AF65-F5344CB8AC3E}">
        <p14:creationId xmlns:p14="http://schemas.microsoft.com/office/powerpoint/2010/main" val="140321909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the-cryosphere-discuss.net/9/2339/2015/tcd-9-2339-2015.html" TargetMode="External"/><Relationship Id="rId4" Type="http://schemas.openxmlformats.org/officeDocument/2006/relationships/hyperlink" Target="https://www.egu.eu/"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78" name="Shape 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normAutofit fontScale="70000" lnSpcReduction="20000"/>
          </a:bodyPr>
          <a:lstStyle/>
          <a:p>
            <a:pPr>
              <a:buFont typeface="Wingdings" pitchFamily="2" charset="2"/>
              <a:buChar char="q"/>
            </a:pPr>
            <a:r>
              <a:rPr lang="en-US" sz="2000" dirty="0"/>
              <a:t>Real-Time availability of all-weather, day and night high resolution Synthetic Aperture Radar (SAR) imagery</a:t>
            </a:r>
          </a:p>
          <a:p>
            <a:pPr lvl="1">
              <a:buFontTx/>
              <a:buChar char="•"/>
            </a:pPr>
            <a:r>
              <a:rPr lang="en-US" sz="1800" dirty="0"/>
              <a:t>Increase in analysis time</a:t>
            </a:r>
          </a:p>
          <a:p>
            <a:pPr lvl="1">
              <a:buFontTx/>
              <a:buChar char="•"/>
            </a:pPr>
            <a:r>
              <a:rPr lang="en-US" sz="1800" dirty="0"/>
              <a:t>Cost – approx $3k per image.  Purchases limited by funding</a:t>
            </a:r>
          </a:p>
          <a:p>
            <a:pPr lvl="2">
              <a:buFontTx/>
              <a:buChar char="•"/>
            </a:pPr>
            <a:r>
              <a:rPr lang="en-US" dirty="0" smtClean="0"/>
              <a:t>Current funding from </a:t>
            </a:r>
            <a:r>
              <a:rPr lang="en-US" dirty="0" err="1" smtClean="0"/>
              <a:t>NGA</a:t>
            </a:r>
            <a:r>
              <a:rPr lang="en-US" dirty="0" smtClean="0"/>
              <a:t> and NOAA and are not guaranteed</a:t>
            </a:r>
            <a:endParaRPr lang="en-US" sz="1800" dirty="0"/>
          </a:p>
          <a:p>
            <a:pPr lvl="1">
              <a:buFontTx/>
              <a:buChar char="•"/>
            </a:pPr>
            <a:r>
              <a:rPr lang="en-US" sz="1800" dirty="0"/>
              <a:t>Total satellite coverage takes 3 days.  Constellation of SAR required for tactical support</a:t>
            </a:r>
          </a:p>
          <a:p>
            <a:pPr lvl="1">
              <a:buFontTx/>
              <a:buChar char="•"/>
            </a:pPr>
            <a:r>
              <a:rPr lang="en-US" sz="1800" dirty="0"/>
              <a:t>Global Hawk High-Altitude, Long-Endurance Unmanned Aerial Vehicle (</a:t>
            </a:r>
            <a:r>
              <a:rPr lang="en-US" sz="1800" dirty="0" err="1"/>
              <a:t>HAE</a:t>
            </a:r>
            <a:r>
              <a:rPr lang="en-US" sz="1800" dirty="0"/>
              <a:t> </a:t>
            </a:r>
            <a:r>
              <a:rPr lang="en-US" sz="1800" dirty="0" err="1"/>
              <a:t>UAV</a:t>
            </a:r>
            <a:r>
              <a:rPr lang="en-US" sz="1800" dirty="0"/>
              <a:t>) SAR payload is an option</a:t>
            </a:r>
          </a:p>
          <a:p>
            <a:pPr lvl="1">
              <a:buFontTx/>
              <a:buChar char="•"/>
            </a:pPr>
            <a:r>
              <a:rPr lang="en-US" sz="1800" dirty="0"/>
              <a:t>Increased data volume increases processing and communications system requirement</a:t>
            </a:r>
          </a:p>
          <a:p>
            <a:pPr>
              <a:buFont typeface="Wingdings" pitchFamily="2" charset="2"/>
              <a:buChar char="q"/>
            </a:pPr>
            <a:r>
              <a:rPr lang="en-US" sz="2000" dirty="0"/>
              <a:t>More Analysts for increased detail and locations</a:t>
            </a:r>
          </a:p>
          <a:p>
            <a:pPr lvl="1">
              <a:buFontTx/>
              <a:buChar char="•"/>
            </a:pPr>
            <a:r>
              <a:rPr lang="en-US" sz="1800" dirty="0"/>
              <a:t>Increased manning needed</a:t>
            </a:r>
          </a:p>
          <a:p>
            <a:pPr lvl="1">
              <a:buFontTx/>
              <a:buChar char="•"/>
            </a:pPr>
            <a:r>
              <a:rPr lang="en-US" sz="1800" dirty="0"/>
              <a:t>Training 1-3 years for senior analyst qualification</a:t>
            </a:r>
          </a:p>
          <a:p>
            <a:pPr>
              <a:buFont typeface="Wingdings" pitchFamily="2" charset="2"/>
              <a:buChar char="q"/>
            </a:pPr>
            <a:r>
              <a:rPr lang="en-US" sz="2000" dirty="0"/>
              <a:t>Marine radar systems tuned to find and track ice</a:t>
            </a:r>
          </a:p>
          <a:p>
            <a:pPr>
              <a:buFont typeface="Wingdings" pitchFamily="2" charset="2"/>
              <a:buChar char="q"/>
            </a:pPr>
            <a:r>
              <a:rPr lang="en-US" sz="2000" dirty="0"/>
              <a:t>On board expertise by ice pilot or sea ice specialist</a:t>
            </a:r>
          </a:p>
          <a:p>
            <a:pPr lvl="1">
              <a:buFontTx/>
              <a:buChar char="•"/>
            </a:pPr>
            <a:r>
              <a:rPr lang="en-US" sz="1800" dirty="0"/>
              <a:t>Deployable Ice Analysts from NIC  </a:t>
            </a:r>
          </a:p>
          <a:p>
            <a:pPr lvl="2">
              <a:buFontTx/>
              <a:buChar char="•"/>
            </a:pPr>
            <a:r>
              <a:rPr lang="en-US" dirty="0" smtClean="0"/>
              <a:t>Increased manning needed</a:t>
            </a:r>
          </a:p>
          <a:p>
            <a:pPr lvl="1">
              <a:buFontTx/>
              <a:buChar char="•"/>
            </a:pPr>
            <a:r>
              <a:rPr lang="en-US" sz="1800" dirty="0"/>
              <a:t>Ice and </a:t>
            </a:r>
            <a:r>
              <a:rPr lang="en-US" sz="1800" dirty="0" err="1"/>
              <a:t>METOC</a:t>
            </a:r>
            <a:r>
              <a:rPr lang="en-US" sz="1800" dirty="0"/>
              <a:t> expertise together</a:t>
            </a:r>
          </a:p>
          <a:p>
            <a:pPr>
              <a:buFont typeface="Wingdings" pitchFamily="2" charset="2"/>
              <a:buChar char="q"/>
            </a:pPr>
            <a:r>
              <a:rPr lang="en-US" sz="2000" dirty="0"/>
              <a:t>Seasonal ice buoy and open ocean drifting buoys</a:t>
            </a:r>
          </a:p>
          <a:p>
            <a:pPr lvl="1">
              <a:buFontTx/>
              <a:buChar char="•"/>
            </a:pPr>
            <a:r>
              <a:rPr lang="en-US" sz="1800" dirty="0"/>
              <a:t>Current programs are in place but are not sufficient for  requirement</a:t>
            </a:r>
          </a:p>
          <a:p>
            <a:pPr>
              <a:buFont typeface="Wingdings" pitchFamily="2" charset="2"/>
              <a:buChar char="q"/>
            </a:pPr>
            <a:r>
              <a:rPr lang="en-US" sz="2000" dirty="0"/>
              <a:t>Ice observation requirement for ships in Arctic waters</a:t>
            </a:r>
            <a:endParaRPr lang="en-US" dirty="0" smtClean="0"/>
          </a:p>
        </p:txBody>
      </p:sp>
      <p:sp>
        <p:nvSpPr>
          <p:cNvPr id="66564" name="Slide Number Placeholder 3"/>
          <p:cNvSpPr>
            <a:spLocks noGrp="1"/>
          </p:cNvSpPr>
          <p:nvPr>
            <p:ph type="sldNum" sz="quarter" idx="5"/>
          </p:nvPr>
        </p:nvSpPr>
        <p:spPr>
          <a:noFill/>
        </p:spPr>
        <p:txBody>
          <a:bodyPr/>
          <a:lstStyle/>
          <a:p>
            <a:pPr defTabSz="916530"/>
            <a:fld id="{7CD6A2C3-08B1-400D-B181-201EA1ECB7E0}" type="slidenum">
              <a:rPr lang="en-US" smtClean="0">
                <a:latin typeface="Arial" charset="0"/>
              </a:rPr>
              <a:pPr defTabSz="916530"/>
              <a:t>11</a:t>
            </a:fld>
            <a:endParaRPr lang="en-US" dirty="0"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normAutofit fontScale="70000" lnSpcReduction="20000"/>
          </a:bodyPr>
          <a:lstStyle/>
          <a:p>
            <a:pPr>
              <a:buFont typeface="Wingdings" pitchFamily="2" charset="2"/>
              <a:buChar char="q"/>
            </a:pPr>
            <a:r>
              <a:rPr lang="en-US" sz="2000" dirty="0"/>
              <a:t>Real-Time availability of all-weather, day and night high resolution Synthetic Aperture Radar (SAR) imagery</a:t>
            </a:r>
          </a:p>
          <a:p>
            <a:pPr lvl="1">
              <a:buFontTx/>
              <a:buChar char="•"/>
            </a:pPr>
            <a:r>
              <a:rPr lang="en-US" sz="1800" dirty="0"/>
              <a:t>Increase in analysis time</a:t>
            </a:r>
          </a:p>
          <a:p>
            <a:pPr lvl="1">
              <a:buFontTx/>
              <a:buChar char="•"/>
            </a:pPr>
            <a:r>
              <a:rPr lang="en-US" sz="1800" dirty="0"/>
              <a:t>Cost – approx $3k per image.  Purchases limited by funding</a:t>
            </a:r>
          </a:p>
          <a:p>
            <a:pPr lvl="2">
              <a:buFontTx/>
              <a:buChar char="•"/>
            </a:pPr>
            <a:r>
              <a:rPr lang="en-US" dirty="0" smtClean="0"/>
              <a:t>Current funding from </a:t>
            </a:r>
            <a:r>
              <a:rPr lang="en-US" dirty="0" err="1" smtClean="0"/>
              <a:t>NGA</a:t>
            </a:r>
            <a:r>
              <a:rPr lang="en-US" dirty="0" smtClean="0"/>
              <a:t> and NOAA and are not guaranteed</a:t>
            </a:r>
            <a:endParaRPr lang="en-US" sz="1800" dirty="0"/>
          </a:p>
          <a:p>
            <a:pPr lvl="1">
              <a:buFontTx/>
              <a:buChar char="•"/>
            </a:pPr>
            <a:r>
              <a:rPr lang="en-US" sz="1800" dirty="0"/>
              <a:t>Total satellite coverage takes 3 days.  Constellation of SAR required for tactical support</a:t>
            </a:r>
          </a:p>
          <a:p>
            <a:pPr lvl="1">
              <a:buFontTx/>
              <a:buChar char="•"/>
            </a:pPr>
            <a:r>
              <a:rPr lang="en-US" sz="1800" dirty="0"/>
              <a:t>Global Hawk High-Altitude, Long-Endurance Unmanned Aerial Vehicle (</a:t>
            </a:r>
            <a:r>
              <a:rPr lang="en-US" sz="1800" dirty="0" err="1"/>
              <a:t>HAE</a:t>
            </a:r>
            <a:r>
              <a:rPr lang="en-US" sz="1800" dirty="0"/>
              <a:t> </a:t>
            </a:r>
            <a:r>
              <a:rPr lang="en-US" sz="1800" dirty="0" err="1"/>
              <a:t>UAV</a:t>
            </a:r>
            <a:r>
              <a:rPr lang="en-US" sz="1800" dirty="0"/>
              <a:t>) SAR payload is an option</a:t>
            </a:r>
          </a:p>
          <a:p>
            <a:pPr lvl="1">
              <a:buFontTx/>
              <a:buChar char="•"/>
            </a:pPr>
            <a:r>
              <a:rPr lang="en-US" sz="1800" dirty="0"/>
              <a:t>Increased data volume increases processing and communications system requirement</a:t>
            </a:r>
          </a:p>
          <a:p>
            <a:pPr>
              <a:buFont typeface="Wingdings" pitchFamily="2" charset="2"/>
              <a:buChar char="q"/>
            </a:pPr>
            <a:r>
              <a:rPr lang="en-US" sz="2000" dirty="0"/>
              <a:t>More Analysts for increased detail and locations</a:t>
            </a:r>
          </a:p>
          <a:p>
            <a:pPr lvl="1">
              <a:buFontTx/>
              <a:buChar char="•"/>
            </a:pPr>
            <a:r>
              <a:rPr lang="en-US" sz="1800" dirty="0"/>
              <a:t>Increased manning needed</a:t>
            </a:r>
          </a:p>
          <a:p>
            <a:pPr lvl="1">
              <a:buFontTx/>
              <a:buChar char="•"/>
            </a:pPr>
            <a:r>
              <a:rPr lang="en-US" sz="1800" dirty="0"/>
              <a:t>Training 1-3 years for senior analyst qualification</a:t>
            </a:r>
          </a:p>
          <a:p>
            <a:pPr>
              <a:buFont typeface="Wingdings" pitchFamily="2" charset="2"/>
              <a:buChar char="q"/>
            </a:pPr>
            <a:r>
              <a:rPr lang="en-US" sz="2000" dirty="0"/>
              <a:t>Marine radar systems tuned to find and track ice</a:t>
            </a:r>
          </a:p>
          <a:p>
            <a:pPr>
              <a:buFont typeface="Wingdings" pitchFamily="2" charset="2"/>
              <a:buChar char="q"/>
            </a:pPr>
            <a:r>
              <a:rPr lang="en-US" sz="2000" dirty="0"/>
              <a:t>On board expertise by ice pilot or sea ice specialist</a:t>
            </a:r>
          </a:p>
          <a:p>
            <a:pPr lvl="1">
              <a:buFontTx/>
              <a:buChar char="•"/>
            </a:pPr>
            <a:r>
              <a:rPr lang="en-US" sz="1800" dirty="0"/>
              <a:t>Deployable Ice Analysts from NIC  </a:t>
            </a:r>
          </a:p>
          <a:p>
            <a:pPr lvl="2">
              <a:buFontTx/>
              <a:buChar char="•"/>
            </a:pPr>
            <a:r>
              <a:rPr lang="en-US" dirty="0" smtClean="0"/>
              <a:t>Increased manning needed</a:t>
            </a:r>
          </a:p>
          <a:p>
            <a:pPr lvl="1">
              <a:buFontTx/>
              <a:buChar char="•"/>
            </a:pPr>
            <a:r>
              <a:rPr lang="en-US" sz="1800" dirty="0"/>
              <a:t>Ice and </a:t>
            </a:r>
            <a:r>
              <a:rPr lang="en-US" sz="1800" dirty="0" err="1"/>
              <a:t>METOC</a:t>
            </a:r>
            <a:r>
              <a:rPr lang="en-US" sz="1800" dirty="0"/>
              <a:t> expertise together</a:t>
            </a:r>
          </a:p>
          <a:p>
            <a:pPr>
              <a:buFont typeface="Wingdings" pitchFamily="2" charset="2"/>
              <a:buChar char="q"/>
            </a:pPr>
            <a:r>
              <a:rPr lang="en-US" sz="2000" dirty="0"/>
              <a:t>Seasonal ice buoy and open ocean drifting buoys</a:t>
            </a:r>
          </a:p>
          <a:p>
            <a:pPr lvl="1">
              <a:buFontTx/>
              <a:buChar char="•"/>
            </a:pPr>
            <a:r>
              <a:rPr lang="en-US" sz="1800" dirty="0"/>
              <a:t>Current programs are in place but are not sufficient for  requirement</a:t>
            </a:r>
          </a:p>
          <a:p>
            <a:pPr>
              <a:buFont typeface="Wingdings" pitchFamily="2" charset="2"/>
              <a:buChar char="q"/>
            </a:pPr>
            <a:r>
              <a:rPr lang="en-US" sz="2000" dirty="0"/>
              <a:t>Ice observation requirement for ships in Arctic waters</a:t>
            </a:r>
            <a:endParaRPr lang="en-US" dirty="0" smtClean="0"/>
          </a:p>
        </p:txBody>
      </p:sp>
      <p:sp>
        <p:nvSpPr>
          <p:cNvPr id="66564" name="Slide Number Placeholder 3"/>
          <p:cNvSpPr>
            <a:spLocks noGrp="1"/>
          </p:cNvSpPr>
          <p:nvPr>
            <p:ph type="sldNum" sz="quarter" idx="5"/>
          </p:nvPr>
        </p:nvSpPr>
        <p:spPr>
          <a:noFill/>
        </p:spPr>
        <p:txBody>
          <a:bodyPr/>
          <a:lstStyle/>
          <a:p>
            <a:pPr defTabSz="916530"/>
            <a:fld id="{7CD6A2C3-08B1-400D-B181-201EA1ECB7E0}" type="slidenum">
              <a:rPr lang="en-US" smtClean="0">
                <a:latin typeface="Arial" charset="0"/>
              </a:rPr>
              <a:pPr defTabSz="916530"/>
              <a:t>12</a:t>
            </a:fld>
            <a:endParaRPr lang="en-US" dirty="0"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xfrm>
            <a:off x="1143000" y="682625"/>
            <a:ext cx="4570413" cy="3429000"/>
          </a:xfrm>
          <a:ln/>
        </p:spPr>
      </p:sp>
      <p:sp>
        <p:nvSpPr>
          <p:cNvPr id="60419" name="Rectangle 3"/>
          <p:cNvSpPr>
            <a:spLocks noGrp="1" noChangeArrowheads="1"/>
          </p:cNvSpPr>
          <p:nvPr>
            <p:ph type="body" idx="1"/>
          </p:nvPr>
        </p:nvSpPr>
        <p:spPr>
          <a:noFill/>
          <a:ln/>
        </p:spPr>
        <p:txBody>
          <a:bodyPr lIns="91865" tIns="45934" rIns="91865" bIns="45934"/>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normAutofit fontScale="70000" lnSpcReduction="20000"/>
          </a:bodyPr>
          <a:lstStyle/>
          <a:p>
            <a:pPr>
              <a:buFont typeface="Wingdings" pitchFamily="2" charset="2"/>
              <a:buChar char="q"/>
            </a:pPr>
            <a:r>
              <a:rPr lang="en-US" sz="2000" dirty="0"/>
              <a:t>Real-Time availability of all-weather, day and night high resolution Synthetic Aperture Radar (SAR) imagery</a:t>
            </a:r>
          </a:p>
          <a:p>
            <a:pPr lvl="1">
              <a:buFontTx/>
              <a:buChar char="•"/>
            </a:pPr>
            <a:r>
              <a:rPr lang="en-US" sz="1800" dirty="0"/>
              <a:t>Increase in analysis time</a:t>
            </a:r>
          </a:p>
          <a:p>
            <a:pPr lvl="1">
              <a:buFontTx/>
              <a:buChar char="•"/>
            </a:pPr>
            <a:r>
              <a:rPr lang="en-US" sz="1800" dirty="0"/>
              <a:t>Cost – approx $3k per image.  Purchases limited by funding</a:t>
            </a:r>
          </a:p>
          <a:p>
            <a:pPr lvl="2">
              <a:buFontTx/>
              <a:buChar char="•"/>
            </a:pPr>
            <a:r>
              <a:rPr lang="en-US" dirty="0" smtClean="0"/>
              <a:t>Current funding from </a:t>
            </a:r>
            <a:r>
              <a:rPr lang="en-US" dirty="0" err="1" smtClean="0"/>
              <a:t>NGA</a:t>
            </a:r>
            <a:r>
              <a:rPr lang="en-US" dirty="0" smtClean="0"/>
              <a:t> and NOAA and are not guaranteed</a:t>
            </a:r>
            <a:endParaRPr lang="en-US" sz="1800" dirty="0"/>
          </a:p>
          <a:p>
            <a:pPr lvl="1">
              <a:buFontTx/>
              <a:buChar char="•"/>
            </a:pPr>
            <a:r>
              <a:rPr lang="en-US" sz="1800" dirty="0"/>
              <a:t>Total satellite coverage takes 3 days.  Constellation of SAR required for tactical support</a:t>
            </a:r>
          </a:p>
          <a:p>
            <a:pPr lvl="1">
              <a:buFontTx/>
              <a:buChar char="•"/>
            </a:pPr>
            <a:r>
              <a:rPr lang="en-US" sz="1800" dirty="0"/>
              <a:t>Global Hawk High-Altitude, Long-Endurance Unmanned Aerial Vehicle (</a:t>
            </a:r>
            <a:r>
              <a:rPr lang="en-US" sz="1800" dirty="0" err="1"/>
              <a:t>HAE</a:t>
            </a:r>
            <a:r>
              <a:rPr lang="en-US" sz="1800" dirty="0"/>
              <a:t> </a:t>
            </a:r>
            <a:r>
              <a:rPr lang="en-US" sz="1800" dirty="0" err="1"/>
              <a:t>UAV</a:t>
            </a:r>
            <a:r>
              <a:rPr lang="en-US" sz="1800" dirty="0"/>
              <a:t>) SAR payload is an option</a:t>
            </a:r>
          </a:p>
          <a:p>
            <a:pPr lvl="1">
              <a:buFontTx/>
              <a:buChar char="•"/>
            </a:pPr>
            <a:r>
              <a:rPr lang="en-US" sz="1800" dirty="0"/>
              <a:t>Increased data volume increases processing and communications system requirement</a:t>
            </a:r>
          </a:p>
          <a:p>
            <a:pPr>
              <a:buFont typeface="Wingdings" pitchFamily="2" charset="2"/>
              <a:buChar char="q"/>
            </a:pPr>
            <a:r>
              <a:rPr lang="en-US" sz="2000" dirty="0"/>
              <a:t>More Analysts for increased detail and locations</a:t>
            </a:r>
          </a:p>
          <a:p>
            <a:pPr lvl="1">
              <a:buFontTx/>
              <a:buChar char="•"/>
            </a:pPr>
            <a:r>
              <a:rPr lang="en-US" sz="1800" dirty="0"/>
              <a:t>Increased manning needed</a:t>
            </a:r>
          </a:p>
          <a:p>
            <a:pPr lvl="1">
              <a:buFontTx/>
              <a:buChar char="•"/>
            </a:pPr>
            <a:r>
              <a:rPr lang="en-US" sz="1800" dirty="0"/>
              <a:t>Training 1-3 years for senior analyst qualification</a:t>
            </a:r>
          </a:p>
          <a:p>
            <a:pPr>
              <a:buFont typeface="Wingdings" pitchFamily="2" charset="2"/>
              <a:buChar char="q"/>
            </a:pPr>
            <a:r>
              <a:rPr lang="en-US" sz="2000" dirty="0"/>
              <a:t>Marine radar systems tuned to find and track ice</a:t>
            </a:r>
          </a:p>
          <a:p>
            <a:pPr>
              <a:buFont typeface="Wingdings" pitchFamily="2" charset="2"/>
              <a:buChar char="q"/>
            </a:pPr>
            <a:r>
              <a:rPr lang="en-US" sz="2000" dirty="0"/>
              <a:t>On board expertise by ice pilot or sea ice specialist</a:t>
            </a:r>
          </a:p>
          <a:p>
            <a:pPr lvl="1">
              <a:buFontTx/>
              <a:buChar char="•"/>
            </a:pPr>
            <a:r>
              <a:rPr lang="en-US" sz="1800" dirty="0"/>
              <a:t>Deployable Ice Analysts from NIC  </a:t>
            </a:r>
          </a:p>
          <a:p>
            <a:pPr lvl="2">
              <a:buFontTx/>
              <a:buChar char="•"/>
            </a:pPr>
            <a:r>
              <a:rPr lang="en-US" dirty="0" smtClean="0"/>
              <a:t>Increased manning needed</a:t>
            </a:r>
          </a:p>
          <a:p>
            <a:pPr lvl="1">
              <a:buFontTx/>
              <a:buChar char="•"/>
            </a:pPr>
            <a:r>
              <a:rPr lang="en-US" sz="1800" dirty="0"/>
              <a:t>Ice and </a:t>
            </a:r>
            <a:r>
              <a:rPr lang="en-US" sz="1800" dirty="0" err="1"/>
              <a:t>METOC</a:t>
            </a:r>
            <a:r>
              <a:rPr lang="en-US" sz="1800" dirty="0"/>
              <a:t> expertise together</a:t>
            </a:r>
          </a:p>
          <a:p>
            <a:pPr>
              <a:buFont typeface="Wingdings" pitchFamily="2" charset="2"/>
              <a:buChar char="q"/>
            </a:pPr>
            <a:r>
              <a:rPr lang="en-US" sz="2000" dirty="0"/>
              <a:t>Seasonal ice buoy and open ocean drifting buoys</a:t>
            </a:r>
          </a:p>
          <a:p>
            <a:pPr lvl="1">
              <a:buFontTx/>
              <a:buChar char="•"/>
            </a:pPr>
            <a:r>
              <a:rPr lang="en-US" sz="1800" dirty="0"/>
              <a:t>Current programs are in place but are not sufficient for  requirement</a:t>
            </a:r>
          </a:p>
          <a:p>
            <a:pPr>
              <a:buFont typeface="Wingdings" pitchFamily="2" charset="2"/>
              <a:buChar char="q"/>
            </a:pPr>
            <a:r>
              <a:rPr lang="en-US" sz="2000" dirty="0"/>
              <a:t>Ice observation requirement for ships in Arctic waters</a:t>
            </a:r>
            <a:endParaRPr lang="en-US" dirty="0" smtClean="0"/>
          </a:p>
        </p:txBody>
      </p:sp>
      <p:sp>
        <p:nvSpPr>
          <p:cNvPr id="66564" name="Slide Number Placeholder 3"/>
          <p:cNvSpPr>
            <a:spLocks noGrp="1"/>
          </p:cNvSpPr>
          <p:nvPr>
            <p:ph type="sldNum" sz="quarter" idx="5"/>
          </p:nvPr>
        </p:nvSpPr>
        <p:spPr>
          <a:noFill/>
        </p:spPr>
        <p:txBody>
          <a:bodyPr/>
          <a:lstStyle/>
          <a:p>
            <a:pPr defTabSz="916530"/>
            <a:fld id="{7CD6A2C3-08B1-400D-B181-201EA1ECB7E0}" type="slidenum">
              <a:rPr lang="en-US" smtClean="0">
                <a:latin typeface="Arial" charset="0"/>
              </a:rPr>
              <a:pPr defTabSz="916530"/>
              <a:t>2</a:t>
            </a:fld>
            <a:endParaRPr lang="en-US" dirty="0"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342" name="Shape 34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a:spcBef>
                <a:spcPts val="0"/>
              </a:spcBef>
              <a:buNone/>
            </a:pPr>
            <a:endParaRPr/>
          </a:p>
        </p:txBody>
      </p:sp>
      <p:sp>
        <p:nvSpPr>
          <p:cNvPr id="343" name="Shape 343"/>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800" b="0" i="0" u="none" strike="noStrike" cap="none" baseline="0">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3</a:t>
            </a:fld>
            <a:endParaRPr lang="en-US" sz="1800" b="0" i="0" u="none" strike="noStrike" cap="none" baseline="0">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Shape 3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388" name="Shape 38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a:spcBef>
                <a:spcPts val="0"/>
              </a:spcBef>
              <a:buNone/>
            </a:pPr>
            <a:endParaRPr/>
          </a:p>
        </p:txBody>
      </p:sp>
      <p:sp>
        <p:nvSpPr>
          <p:cNvPr id="389" name="Shape 389"/>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800" b="0" i="0" u="none" strike="noStrike" cap="none" baseline="0">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4</a:t>
            </a:fld>
            <a:endParaRPr lang="en-US" sz="1800" b="0" i="0" u="none" strike="noStrike" cap="none" baseline="0">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Shape 3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388" name="Shape 38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a:spcBef>
                <a:spcPts val="0"/>
              </a:spcBef>
              <a:buNone/>
            </a:pPr>
            <a:endParaRPr/>
          </a:p>
        </p:txBody>
      </p:sp>
      <p:sp>
        <p:nvSpPr>
          <p:cNvPr id="389" name="Shape 389"/>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800" b="0" i="0" u="none" strike="noStrike" cap="none" baseline="0">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5</a:t>
            </a:fld>
            <a:endParaRPr lang="en-US" sz="1800" b="0" i="0" u="none" strike="noStrike" cap="none" baseline="0">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kern="1200" dirty="0" smtClean="0">
                <a:solidFill>
                  <a:schemeClr val="tx1"/>
                </a:solidFill>
                <a:latin typeface="+mn-lt"/>
                <a:ea typeface="+mn-ea"/>
                <a:cs typeface="+mn-cs"/>
              </a:rPr>
              <a:t>Better daily sea ice forecasts for the Arctic following CU-Boulder-led innovation</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Ice experts from the University of Colorado Boulder, the U.S. Navy, the U.S. National Ice Center and other institutions have developed a straightforward new technique for estimating sea ice concentration in the Arctic Ocean, and the new method improves the U.S. Navy’s short-term sea ice forecast of ice edge location by almost </a:t>
            </a:r>
            <a:r>
              <a:rPr lang="en-US" sz="1200" kern="1200" dirty="0" smtClean="0">
                <a:solidFill>
                  <a:schemeClr val="tx1"/>
                </a:solidFill>
                <a:latin typeface="+mn-lt"/>
                <a:ea typeface="+mn-ea"/>
                <a:cs typeface="+mn-cs"/>
                <a:hlinkClick r:id="rId3"/>
              </a:rPr>
              <a:t>40 percent</a:t>
            </a:r>
            <a:r>
              <a:rPr lang="en-US" sz="1200" kern="1200" dirty="0" smtClean="0">
                <a:solidFill>
                  <a:schemeClr val="tx1"/>
                </a:solidFill>
                <a:latin typeface="+mn-lt"/>
                <a:ea typeface="+mn-ea"/>
                <a:cs typeface="+mn-cs"/>
              </a:rPr>
              <a:t> . With shipping on the rise in the Arctic Ocean, improving these short-term forecasts makes navigating in Arctic waters safer.</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Navy, the National Oceanic and Atmospheric Administration (NOAA) and others have been seeking to improve sea ice forecasts, said Pamela Posey of the U.S. Naval Research Laboratory (NRL) in Mississippi. In the remote Arctic, unanticipated sea ice can slow science research vessels and create problems for Navy submarines.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“It’s especially important to have accurate forecasts given rapidly changing conditions in the Arctic,” Posey said.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new system—which captures current sea-ice conditions more accurately and in greater detail by blending several streams of data—has been used operationally in Navy forecasting since February, Posey said. Florence </a:t>
            </a:r>
            <a:r>
              <a:rPr lang="en-US" sz="1200" kern="1200" dirty="0" err="1" smtClean="0">
                <a:solidFill>
                  <a:schemeClr val="tx1"/>
                </a:solidFill>
                <a:latin typeface="+mn-lt"/>
                <a:ea typeface="+mn-ea"/>
                <a:cs typeface="+mn-cs"/>
              </a:rPr>
              <a:t>Fetterer</a:t>
            </a:r>
            <a:r>
              <a:rPr lang="en-US" sz="1200" kern="1200" dirty="0" smtClean="0">
                <a:solidFill>
                  <a:schemeClr val="tx1"/>
                </a:solidFill>
                <a:latin typeface="+mn-lt"/>
                <a:ea typeface="+mn-ea"/>
                <a:cs typeface="+mn-cs"/>
              </a:rPr>
              <a:t> with the National Snow and Ice Data Center (NSIDC) and colleagues developed the blended input approach, and NRL has now shown it improves 6-hour forecast accuracy by 40 percent year-round. During the summer, forecasts improved even more than that, they reported in a paper in </a:t>
            </a:r>
            <a:r>
              <a:rPr lang="en-US" sz="1200" i="1" kern="1200" dirty="0" smtClean="0">
                <a:solidFill>
                  <a:schemeClr val="tx1"/>
                </a:solidFill>
                <a:latin typeface="+mn-lt"/>
                <a:ea typeface="+mn-ea"/>
                <a:cs typeface="+mn-cs"/>
                <a:hlinkClick r:id="rId3"/>
              </a:rPr>
              <a:t>The Cryosphere</a:t>
            </a:r>
            <a:r>
              <a:rPr lang="en-US" sz="1200" kern="1200" dirty="0" smtClean="0">
                <a:solidFill>
                  <a:schemeClr val="tx1"/>
                </a:solidFill>
                <a:latin typeface="+mn-lt"/>
                <a:ea typeface="+mn-ea"/>
                <a:cs typeface="+mn-cs"/>
              </a:rPr>
              <a:t>, a journal of the </a:t>
            </a:r>
            <a:r>
              <a:rPr lang="en-US" sz="1200" kern="1200" dirty="0" smtClean="0">
                <a:solidFill>
                  <a:schemeClr val="tx1"/>
                </a:solidFill>
                <a:latin typeface="+mn-lt"/>
                <a:ea typeface="+mn-ea"/>
                <a:cs typeface="+mn-cs"/>
                <a:hlinkClick r:id="rId4"/>
              </a:rPr>
              <a:t>European Geosciences Union</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NSIDC is part of the Cooperative Institute for Research in Environmental Sciences (CIRES) at the University of Colorado Boulder.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new ingredients now going into the Navy’s official sea ice forecasts are satellite data and human interpretation of sea ice presence or absence from satellite sources, said Pablo Clemente-Colón, Chief Scientist of the U.S. National Ice Center, a collaboration of the Navy, NOAA and the U.S. Coast Guard. “This is one of the first times that human analysis is ingested operationally into a major forecast model,” he said.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 couple years ago, Posey and others recognized that sea ice forecast models—used by Navy submarines, the U.S. Coast Guard and many others just as they use weather forecasts—had improved, with more detailed or “higher resolution” output.  But just as with weather forecasts, these models have to start with accurate initial conditions, and observations of sea ice had not kept pace with models. The Naval Research Laboratory asked experts at NSIDC to see what could be done.</a:t>
            </a:r>
            <a:r>
              <a:rPr lang="en-US" dirty="0" smtClean="0"/>
              <a:t> </a:t>
            </a:r>
            <a:r>
              <a:rPr lang="en-US" sz="1200" kern="1200" dirty="0" smtClean="0">
                <a:solidFill>
                  <a:schemeClr val="tx1"/>
                </a:solidFill>
                <a:latin typeface="+mn-lt"/>
                <a:ea typeface="+mn-ea"/>
                <a:cs typeface="+mn-cs"/>
              </a:rPr>
              <a:t>we'll update link as it becomes available</a:t>
            </a:r>
          </a:p>
          <a:p>
            <a:endParaRPr lang="en-US" dirty="0"/>
          </a:p>
        </p:txBody>
      </p:sp>
      <p:sp>
        <p:nvSpPr>
          <p:cNvPr id="4" name="Slide Number Placeholder 3"/>
          <p:cNvSpPr>
            <a:spLocks noGrp="1"/>
          </p:cNvSpPr>
          <p:nvPr>
            <p:ph type="sldNum" sz="quarter" idx="10"/>
          </p:nvPr>
        </p:nvSpPr>
        <p:spPr/>
        <p:txBody>
          <a:bodyPr/>
          <a:lstStyle/>
          <a:p>
            <a:fld id="{876A4383-573B-41F0-A668-E2623FEE8EC7}"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Shape 4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448" name="Shape 44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a:spcBef>
                <a:spcPts val="0"/>
              </a:spcBef>
              <a:buNone/>
            </a:pPr>
            <a:endParaRPr/>
          </a:p>
        </p:txBody>
      </p:sp>
      <p:sp>
        <p:nvSpPr>
          <p:cNvPr id="449" name="Shape 449"/>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800" b="0" i="0" u="none" strike="noStrike" cap="none" baseline="0">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7</a:t>
            </a:fld>
            <a:endParaRPr lang="en-US" sz="1800" b="0" i="0" u="none" strike="noStrike" cap="none" baseline="0">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Shape 686"/>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687" name="Shape 6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MSC – military Sealift Command</a:t>
            </a:r>
          </a:p>
        </p:txBody>
      </p:sp>
      <p:sp>
        <p:nvSpPr>
          <p:cNvPr id="51204" name="Slide Number Placeholder 3"/>
          <p:cNvSpPr>
            <a:spLocks noGrp="1"/>
          </p:cNvSpPr>
          <p:nvPr>
            <p:ph type="sldNum" sz="quarter" idx="5"/>
          </p:nvPr>
        </p:nvSpPr>
        <p:spPr>
          <a:noFill/>
        </p:spPr>
        <p:txBody>
          <a:bodyPr/>
          <a:lstStyle/>
          <a:p>
            <a:pPr defTabSz="915944"/>
            <a:fld id="{198271EF-1794-4284-8BF6-E1C6FB91B2A7}" type="slidenum">
              <a:rPr lang="en-US" smtClean="0"/>
              <a:pPr defTabSz="915944"/>
              <a:t>10</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slideMaster" Target="../slideMasters/slideMaster1.xml"/><Relationship Id="rId1" Type="http://schemas.openxmlformats.org/officeDocument/2006/relationships/tags" Target="../tags/tag1.xml"/><Relationship Id="rId2"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8.xml"/><Relationship Id="rId4" Type="http://schemas.openxmlformats.org/officeDocument/2006/relationships/slideMaster" Target="../slideMasters/slideMaster1.xml"/><Relationship Id="rId1" Type="http://schemas.openxmlformats.org/officeDocument/2006/relationships/tags" Target="../tags/tag6.xml"/><Relationship Id="rId2" Type="http://schemas.openxmlformats.org/officeDocument/2006/relationships/tags" Target="../tags/tag7.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Shape 2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457200" y="1219200"/>
            <a:ext cx="8229600" cy="4906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3"/>
            </p:custDataLst>
          </p:nvPr>
        </p:nvSpPr>
        <p:spPr>
          <a:xfrm>
            <a:off x="457200" y="6356350"/>
            <a:ext cx="2133600" cy="365125"/>
          </a:xfrm>
          <a:prstGeom prst="rect">
            <a:avLst/>
          </a:prstGeom>
        </p:spPr>
        <p:txBody>
          <a:bodyPr/>
          <a:lstStyle/>
          <a:p>
            <a:fld id="{3A74EB0E-2DE8-4912-8874-16290A26E27E}" type="datetimeFigureOut">
              <a:rPr lang="en-US" smtClean="0"/>
              <a:pPr/>
              <a:t>5/17/16</a:t>
            </a:fld>
            <a:endParaRPr lang="en-US"/>
          </a:p>
        </p:txBody>
      </p:sp>
      <p:sp>
        <p:nvSpPr>
          <p:cNvPr id="5" name="Footer Placeholder 4"/>
          <p:cNvSpPr>
            <a:spLocks noGrp="1"/>
          </p:cNvSpPr>
          <p:nvPr>
            <p:ph type="ftr" sz="quarter" idx="11"/>
            <p:custDataLst>
              <p:tags r:id="rId4"/>
            </p:custDataLst>
          </p:nvPr>
        </p:nvSpPr>
        <p:spPr>
          <a:xfrm>
            <a:off x="3124200" y="6356350"/>
            <a:ext cx="2895600" cy="365125"/>
          </a:xfrm>
          <a:prstGeom prst="rect">
            <a:avLst/>
          </a:prstGeom>
        </p:spPr>
        <p:txBody>
          <a:bodyPr/>
          <a:lstStyle/>
          <a:p>
            <a:pPr>
              <a:defRPr/>
            </a:pPr>
            <a:endParaRPr lang="en-US">
              <a:solidFill>
                <a:srgbClr val="000000"/>
              </a:solidFill>
            </a:endParaRPr>
          </a:p>
        </p:txBody>
      </p:sp>
      <p:sp>
        <p:nvSpPr>
          <p:cNvPr id="6" name="Slide Number Placeholder 5"/>
          <p:cNvSpPr>
            <a:spLocks noGrp="1"/>
          </p:cNvSpPr>
          <p:nvPr>
            <p:ph type="sldNum" sz="quarter" idx="12"/>
            <p:custDataLst>
              <p:tags r:id="rId5"/>
            </p:custDataLst>
          </p:nvPr>
        </p:nvSpPr>
        <p:spPr>
          <a:xfrm>
            <a:off x="6553200" y="6356350"/>
            <a:ext cx="2133600" cy="365125"/>
          </a:xfrm>
          <a:prstGeom prst="rect">
            <a:avLst/>
          </a:prstGeom>
        </p:spPr>
        <p:txBody>
          <a:bodyPr/>
          <a:lstStyle/>
          <a:p>
            <a:pPr>
              <a:defRPr/>
            </a:pPr>
            <a:fld id="{A85605AB-B7C0-47F7-B852-F5C78C5EFD3E}"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a:xfrm>
            <a:off x="457200" y="6356350"/>
            <a:ext cx="2133600" cy="365125"/>
          </a:xfrm>
          <a:prstGeom prst="rect">
            <a:avLst/>
          </a:prstGeom>
        </p:spPr>
        <p:txBody>
          <a:bodyPr/>
          <a:lstStyle/>
          <a:p>
            <a:fld id="{3A74EB0E-2DE8-4912-8874-16290A26E27E}" type="datetimeFigureOut">
              <a:rPr lang="en-US" smtClean="0"/>
              <a:pPr/>
              <a:t>5/17/16</a:t>
            </a:fld>
            <a:endParaRPr lang="en-US"/>
          </a:p>
        </p:txBody>
      </p:sp>
      <p:sp>
        <p:nvSpPr>
          <p:cNvPr id="3" name="Footer Placeholder 2"/>
          <p:cNvSpPr>
            <a:spLocks noGrp="1"/>
          </p:cNvSpPr>
          <p:nvPr>
            <p:ph type="ftr" sz="quarter" idx="11"/>
            <p:custDataLst>
              <p:tags r:id="rId2"/>
            </p:custDataLst>
          </p:nvPr>
        </p:nvSpPr>
        <p:spPr>
          <a:xfrm>
            <a:off x="3124200" y="6356350"/>
            <a:ext cx="2895600" cy="365125"/>
          </a:xfrm>
          <a:prstGeom prst="rect">
            <a:avLst/>
          </a:prstGeom>
        </p:spPr>
        <p:txBody>
          <a:bodyPr/>
          <a:lstStyle/>
          <a:p>
            <a:pPr>
              <a:defRPr/>
            </a:pPr>
            <a:endParaRPr lang="en-US">
              <a:solidFill>
                <a:srgbClr val="000000"/>
              </a:solidFill>
            </a:endParaRPr>
          </a:p>
        </p:txBody>
      </p:sp>
      <p:sp>
        <p:nvSpPr>
          <p:cNvPr id="4" name="Slide Number Placeholder 3"/>
          <p:cNvSpPr>
            <a:spLocks noGrp="1"/>
          </p:cNvSpPr>
          <p:nvPr>
            <p:ph type="sldNum" sz="quarter" idx="12"/>
            <p:custDataLst>
              <p:tags r:id="rId3"/>
            </p:custDataLst>
          </p:nvPr>
        </p:nvSpPr>
        <p:spPr>
          <a:xfrm>
            <a:off x="6553200" y="6356350"/>
            <a:ext cx="2133600" cy="365125"/>
          </a:xfrm>
          <a:prstGeom prst="rect">
            <a:avLst/>
          </a:prstGeom>
        </p:spPr>
        <p:txBody>
          <a:bodyPr/>
          <a:lstStyle/>
          <a:p>
            <a:pPr>
              <a:defRPr/>
            </a:pPr>
            <a:fld id="{A65EA2E4-3D24-40FA-BD08-077735D5478A}"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28600"/>
            <a:ext cx="8229600" cy="715962"/>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dirty="0"/>
          </a:p>
        </p:txBody>
      </p:sp>
      <p:cxnSp>
        <p:nvCxnSpPr>
          <p:cNvPr id="19" name="Shape 19"/>
          <p:cNvCxnSpPr/>
          <p:nvPr/>
        </p:nvCxnSpPr>
        <p:spPr>
          <a:xfrm>
            <a:off x="38100" y="990600"/>
            <a:ext cx="9017000" cy="0"/>
          </a:xfrm>
          <a:prstGeom prst="straightConnector1">
            <a:avLst/>
          </a:prstGeom>
          <a:noFill/>
          <a:ln w="38100" cap="flat">
            <a:solidFill>
              <a:srgbClr val="FFC000"/>
            </a:solidFill>
            <a:prstDash val="solid"/>
            <a:miter/>
            <a:headEnd type="none" w="med" len="med"/>
            <a:tailEnd type="none" w="med" len="med"/>
          </a:ln>
        </p:spPr>
      </p:cxnSp>
      <p:cxnSp>
        <p:nvCxnSpPr>
          <p:cNvPr id="20" name="Shape 20"/>
          <p:cNvCxnSpPr/>
          <p:nvPr/>
        </p:nvCxnSpPr>
        <p:spPr>
          <a:xfrm>
            <a:off x="39686" y="1066800"/>
            <a:ext cx="9017000" cy="0"/>
          </a:xfrm>
          <a:prstGeom prst="straightConnector1">
            <a:avLst/>
          </a:prstGeom>
          <a:noFill/>
          <a:ln w="38100" cap="flat">
            <a:solidFill>
              <a:srgbClr val="000066"/>
            </a:solidFill>
            <a:prstDash val="solid"/>
            <a:miter/>
            <a:headEnd type="none" w="med" len="med"/>
            <a:tailEnd type="none" w="med" len="med"/>
          </a:ln>
        </p:spPr>
      </p:cxnSp>
      <p:pic>
        <p:nvPicPr>
          <p:cNvPr id="21" name="Shape 21"/>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59267" y="106018"/>
            <a:ext cx="790073" cy="784316"/>
          </a:xfrm>
          <a:prstGeom prst="rect">
            <a:avLst/>
          </a:prstGeom>
          <a:noFill/>
          <a:ln>
            <a:noFill/>
          </a:ln>
        </p:spPr>
      </p:pic>
      <p:pic>
        <p:nvPicPr>
          <p:cNvPr id="22" name="Shape 2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8262851" y="71093"/>
            <a:ext cx="839874" cy="831274"/>
          </a:xfrm>
          <a:prstGeom prst="rect">
            <a:avLst/>
          </a:prstGeom>
          <a:noFill/>
          <a:ln>
            <a:noFill/>
          </a:ln>
        </p:spPr>
      </p:pic>
      <p:pic>
        <p:nvPicPr>
          <p:cNvPr id="23" name="Shape 23"/>
          <p:cNvPicPr preferRelativeResize="0"/>
          <p:nvPr/>
        </p:nvPicPr>
        <p:blipFill rotWithShape="1">
          <a:blip r:embed="rId7">
            <a:alphaModFix/>
          </a:blip>
          <a:srcRect/>
          <a:stretch/>
        </p:blipFill>
        <p:spPr>
          <a:xfrm>
            <a:off x="457200" y="6705600"/>
            <a:ext cx="8229600" cy="9366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6" r:id="rId2"/>
    <p:sldLayoutId id="2147483658" r:id="rId3"/>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tags" Target="../tags/tag9.x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tags" Target="../tags/tag15.xml"/><Relationship Id="rId4" Type="http://schemas.openxmlformats.org/officeDocument/2006/relationships/slideLayout" Target="../slideLayouts/slideLayout2.xml"/><Relationship Id="rId5" Type="http://schemas.openxmlformats.org/officeDocument/2006/relationships/notesSlide" Target="../notesSlides/notesSlide10.xml"/><Relationship Id="rId1" Type="http://schemas.openxmlformats.org/officeDocument/2006/relationships/tags" Target="../tags/tag13.xml"/><Relationship Id="rId2"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tags" Target="../tags/tag18.xml"/><Relationship Id="rId4" Type="http://schemas.openxmlformats.org/officeDocument/2006/relationships/slideLayout" Target="../slideLayouts/slideLayout2.xml"/><Relationship Id="rId5" Type="http://schemas.openxmlformats.org/officeDocument/2006/relationships/notesSlide" Target="../notesSlides/notesSlide11.xml"/><Relationship Id="rId1" Type="http://schemas.openxmlformats.org/officeDocument/2006/relationships/tags" Target="../tags/tag16.xml"/><Relationship Id="rId2"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hyperlink" Target="mailto:Pablo.Clemente-Colon@noaa.gov" TargetMode="External"/><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4" Type="http://schemas.openxmlformats.org/officeDocument/2006/relationships/slideLayout" Target="../slideLayouts/slideLayout2.xml"/><Relationship Id="rId5" Type="http://schemas.openxmlformats.org/officeDocument/2006/relationships/notesSlide" Target="../notesSlides/notesSlide2.xml"/><Relationship Id="rId1" Type="http://schemas.openxmlformats.org/officeDocument/2006/relationships/tags" Target="../tags/tag10.xml"/><Relationship Id="rId2" Type="http://schemas.openxmlformats.org/officeDocument/2006/relationships/tags" Target="../tags/tag11.xml"/></Relationships>
</file>

<file path=ppt/slides/_rels/slide3.xml.rels><?xml version="1.0" encoding="UTF-8" standalone="yes"?>
<Relationships xmlns="http://schemas.openxmlformats.org/package/2006/relationships"><Relationship Id="rId9" Type="http://schemas.openxmlformats.org/officeDocument/2006/relationships/image" Target="../media/image14.jpeg"/><Relationship Id="rId20" Type="http://schemas.openxmlformats.org/officeDocument/2006/relationships/image" Target="../media/image25.png"/><Relationship Id="rId21" Type="http://schemas.openxmlformats.org/officeDocument/2006/relationships/image" Target="../media/image26.jpeg"/><Relationship Id="rId10" Type="http://schemas.openxmlformats.org/officeDocument/2006/relationships/image" Target="../media/image15.jpeg"/><Relationship Id="rId11" Type="http://schemas.openxmlformats.org/officeDocument/2006/relationships/image" Target="../media/image16.jpeg"/><Relationship Id="rId12" Type="http://schemas.openxmlformats.org/officeDocument/2006/relationships/image" Target="../media/image17.jpeg"/><Relationship Id="rId13" Type="http://schemas.openxmlformats.org/officeDocument/2006/relationships/image" Target="../media/image18.jpeg"/><Relationship Id="rId14" Type="http://schemas.openxmlformats.org/officeDocument/2006/relationships/image" Target="../media/image19.jpeg"/><Relationship Id="rId15" Type="http://schemas.openxmlformats.org/officeDocument/2006/relationships/image" Target="../media/image20.png"/><Relationship Id="rId16" Type="http://schemas.openxmlformats.org/officeDocument/2006/relationships/image" Target="../media/image21.png"/><Relationship Id="rId17" Type="http://schemas.openxmlformats.org/officeDocument/2006/relationships/image" Target="../media/image22.jpeg"/><Relationship Id="rId18" Type="http://schemas.openxmlformats.org/officeDocument/2006/relationships/image" Target="../media/image23.png"/><Relationship Id="rId19"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jpeg"/><Relationship Id="rId8" Type="http://schemas.openxmlformats.org/officeDocument/2006/relationships/image" Target="../media/image32.png"/><Relationship Id="rId9" Type="http://schemas.openxmlformats.org/officeDocument/2006/relationships/image" Target="../media/image33.png"/><Relationship Id="rId10" Type="http://schemas.openxmlformats.org/officeDocument/2006/relationships/image" Target="../media/image34.jpeg"/><Relationship Id="rId11"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jpeg"/><Relationship Id="rId5"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9.gif"/><Relationship Id="rId4" Type="http://schemas.openxmlformats.org/officeDocument/2006/relationships/image" Target="../media/image40.gif"/><Relationship Id="rId5" Type="http://schemas.openxmlformats.org/officeDocument/2006/relationships/image" Target="../media/image41.gi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6.png"/><Relationship Id="rId8" Type="http://schemas.openxmlformats.org/officeDocument/2006/relationships/image" Target="../media/image47.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jpeg"/><Relationship Id="rId5" Type="http://schemas.openxmlformats.org/officeDocument/2006/relationships/image" Target="../media/image51.jpeg"/><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15" name="Shape 64"/>
          <p:cNvSpPr txBox="1"/>
          <p:nvPr/>
        </p:nvSpPr>
        <p:spPr>
          <a:xfrm>
            <a:off x="0" y="1066800"/>
            <a:ext cx="9144000" cy="2133600"/>
          </a:xfrm>
          <a:prstGeom prst="rect">
            <a:avLst/>
          </a:prstGeom>
          <a:noFill/>
          <a:ln>
            <a:noFill/>
          </a:ln>
        </p:spPr>
        <p:txBody>
          <a:bodyPr lIns="91425" tIns="45700" rIns="91425" bIns="45700" anchor="t" anchorCtr="0">
            <a:noAutofit/>
          </a:bodyPr>
          <a:lstStyle/>
          <a:p>
            <a:pPr algn="ctr"/>
            <a:endParaRPr lang="en-US" sz="800" b="1" i="0" u="none" strike="noStrike" cap="none" baseline="0" dirty="0">
              <a:solidFill>
                <a:srgbClr val="0070C0"/>
              </a:solidFill>
              <a:latin typeface="Arial"/>
              <a:ea typeface="Arial"/>
              <a:cs typeface="Arial"/>
              <a:sym typeface="Arial"/>
            </a:endParaRPr>
          </a:p>
          <a:p>
            <a:pPr marL="0" marR="0" lvl="0" indent="0" algn="ctr" rtl="0">
              <a:lnSpc>
                <a:spcPct val="100000"/>
              </a:lnSpc>
              <a:spcBef>
                <a:spcPts val="0"/>
              </a:spcBef>
              <a:spcAft>
                <a:spcPts val="0"/>
              </a:spcAft>
              <a:buClr>
                <a:schemeClr val="dk1"/>
              </a:buClr>
              <a:buFont typeface="Arial"/>
              <a:buNone/>
            </a:pPr>
            <a:r>
              <a:rPr lang="x-none" sz="1800" b="0" i="1" u="none" strike="noStrike" cap="none" baseline="0" dirty="0" smtClean="0">
                <a:solidFill>
                  <a:schemeClr val="dk1"/>
                </a:solidFill>
                <a:latin typeface="Arial"/>
                <a:ea typeface="Arial"/>
                <a:cs typeface="Arial"/>
                <a:sym typeface="Arial"/>
              </a:rPr>
              <a:t>5th International Ice Analyst Workshop (IAW5)</a:t>
            </a:r>
          </a:p>
          <a:p>
            <a:pPr marL="0" marR="0" lvl="0" indent="0" algn="ctr" rtl="0">
              <a:lnSpc>
                <a:spcPct val="100000"/>
              </a:lnSpc>
              <a:spcBef>
                <a:spcPts val="0"/>
              </a:spcBef>
              <a:spcAft>
                <a:spcPts val="0"/>
              </a:spcAft>
              <a:buClr>
                <a:schemeClr val="dk1"/>
              </a:buClr>
              <a:buFont typeface="Arial"/>
              <a:buNone/>
            </a:pPr>
            <a:endParaRPr lang="x-none" sz="1800" b="0" i="1" u="none" strike="noStrike" cap="none" baseline="0" dirty="0" smtClean="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Font typeface="Arial"/>
              <a:buNone/>
            </a:pPr>
            <a:endParaRPr lang="en-US" sz="800" i="1" dirty="0" smtClean="0">
              <a:solidFill>
                <a:schemeClr val="dk1"/>
              </a:solidFill>
            </a:endParaRPr>
          </a:p>
          <a:p>
            <a:pPr marL="0" marR="0" lvl="0" indent="0" algn="ctr" rtl="0">
              <a:lnSpc>
                <a:spcPct val="100000"/>
              </a:lnSpc>
              <a:spcBef>
                <a:spcPts val="0"/>
              </a:spcBef>
              <a:spcAft>
                <a:spcPts val="0"/>
              </a:spcAft>
              <a:buClr>
                <a:schemeClr val="dk1"/>
              </a:buClr>
              <a:buFont typeface="Arial"/>
              <a:buNone/>
            </a:pPr>
            <a:endParaRPr lang="en-US" sz="800" b="0" i="1" u="none" strike="noStrike" cap="none" baseline="0" dirty="0" smtClean="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Font typeface="Arial"/>
              <a:buNone/>
            </a:pPr>
            <a:endParaRPr lang="en-US" sz="800" i="1" dirty="0" smtClean="0">
              <a:solidFill>
                <a:schemeClr val="dk1"/>
              </a:solidFill>
            </a:endParaRPr>
          </a:p>
          <a:p>
            <a:pPr marL="0" marR="0" lvl="0" indent="0" algn="ctr" rtl="0">
              <a:lnSpc>
                <a:spcPct val="100000"/>
              </a:lnSpc>
              <a:spcBef>
                <a:spcPts val="0"/>
              </a:spcBef>
              <a:spcAft>
                <a:spcPts val="0"/>
              </a:spcAft>
              <a:buClr>
                <a:schemeClr val="dk1"/>
              </a:buClr>
              <a:buFont typeface="Arial"/>
              <a:buNone/>
            </a:pPr>
            <a:endParaRPr lang="en-US" sz="800" b="0" i="1" u="none" strike="noStrike" cap="none" baseline="0" dirty="0" smtClean="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Font typeface="Arial"/>
              <a:buNone/>
            </a:pPr>
            <a:endParaRPr lang="en-US" sz="800" i="1" dirty="0" smtClean="0">
              <a:solidFill>
                <a:schemeClr val="dk1"/>
              </a:solidFill>
            </a:endParaRPr>
          </a:p>
          <a:p>
            <a:pPr marL="0" marR="0" lvl="0" indent="0" algn="ctr" rtl="0">
              <a:lnSpc>
                <a:spcPct val="100000"/>
              </a:lnSpc>
              <a:spcBef>
                <a:spcPts val="0"/>
              </a:spcBef>
              <a:spcAft>
                <a:spcPts val="0"/>
              </a:spcAft>
              <a:buClr>
                <a:schemeClr val="dk1"/>
              </a:buClr>
              <a:buFont typeface="Arial"/>
              <a:buNone/>
            </a:pPr>
            <a:endParaRPr lang="en-US" sz="1200" b="0" i="0" u="none" strike="noStrike" cap="none" baseline="0" dirty="0" smtClean="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Font typeface="Arial"/>
              <a:buNone/>
            </a:pPr>
            <a:r>
              <a:rPr lang="en-US" sz="1600" b="0" i="0" u="none" strike="noStrike" cap="none" baseline="0" dirty="0" smtClean="0">
                <a:solidFill>
                  <a:schemeClr val="dk1"/>
                </a:solidFill>
                <a:sym typeface="Arial"/>
              </a:rPr>
              <a:t>U.S. National Ice Center (NIC)</a:t>
            </a:r>
          </a:p>
          <a:p>
            <a:pPr marL="0" marR="0" lvl="0" indent="0" algn="ctr" rtl="0">
              <a:lnSpc>
                <a:spcPct val="100000"/>
              </a:lnSpc>
              <a:spcBef>
                <a:spcPts val="0"/>
              </a:spcBef>
              <a:spcAft>
                <a:spcPts val="0"/>
              </a:spcAft>
              <a:buClr>
                <a:schemeClr val="dk1"/>
              </a:buClr>
              <a:buSzPct val="25000"/>
              <a:buFont typeface="Arial"/>
              <a:buNone/>
            </a:pPr>
            <a:r>
              <a:rPr lang="en-US" sz="1600" dirty="0" smtClean="0">
                <a:solidFill>
                  <a:schemeClr val="dk1"/>
                </a:solidFill>
              </a:rPr>
              <a:t>Suitland, MD, U.S.A. – 16-20 May 2016</a:t>
            </a:r>
            <a:endParaRPr lang="en-US" sz="1600" b="0" i="0" u="none" strike="noStrike" cap="none" baseline="0" dirty="0">
              <a:solidFill>
                <a:schemeClr val="dk1"/>
              </a:solidFill>
              <a:sym typeface="Arial"/>
            </a:endParaRPr>
          </a:p>
        </p:txBody>
      </p:sp>
      <p:sp>
        <p:nvSpPr>
          <p:cNvPr id="65" name="Shape 65"/>
          <p:cNvSpPr txBox="1"/>
          <p:nvPr/>
        </p:nvSpPr>
        <p:spPr>
          <a:xfrm>
            <a:off x="0" y="152400"/>
            <a:ext cx="9144000" cy="838200"/>
          </a:xfrm>
          <a:prstGeom prst="rect">
            <a:avLst/>
          </a:prstGeom>
          <a:noFill/>
          <a:ln>
            <a:noFill/>
          </a:ln>
        </p:spPr>
        <p:txBody>
          <a:bodyPr lIns="91425" tIns="45700" rIns="91425" bIns="45700" anchor="t" anchorCtr="0">
            <a:noAutofit/>
          </a:bodyPr>
          <a:lstStyle/>
          <a:p>
            <a:pPr algn="ctr">
              <a:buClr>
                <a:srgbClr val="002060"/>
              </a:buClr>
              <a:buSzPct val="25000"/>
            </a:pPr>
            <a:r>
              <a:rPr lang="en-US" sz="2400" b="1" dirty="0" smtClean="0">
                <a:solidFill>
                  <a:schemeClr val="bg2">
                    <a:lumMod val="75000"/>
                  </a:schemeClr>
                </a:solidFill>
              </a:rPr>
              <a:t>Models In Southern Hemisphere</a:t>
            </a:r>
          </a:p>
          <a:p>
            <a:pPr algn="ctr">
              <a:buClr>
                <a:srgbClr val="002060"/>
              </a:buClr>
              <a:buSzPct val="25000"/>
            </a:pPr>
            <a:r>
              <a:rPr lang="en-US" sz="2400" b="1" dirty="0" smtClean="0">
                <a:solidFill>
                  <a:schemeClr val="bg2">
                    <a:lumMod val="75000"/>
                  </a:schemeClr>
                </a:solidFill>
              </a:rPr>
              <a:t>Group Discussion</a:t>
            </a:r>
            <a:endParaRPr lang="en-US" sz="2400" dirty="0" smtClean="0">
              <a:solidFill>
                <a:schemeClr val="bg2">
                  <a:lumMod val="75000"/>
                </a:schemeClr>
              </a:solidFill>
            </a:endParaRPr>
          </a:p>
        </p:txBody>
      </p:sp>
      <p:sp>
        <p:nvSpPr>
          <p:cNvPr id="66" name="Shape 66"/>
          <p:cNvSpPr txBox="1"/>
          <p:nvPr/>
        </p:nvSpPr>
        <p:spPr>
          <a:xfrm>
            <a:off x="1158875" y="5243512"/>
            <a:ext cx="646112" cy="3810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US" sz="2000" b="0" i="0" u="none" strike="noStrike" cap="none" baseline="0">
                <a:solidFill>
                  <a:srgbClr val="000000"/>
                </a:solidFill>
                <a:latin typeface="Calibri"/>
                <a:ea typeface="Calibri"/>
                <a:cs typeface="Calibri"/>
                <a:sym typeface="Calibri"/>
              </a:rPr>
              <a:t>USN</a:t>
            </a:r>
          </a:p>
        </p:txBody>
      </p:sp>
      <p:sp>
        <p:nvSpPr>
          <p:cNvPr id="67" name="Shape 67"/>
          <p:cNvSpPr txBox="1"/>
          <p:nvPr/>
        </p:nvSpPr>
        <p:spPr>
          <a:xfrm>
            <a:off x="4138612" y="5243512"/>
            <a:ext cx="809624"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US" sz="2000" b="0" i="0" u="none" strike="noStrike" cap="none" baseline="0">
                <a:solidFill>
                  <a:srgbClr val="000000"/>
                </a:solidFill>
                <a:latin typeface="Calibri"/>
                <a:ea typeface="Calibri"/>
                <a:cs typeface="Calibri"/>
                <a:sym typeface="Calibri"/>
              </a:rPr>
              <a:t>USCG</a:t>
            </a:r>
          </a:p>
        </p:txBody>
      </p:sp>
      <p:sp>
        <p:nvSpPr>
          <p:cNvPr id="68" name="Shape 68"/>
          <p:cNvSpPr txBox="1"/>
          <p:nvPr/>
        </p:nvSpPr>
        <p:spPr>
          <a:xfrm>
            <a:off x="7200900" y="5243512"/>
            <a:ext cx="9397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US" sz="2000" b="0" i="0" u="none" strike="noStrike" cap="none" baseline="0">
                <a:solidFill>
                  <a:srgbClr val="000000"/>
                </a:solidFill>
                <a:latin typeface="Calibri"/>
                <a:ea typeface="Calibri"/>
                <a:cs typeface="Calibri"/>
                <a:sym typeface="Calibri"/>
              </a:rPr>
              <a:t>NOAA</a:t>
            </a:r>
          </a:p>
        </p:txBody>
      </p:sp>
      <p:sp>
        <p:nvSpPr>
          <p:cNvPr id="69" name="Shape 69"/>
          <p:cNvSpPr txBox="1"/>
          <p:nvPr/>
        </p:nvSpPr>
        <p:spPr>
          <a:xfrm>
            <a:off x="0" y="5867400"/>
            <a:ext cx="9144000" cy="51593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600" u="none" strike="noStrike" cap="none" baseline="0" dirty="0" smtClean="0">
                <a:solidFill>
                  <a:srgbClr val="000000"/>
                </a:solidFill>
                <a:latin typeface="Arial"/>
                <a:ea typeface="Arial"/>
                <a:cs typeface="Arial"/>
                <a:sym typeface="Arial"/>
              </a:rPr>
              <a:t>Led by</a:t>
            </a:r>
            <a:r>
              <a:rPr lang="en-US" sz="1600" u="none" strike="noStrike" cap="none" dirty="0" smtClean="0">
                <a:solidFill>
                  <a:srgbClr val="000000"/>
                </a:solidFill>
                <a:latin typeface="Arial"/>
                <a:ea typeface="Arial"/>
                <a:cs typeface="Arial"/>
                <a:sym typeface="Arial"/>
              </a:rPr>
              <a:t> </a:t>
            </a:r>
            <a:r>
              <a:rPr lang="en-US" sz="1600" u="none" strike="noStrike" cap="none" baseline="0" dirty="0" smtClean="0">
                <a:solidFill>
                  <a:srgbClr val="000000"/>
                </a:solidFill>
                <a:latin typeface="Arial"/>
                <a:ea typeface="Arial"/>
                <a:cs typeface="Arial"/>
                <a:sym typeface="Arial"/>
              </a:rPr>
              <a:t>Pablo Clemente-Colón, NIC and Richard A.</a:t>
            </a:r>
            <a:r>
              <a:rPr lang="en-US" sz="1600" u="none" strike="noStrike" cap="none" dirty="0" smtClean="0">
                <a:solidFill>
                  <a:srgbClr val="000000"/>
                </a:solidFill>
                <a:latin typeface="Arial"/>
                <a:ea typeface="Arial"/>
                <a:cs typeface="Arial"/>
                <a:sym typeface="Arial"/>
              </a:rPr>
              <a:t> (Rick) </a:t>
            </a:r>
            <a:r>
              <a:rPr lang="en-US" sz="1600" u="none" strike="noStrike" cap="none" baseline="0" dirty="0" smtClean="0">
                <a:solidFill>
                  <a:srgbClr val="000000"/>
                </a:solidFill>
                <a:latin typeface="Arial"/>
                <a:ea typeface="Arial"/>
                <a:cs typeface="Arial"/>
                <a:sym typeface="Arial"/>
              </a:rPr>
              <a:t>Allard, NRL SSC  </a:t>
            </a:r>
          </a:p>
        </p:txBody>
      </p:sp>
      <p:sp>
        <p:nvSpPr>
          <p:cNvPr id="70" name="Shape 70"/>
          <p:cNvSpPr txBox="1"/>
          <p:nvPr/>
        </p:nvSpPr>
        <p:spPr>
          <a:xfrm>
            <a:off x="3770312" y="-3175"/>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71" name="Shape 71"/>
          <p:cNvSpPr txBox="1"/>
          <p:nvPr/>
        </p:nvSpPr>
        <p:spPr>
          <a:xfrm>
            <a:off x="3841750" y="6477000"/>
            <a:ext cx="1492250"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pic>
        <p:nvPicPr>
          <p:cNvPr id="73" name="Shape 73"/>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103187" y="3200400"/>
            <a:ext cx="2895539" cy="2011362"/>
          </a:xfrm>
          <a:prstGeom prst="rect">
            <a:avLst/>
          </a:prstGeom>
          <a:noFill/>
          <a:ln w="9525" cap="flat">
            <a:solidFill>
              <a:schemeClr val="dk1"/>
            </a:solidFill>
            <a:prstDash val="solid"/>
            <a:miter/>
            <a:headEnd type="none" w="med" len="med"/>
            <a:tailEnd type="none" w="med" len="med"/>
          </a:ln>
        </p:spPr>
      </p:pic>
      <p:pic>
        <p:nvPicPr>
          <p:cNvPr id="75" name="Shape 75"/>
          <p:cNvPicPr preferRelativeResize="0"/>
          <p:nvPr/>
        </p:nvPicPr>
        <p:blipFill rotWithShape="1">
          <a:blip r:embed="rId5">
            <a:alphaModFix/>
          </a:blip>
          <a:srcRect/>
          <a:stretch/>
        </p:blipFill>
        <p:spPr>
          <a:xfrm>
            <a:off x="3028950" y="3200400"/>
            <a:ext cx="2989262" cy="2011362"/>
          </a:xfrm>
          <a:prstGeom prst="rect">
            <a:avLst/>
          </a:prstGeom>
          <a:noFill/>
          <a:ln w="9525" cap="flat">
            <a:solidFill>
              <a:schemeClr val="dk1"/>
            </a:solidFill>
            <a:prstDash val="solid"/>
            <a:miter/>
            <a:headEnd type="none" w="med" len="med"/>
            <a:tailEnd type="none" w="med" len="med"/>
          </a:ln>
        </p:spPr>
      </p:pic>
      <p:pic>
        <p:nvPicPr>
          <p:cNvPr id="14" name="Picture 13" descr="oscar_dyson.jpg"/>
          <p:cNvPicPr>
            <a:picLocks noChangeAspect="1"/>
          </p:cNvPicPr>
          <p:nvPr>
            <p:custDataLst>
              <p:tags r:id="rId1"/>
            </p:custDataLst>
          </p:nvPr>
        </p:nvPicPr>
        <p:blipFill>
          <a:blip r:embed="rId6" cstate="email"/>
          <a:srcRect/>
          <a:stretch>
            <a:fillRect/>
          </a:stretch>
        </p:blipFill>
        <p:spPr bwMode="auto">
          <a:xfrm>
            <a:off x="6043831" y="3206752"/>
            <a:ext cx="2985869" cy="2014612"/>
          </a:xfrm>
          <a:prstGeom prst="rect">
            <a:avLst/>
          </a:prstGeom>
          <a:noFill/>
          <a:ln w="25400" cmpd="sng">
            <a:solidFill>
              <a:schemeClr val="tx1"/>
            </a:solidFill>
            <a:miter lim="800000"/>
            <a:headEnd/>
            <a:tailEnd/>
          </a:ln>
        </p:spPr>
      </p:pic>
      <p:pic>
        <p:nvPicPr>
          <p:cNvPr id="16" name="Shape 508"/>
          <p:cNvPicPr preferRelativeResize="0"/>
          <p:nvPr/>
        </p:nvPicPr>
        <p:blipFill rotWithShape="1">
          <a:blip r:embed="rId7">
            <a:alphaModFix/>
          </a:blip>
          <a:srcRect/>
          <a:stretch/>
        </p:blipFill>
        <p:spPr>
          <a:xfrm>
            <a:off x="4173360" y="1600200"/>
            <a:ext cx="838200" cy="838200"/>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0"/>
            <a:ext cx="9144000" cy="914400"/>
          </a:xfrm>
        </p:spPr>
        <p:txBody>
          <a:bodyPr>
            <a:noAutofit/>
          </a:bodyPr>
          <a:lstStyle/>
          <a:p>
            <a:r>
              <a:rPr lang="en-US" sz="2800" i="0" dirty="0" smtClean="0">
                <a:solidFill>
                  <a:schemeClr val="bg2">
                    <a:lumMod val="75000"/>
                  </a:schemeClr>
                </a:solidFill>
              </a:rPr>
              <a:t>Operation Deep Freeze (ODF) </a:t>
            </a:r>
            <a:br>
              <a:rPr lang="en-US" sz="2800" i="0" dirty="0" smtClean="0">
                <a:solidFill>
                  <a:schemeClr val="bg2">
                    <a:lumMod val="75000"/>
                  </a:schemeClr>
                </a:solidFill>
              </a:rPr>
            </a:br>
            <a:r>
              <a:rPr lang="en-US" sz="2800" i="0" dirty="0" smtClean="0">
                <a:solidFill>
                  <a:schemeClr val="bg2">
                    <a:lumMod val="75000"/>
                  </a:schemeClr>
                </a:solidFill>
              </a:rPr>
              <a:t>McMurdo Station Resupply Tactical Support</a:t>
            </a:r>
          </a:p>
        </p:txBody>
      </p:sp>
      <p:sp>
        <p:nvSpPr>
          <p:cNvPr id="23555" name="Content Placeholder 2"/>
          <p:cNvSpPr>
            <a:spLocks noGrp="1"/>
          </p:cNvSpPr>
          <p:nvPr>
            <p:ph idx="1"/>
          </p:nvPr>
        </p:nvSpPr>
        <p:spPr>
          <a:xfrm>
            <a:off x="304800" y="1066800"/>
            <a:ext cx="3810000" cy="838200"/>
          </a:xfrm>
        </p:spPr>
        <p:txBody>
          <a:bodyPr/>
          <a:lstStyle/>
          <a:p>
            <a:pPr algn="ctr">
              <a:buFontTx/>
              <a:buNone/>
            </a:pPr>
            <a:r>
              <a:rPr lang="en-US" dirty="0" smtClean="0">
                <a:solidFill>
                  <a:srgbClr val="0070C0"/>
                </a:solidFill>
              </a:rPr>
              <a:t>Operation Deep Freeze (ODF)</a:t>
            </a:r>
          </a:p>
          <a:p>
            <a:pPr algn="ctr">
              <a:buFontTx/>
              <a:buNone/>
            </a:pPr>
            <a:r>
              <a:rPr lang="en-US" dirty="0" smtClean="0">
                <a:solidFill>
                  <a:srgbClr val="0070C0"/>
                </a:solidFill>
              </a:rPr>
              <a:t>Annual Support ~ December-February</a:t>
            </a:r>
          </a:p>
          <a:p>
            <a:pPr algn="ctr">
              <a:buFontTx/>
              <a:buNone/>
            </a:pPr>
            <a:r>
              <a:rPr lang="en-US" dirty="0" smtClean="0">
                <a:solidFill>
                  <a:srgbClr val="0070C0"/>
                </a:solidFill>
              </a:rPr>
              <a:t>Military Sealift Command</a:t>
            </a:r>
          </a:p>
        </p:txBody>
      </p:sp>
      <p:pic>
        <p:nvPicPr>
          <p:cNvPr id="1026" name="Picture 2" descr="G:\ODF_2016_Polar_Star_Cruise\ODF_Cruise_Track_AOI_with_2015Nov11_MIZ.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7200" y="1828800"/>
            <a:ext cx="3570475" cy="3299714"/>
          </a:xfrm>
          <a:prstGeom prst="rect">
            <a:avLst/>
          </a:prstGeom>
          <a:noFill/>
        </p:spPr>
      </p:pic>
      <p:pic>
        <p:nvPicPr>
          <p:cNvPr id="1028" name="Picture 4"/>
          <p:cNvPicPr>
            <a:picLocks noChangeAspect="1" noChangeArrowheads="1"/>
          </p:cNvPicPr>
          <p:nvPr/>
        </p:nvPicPr>
        <p:blipFill>
          <a:blip r:embed="rId4"/>
          <a:srcRect/>
          <a:stretch>
            <a:fillRect/>
          </a:stretch>
        </p:blipFill>
        <p:spPr bwMode="auto">
          <a:xfrm>
            <a:off x="4495800" y="1143000"/>
            <a:ext cx="4191000" cy="3152481"/>
          </a:xfrm>
          <a:prstGeom prst="rect">
            <a:avLst/>
          </a:prstGeom>
          <a:noFill/>
          <a:ln w="9525">
            <a:noFill/>
            <a:miter lim="800000"/>
            <a:headEnd/>
            <a:tailEnd/>
          </a:ln>
        </p:spPr>
      </p:pic>
      <p:pic>
        <p:nvPicPr>
          <p:cNvPr id="30721" name="Picture 1"/>
          <p:cNvPicPr>
            <a:picLocks noChangeAspect="1" noChangeArrowheads="1"/>
          </p:cNvPicPr>
          <p:nvPr/>
        </p:nvPicPr>
        <p:blipFill>
          <a:blip r:embed="rId5"/>
          <a:srcRect/>
          <a:stretch>
            <a:fillRect/>
          </a:stretch>
        </p:blipFill>
        <p:spPr bwMode="auto">
          <a:xfrm>
            <a:off x="4684776" y="4419600"/>
            <a:ext cx="3869267" cy="2176463"/>
          </a:xfrm>
          <a:prstGeom prst="rect">
            <a:avLst/>
          </a:prstGeom>
          <a:noFill/>
          <a:ln w="9525">
            <a:noFill/>
            <a:miter lim="800000"/>
            <a:headEnd/>
            <a:tailEnd/>
          </a:ln>
        </p:spPr>
      </p:pic>
      <p:pic>
        <p:nvPicPr>
          <p:cNvPr id="30722" name="Picture 2" descr="C:\Users\Pablo\Desktop\ODF_2016_Polar_Star_Cruise\ODF_photos\20160116_2332-0117_0040\20160117_003217.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752600" y="5199888"/>
            <a:ext cx="2286000" cy="1383350"/>
          </a:xfrm>
          <a:prstGeom prst="rect">
            <a:avLst/>
          </a:prstGeom>
          <a:noFill/>
        </p:spPr>
      </p:pic>
      <p:sp>
        <p:nvSpPr>
          <p:cNvPr id="8" name="TextBox 7"/>
          <p:cNvSpPr txBox="1"/>
          <p:nvPr/>
        </p:nvSpPr>
        <p:spPr>
          <a:xfrm>
            <a:off x="304800" y="5638800"/>
            <a:ext cx="1362874" cy="523220"/>
          </a:xfrm>
          <a:prstGeom prst="rect">
            <a:avLst/>
          </a:prstGeom>
          <a:noFill/>
        </p:spPr>
        <p:txBody>
          <a:bodyPr wrap="none" rtlCol="0">
            <a:spAutoFit/>
          </a:bodyPr>
          <a:lstStyle/>
          <a:p>
            <a:r>
              <a:rPr lang="en-US" dirty="0" smtClean="0"/>
              <a:t>AV Puma UAS</a:t>
            </a:r>
          </a:p>
          <a:p>
            <a:r>
              <a:rPr lang="en-US" dirty="0" smtClean="0"/>
              <a:t>real-time video</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0" y="0"/>
            <a:ext cx="9144000" cy="990600"/>
          </a:xfrm>
        </p:spPr>
        <p:txBody>
          <a:bodyPr>
            <a:normAutofit/>
          </a:bodyPr>
          <a:lstStyle/>
          <a:p>
            <a:pPr>
              <a:defRPr/>
            </a:pPr>
            <a:r>
              <a:rPr lang="en-US" sz="3200" dirty="0" smtClean="0">
                <a:solidFill>
                  <a:schemeClr val="bg2"/>
                </a:solidFill>
              </a:rPr>
              <a:t>We Look Forward To</a:t>
            </a:r>
          </a:p>
        </p:txBody>
      </p:sp>
      <p:sp>
        <p:nvSpPr>
          <p:cNvPr id="31747" name="Content Placeholder 2"/>
          <p:cNvSpPr>
            <a:spLocks noGrp="1"/>
          </p:cNvSpPr>
          <p:nvPr>
            <p:ph idx="1"/>
            <p:custDataLst>
              <p:tags r:id="rId3"/>
            </p:custDataLst>
          </p:nvPr>
        </p:nvSpPr>
        <p:spPr>
          <a:xfrm>
            <a:off x="152400" y="1200912"/>
            <a:ext cx="8839200" cy="5257800"/>
          </a:xfrm>
        </p:spPr>
        <p:txBody>
          <a:bodyPr>
            <a:noAutofit/>
          </a:bodyPr>
          <a:lstStyle/>
          <a:p>
            <a:pPr>
              <a:buFont typeface="Arial" pitchFamily="34" charset="0"/>
              <a:buChar char="•"/>
            </a:pPr>
            <a:r>
              <a:rPr lang="en-US" sz="2200" dirty="0" smtClean="0">
                <a:solidFill>
                  <a:srgbClr val="101066"/>
                </a:solidFill>
              </a:rPr>
              <a:t>  </a:t>
            </a:r>
            <a:r>
              <a:rPr lang="en-US" sz="2200" dirty="0" smtClean="0">
                <a:solidFill>
                  <a:schemeClr val="bg2">
                    <a:lumMod val="40000"/>
                    <a:lumOff val="60000"/>
                  </a:schemeClr>
                </a:solidFill>
              </a:rPr>
              <a:t>Strengthening partnerships and collaboration with other national ice services on Arctic and Antarctic </a:t>
            </a:r>
            <a:r>
              <a:rPr lang="en-US" sz="2200" dirty="0">
                <a:solidFill>
                  <a:schemeClr val="bg2">
                    <a:lumMod val="40000"/>
                    <a:lumOff val="60000"/>
                  </a:schemeClr>
                </a:solidFill>
              </a:rPr>
              <a:t>data </a:t>
            </a:r>
            <a:r>
              <a:rPr lang="en-US" sz="2200" dirty="0" smtClean="0">
                <a:solidFill>
                  <a:schemeClr val="bg2">
                    <a:lumMod val="40000"/>
                    <a:lumOff val="60000"/>
                  </a:schemeClr>
                </a:solidFill>
              </a:rPr>
              <a:t>collection, sea ice charting, training,  research, and other safety of navigation issues</a:t>
            </a:r>
          </a:p>
          <a:p>
            <a:pPr>
              <a:buFont typeface="Arial" pitchFamily="34" charset="0"/>
              <a:buChar char="•"/>
            </a:pPr>
            <a:endParaRPr lang="en-US" sz="800" dirty="0" smtClean="0">
              <a:solidFill>
                <a:schemeClr val="bg2">
                  <a:lumMod val="40000"/>
                  <a:lumOff val="60000"/>
                </a:schemeClr>
              </a:solidFill>
            </a:endParaRPr>
          </a:p>
          <a:p>
            <a:pPr>
              <a:buFont typeface="Arial" pitchFamily="34" charset="0"/>
              <a:buChar char="•"/>
            </a:pPr>
            <a:r>
              <a:rPr lang="en-US" sz="2200" dirty="0" smtClean="0">
                <a:solidFill>
                  <a:schemeClr val="bg2">
                    <a:lumMod val="40000"/>
                    <a:lumOff val="60000"/>
                  </a:schemeClr>
                </a:solidFill>
              </a:rPr>
              <a:t>  Increasing exploitation of Synthetic Aperture Radar (SAR) and other satellite data resources</a:t>
            </a:r>
          </a:p>
          <a:p>
            <a:pPr lvl="1">
              <a:buFont typeface="Arial" pitchFamily="34" charset="0"/>
              <a:buChar char="•"/>
            </a:pPr>
            <a:endParaRPr lang="en-US" sz="800" dirty="0" smtClean="0">
              <a:solidFill>
                <a:schemeClr val="bg2">
                  <a:lumMod val="40000"/>
                  <a:lumOff val="60000"/>
                </a:schemeClr>
              </a:solidFill>
            </a:endParaRPr>
          </a:p>
          <a:p>
            <a:pPr lvl="1">
              <a:buFont typeface="Arial" pitchFamily="34" charset="0"/>
              <a:buChar char="•"/>
            </a:pPr>
            <a:r>
              <a:rPr lang="en-US" sz="2000" dirty="0" smtClean="0">
                <a:solidFill>
                  <a:schemeClr val="bg2">
                    <a:lumMod val="40000"/>
                    <a:lumOff val="60000"/>
                  </a:schemeClr>
                </a:solidFill>
              </a:rPr>
              <a:t>  </a:t>
            </a:r>
            <a:r>
              <a:rPr lang="en-US" sz="2200" dirty="0" smtClean="0">
                <a:solidFill>
                  <a:schemeClr val="bg2">
                    <a:lumMod val="40000"/>
                    <a:lumOff val="60000"/>
                  </a:schemeClr>
                </a:solidFill>
              </a:rPr>
              <a:t>Promoting operational access to near-real time availability of all-weather, day and night, high resolution (SAR) imagery</a:t>
            </a:r>
          </a:p>
          <a:p>
            <a:pPr>
              <a:buFont typeface="Arial" pitchFamily="34" charset="0"/>
              <a:buChar char="•"/>
            </a:pPr>
            <a:endParaRPr lang="en-US" sz="800" dirty="0" smtClean="0">
              <a:solidFill>
                <a:schemeClr val="bg2">
                  <a:lumMod val="40000"/>
                  <a:lumOff val="60000"/>
                </a:schemeClr>
              </a:solidFill>
            </a:endParaRPr>
          </a:p>
          <a:p>
            <a:pPr>
              <a:buFont typeface="Arial" pitchFamily="34" charset="0"/>
              <a:buChar char="•"/>
            </a:pPr>
            <a:r>
              <a:rPr lang="en-US" sz="2200" dirty="0" smtClean="0">
                <a:solidFill>
                  <a:schemeClr val="bg2">
                    <a:lumMod val="40000"/>
                    <a:lumOff val="60000"/>
                  </a:schemeClr>
                </a:solidFill>
              </a:rPr>
              <a:t>  Increasing automation going into snow and sea ice blended products and analysis</a:t>
            </a:r>
          </a:p>
          <a:p>
            <a:pPr lvl="1">
              <a:buFont typeface="Arial" pitchFamily="34" charset="0"/>
              <a:buChar char="•"/>
            </a:pPr>
            <a:endParaRPr lang="en-US" sz="800" dirty="0" smtClean="0">
              <a:solidFill>
                <a:schemeClr val="bg2">
                  <a:lumMod val="40000"/>
                  <a:lumOff val="60000"/>
                </a:schemeClr>
              </a:solidFill>
            </a:endParaRPr>
          </a:p>
          <a:p>
            <a:pPr lvl="1">
              <a:buFont typeface="Arial" pitchFamily="34" charset="0"/>
              <a:buChar char="•"/>
            </a:pPr>
            <a:r>
              <a:rPr lang="en-US" sz="2000" dirty="0" smtClean="0">
                <a:solidFill>
                  <a:schemeClr val="bg2">
                    <a:lumMod val="40000"/>
                    <a:lumOff val="60000"/>
                  </a:schemeClr>
                </a:solidFill>
              </a:rPr>
              <a:t>  </a:t>
            </a:r>
            <a:r>
              <a:rPr lang="en-US" sz="2200" dirty="0" smtClean="0">
                <a:solidFill>
                  <a:schemeClr val="bg2">
                    <a:lumMod val="40000"/>
                    <a:lumOff val="60000"/>
                  </a:schemeClr>
                </a:solidFill>
              </a:rPr>
              <a:t>Expanding buoy programs data collection to include seasonal ice buoys; open ocean drifting buoys; hydrographic sensors; and unmanned airborne and underwater vehicles (UAVs and UUVs)</a:t>
            </a:r>
          </a:p>
          <a:p>
            <a:pPr>
              <a:buFont typeface="Arial" pitchFamily="34" charset="0"/>
              <a:buChar char="•"/>
            </a:pPr>
            <a:endParaRPr lang="en-US" sz="800" dirty="0" smtClean="0">
              <a:solidFill>
                <a:srgbClr val="101066"/>
              </a:solidFill>
            </a:endParaRPr>
          </a:p>
          <a:p>
            <a:pPr>
              <a:buFont typeface="Arial" pitchFamily="34" charset="0"/>
              <a:buChar char="•"/>
            </a:pPr>
            <a:r>
              <a:rPr lang="en-US" sz="2200" dirty="0" smtClean="0">
                <a:solidFill>
                  <a:srgbClr val="101066"/>
                </a:solidFill>
              </a:rPr>
              <a:t>  Improving modeling and forecasting capabilities for optimum track ship routing (OTSR) and other applications</a:t>
            </a: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0" y="0"/>
            <a:ext cx="9144000" cy="990600"/>
          </a:xfrm>
        </p:spPr>
        <p:txBody>
          <a:bodyPr>
            <a:normAutofit fontScale="90000"/>
          </a:bodyPr>
          <a:lstStyle/>
          <a:p>
            <a:pPr>
              <a:defRPr/>
            </a:pPr>
            <a:r>
              <a:rPr lang="en-US" sz="2800" dirty="0" smtClean="0">
                <a:solidFill>
                  <a:schemeClr val="bg2"/>
                </a:solidFill>
              </a:rPr>
              <a:t>Southern Hemisphere Sea Ice Forecasting</a:t>
            </a:r>
            <a:br>
              <a:rPr lang="en-US" sz="2800" dirty="0" smtClean="0">
                <a:solidFill>
                  <a:schemeClr val="bg2"/>
                </a:solidFill>
              </a:rPr>
            </a:br>
            <a:r>
              <a:rPr lang="en-US" sz="2800" dirty="0" smtClean="0">
                <a:solidFill>
                  <a:schemeClr val="bg2"/>
                </a:solidFill>
              </a:rPr>
              <a:t>Group Discussion Guiding Questions</a:t>
            </a:r>
          </a:p>
        </p:txBody>
      </p:sp>
      <p:sp>
        <p:nvSpPr>
          <p:cNvPr id="31747" name="Content Placeholder 2"/>
          <p:cNvSpPr>
            <a:spLocks noGrp="1"/>
          </p:cNvSpPr>
          <p:nvPr>
            <p:ph idx="1"/>
            <p:custDataLst>
              <p:tags r:id="rId3"/>
            </p:custDataLst>
          </p:nvPr>
        </p:nvSpPr>
        <p:spPr>
          <a:xfrm>
            <a:off x="152400" y="1505712"/>
            <a:ext cx="8839200" cy="3675888"/>
          </a:xfrm>
        </p:spPr>
        <p:txBody>
          <a:bodyPr>
            <a:noAutofit/>
          </a:bodyPr>
          <a:lstStyle/>
          <a:p>
            <a:pPr>
              <a:buFont typeface="Arial" pitchFamily="34" charset="0"/>
              <a:buChar char="•"/>
            </a:pPr>
            <a:r>
              <a:rPr lang="en-US" sz="2200" dirty="0" smtClean="0">
                <a:solidFill>
                  <a:srgbClr val="101066"/>
                </a:solidFill>
              </a:rPr>
              <a:t>  What requirements do ice services have for OPERATIONAL ice  </a:t>
            </a:r>
          </a:p>
          <a:p>
            <a:r>
              <a:rPr lang="en-US" sz="2200" dirty="0">
                <a:solidFill>
                  <a:srgbClr val="101066"/>
                </a:solidFill>
              </a:rPr>
              <a:t> </a:t>
            </a:r>
            <a:r>
              <a:rPr lang="en-US" sz="2200" dirty="0" smtClean="0">
                <a:solidFill>
                  <a:srgbClr val="101066"/>
                </a:solidFill>
              </a:rPr>
              <a:t>  forecasts?</a:t>
            </a:r>
          </a:p>
          <a:p>
            <a:endParaRPr lang="en-US" sz="1200" dirty="0" smtClean="0">
              <a:solidFill>
                <a:srgbClr val="101066"/>
              </a:solidFill>
            </a:endParaRPr>
          </a:p>
          <a:p>
            <a:pPr>
              <a:buFont typeface="Arial" pitchFamily="34" charset="0"/>
              <a:buChar char="•"/>
            </a:pPr>
            <a:endParaRPr lang="en-US" sz="800" dirty="0" smtClean="0">
              <a:solidFill>
                <a:srgbClr val="101066"/>
              </a:solidFill>
            </a:endParaRPr>
          </a:p>
          <a:p>
            <a:pPr>
              <a:buFont typeface="Arial" pitchFamily="34" charset="0"/>
              <a:buChar char="•"/>
            </a:pPr>
            <a:r>
              <a:rPr lang="en-US" sz="2200" dirty="0" smtClean="0">
                <a:solidFill>
                  <a:srgbClr val="101066"/>
                </a:solidFill>
              </a:rPr>
              <a:t>  What format(s) would be needed – GIS?</a:t>
            </a:r>
          </a:p>
          <a:p>
            <a:endParaRPr lang="en-US" sz="1200" dirty="0" smtClean="0">
              <a:solidFill>
                <a:srgbClr val="101066"/>
              </a:solidFill>
            </a:endParaRPr>
          </a:p>
          <a:p>
            <a:pPr lvl="1">
              <a:buFont typeface="Arial" pitchFamily="34" charset="0"/>
              <a:buChar char="•"/>
            </a:pPr>
            <a:endParaRPr lang="en-US" sz="800" dirty="0" smtClean="0">
              <a:solidFill>
                <a:srgbClr val="101066"/>
              </a:solidFill>
            </a:endParaRPr>
          </a:p>
          <a:p>
            <a:pPr lvl="1">
              <a:buFont typeface="Arial" pitchFamily="34" charset="0"/>
              <a:buChar char="•"/>
            </a:pPr>
            <a:r>
              <a:rPr lang="en-US" sz="2000" dirty="0" smtClean="0">
                <a:solidFill>
                  <a:srgbClr val="101066"/>
                </a:solidFill>
              </a:rPr>
              <a:t>  </a:t>
            </a:r>
            <a:r>
              <a:rPr lang="en-US" sz="2200" dirty="0" smtClean="0">
                <a:solidFill>
                  <a:srgbClr val="101066"/>
                </a:solidFill>
              </a:rPr>
              <a:t>How can (to) convert model data into usable forecast product?</a:t>
            </a:r>
          </a:p>
          <a:p>
            <a:pPr lvl="1"/>
            <a:endParaRPr lang="en-US" sz="1200" dirty="0" smtClean="0">
              <a:solidFill>
                <a:srgbClr val="101066"/>
              </a:solidFill>
            </a:endParaRPr>
          </a:p>
          <a:p>
            <a:pPr>
              <a:buFont typeface="Arial" pitchFamily="34" charset="0"/>
              <a:buChar char="•"/>
            </a:pPr>
            <a:endParaRPr lang="en-US" sz="800" dirty="0" smtClean="0">
              <a:solidFill>
                <a:srgbClr val="101066"/>
              </a:solidFill>
            </a:endParaRPr>
          </a:p>
          <a:p>
            <a:pPr>
              <a:buFont typeface="Arial" pitchFamily="34" charset="0"/>
              <a:buChar char="•"/>
            </a:pPr>
            <a:r>
              <a:rPr lang="en-US" sz="2200" dirty="0" smtClean="0">
                <a:solidFill>
                  <a:srgbClr val="101066"/>
                </a:solidFill>
              </a:rPr>
              <a:t>  Can sea ice and iceberg analysis data be included in models?</a:t>
            </a:r>
          </a:p>
          <a:p>
            <a:endParaRPr lang="en-US" sz="1200" dirty="0" smtClean="0">
              <a:solidFill>
                <a:srgbClr val="101066"/>
              </a:solidFill>
            </a:endParaRPr>
          </a:p>
          <a:p>
            <a:pPr lvl="1">
              <a:buFont typeface="Arial" pitchFamily="34" charset="0"/>
              <a:buChar char="•"/>
            </a:pPr>
            <a:endParaRPr lang="en-US" sz="800" dirty="0" smtClean="0">
              <a:solidFill>
                <a:srgbClr val="101066"/>
              </a:solidFill>
            </a:endParaRPr>
          </a:p>
          <a:p>
            <a:pPr lvl="1">
              <a:buFont typeface="Arial" pitchFamily="34" charset="0"/>
              <a:buChar char="•"/>
            </a:pPr>
            <a:r>
              <a:rPr lang="en-US" sz="2000" dirty="0" smtClean="0">
                <a:solidFill>
                  <a:srgbClr val="101066"/>
                </a:solidFill>
              </a:rPr>
              <a:t>  </a:t>
            </a:r>
            <a:r>
              <a:rPr lang="en-US" sz="2200" dirty="0" smtClean="0">
                <a:solidFill>
                  <a:srgbClr val="101066"/>
                </a:solidFill>
              </a:rPr>
              <a:t>Is there a plan for validation – how would that be done, through a  </a:t>
            </a:r>
          </a:p>
          <a:p>
            <a:pPr lvl="1"/>
            <a:r>
              <a:rPr lang="en-US" sz="2200" dirty="0">
                <a:solidFill>
                  <a:srgbClr val="101066"/>
                </a:solidFill>
              </a:rPr>
              <a:t> </a:t>
            </a:r>
            <a:r>
              <a:rPr lang="en-US" sz="2200" dirty="0" smtClean="0">
                <a:solidFill>
                  <a:srgbClr val="101066"/>
                </a:solidFill>
              </a:rPr>
              <a:t>  Working Group??</a:t>
            </a:r>
          </a:p>
        </p:txBody>
      </p:sp>
    </p:spTree>
    <p:custDataLst>
      <p:tags r:id="rId1"/>
    </p:custDataLst>
    <p:extLst>
      <p:ext uri="{BB962C8B-B14F-4D97-AF65-F5344CB8AC3E}">
        <p14:creationId xmlns:p14="http://schemas.microsoft.com/office/powerpoint/2010/main" val="11587884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a:effectLst/>
        </p:spPr>
      </p:pic>
      <p:sp>
        <p:nvSpPr>
          <p:cNvPr id="39939" name="Rectangle 4"/>
          <p:cNvSpPr>
            <a:spLocks noChangeArrowheads="1"/>
          </p:cNvSpPr>
          <p:nvPr/>
        </p:nvSpPr>
        <p:spPr bwMode="auto">
          <a:xfrm>
            <a:off x="0" y="0"/>
            <a:ext cx="9144000" cy="1143000"/>
          </a:xfrm>
          <a:prstGeom prst="rect">
            <a:avLst/>
          </a:prstGeom>
          <a:noFill/>
          <a:ln w="28575" algn="ctr">
            <a:noFill/>
            <a:round/>
            <a:headEnd/>
            <a:tailEnd type="triangle" w="med" len="med"/>
          </a:ln>
        </p:spPr>
        <p:txBody>
          <a:bodyPr/>
          <a:lstStyle/>
          <a:p>
            <a:pPr algn="ctr"/>
            <a:endParaRPr lang="en-US"/>
          </a:p>
        </p:txBody>
      </p:sp>
      <p:sp>
        <p:nvSpPr>
          <p:cNvPr id="39940" name="Slide Number Placeholder 6"/>
          <p:cNvSpPr>
            <a:spLocks noGrp="1"/>
          </p:cNvSpPr>
          <p:nvPr>
            <p:ph type="sldNum" sz="quarter" idx="11"/>
          </p:nvPr>
        </p:nvSpPr>
        <p:spPr>
          <a:xfrm>
            <a:off x="0" y="6492875"/>
            <a:ext cx="9144000" cy="365125"/>
          </a:xfrm>
          <a:noFill/>
        </p:spPr>
        <p:txBody>
          <a:bodyPr/>
          <a:lstStyle/>
          <a:p>
            <a:r>
              <a:rPr lang="en-US" sz="1600" dirty="0" smtClean="0">
                <a:solidFill>
                  <a:srgbClr val="FFFFFF"/>
                </a:solidFill>
                <a:hlinkClick r:id="rId4"/>
              </a:rPr>
              <a:t>Pablo.Clemente-Colon@noaa.gov</a:t>
            </a:r>
            <a:r>
              <a:rPr lang="en-US" sz="1600" dirty="0" smtClean="0">
                <a:solidFill>
                  <a:srgbClr val="FFFFFF"/>
                </a:solidFill>
              </a:rPr>
              <a:t>                                                           http://www.natice.noaa.gov</a:t>
            </a:r>
          </a:p>
        </p:txBody>
      </p:sp>
      <p:sp>
        <p:nvSpPr>
          <p:cNvPr id="7" name="Oval Callout 6"/>
          <p:cNvSpPr/>
          <p:nvPr/>
        </p:nvSpPr>
        <p:spPr>
          <a:xfrm>
            <a:off x="4572000" y="1733729"/>
            <a:ext cx="2895600" cy="1295400"/>
          </a:xfrm>
          <a:prstGeom prst="wedgeEllipseCallou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9942" name="TextBox 5"/>
          <p:cNvSpPr txBox="1">
            <a:spLocks noChangeArrowheads="1"/>
          </p:cNvSpPr>
          <p:nvPr/>
        </p:nvSpPr>
        <p:spPr bwMode="auto">
          <a:xfrm>
            <a:off x="4648200" y="2003031"/>
            <a:ext cx="2795588" cy="646331"/>
          </a:xfrm>
          <a:prstGeom prst="rect">
            <a:avLst/>
          </a:prstGeom>
          <a:noFill/>
          <a:ln w="9525">
            <a:noFill/>
            <a:miter lim="800000"/>
            <a:headEnd/>
            <a:tailEnd/>
          </a:ln>
        </p:spPr>
        <p:txBody>
          <a:bodyPr>
            <a:spAutoFit/>
          </a:bodyPr>
          <a:lstStyle/>
          <a:p>
            <a:pPr algn="ctr"/>
            <a:r>
              <a:rPr lang="x-none" altLang="ko-KR" sz="3600" b="1" dirty="0" smtClean="0">
                <a:solidFill>
                  <a:schemeClr val="bg2">
                    <a:lumMod val="75000"/>
                  </a:schemeClr>
                </a:solidFill>
              </a:rPr>
              <a:t>Thanks</a:t>
            </a:r>
            <a:endParaRPr lang="en-US" sz="3600" dirty="0">
              <a:solidFill>
                <a:schemeClr val="bg2">
                  <a:lumMod val="75000"/>
                </a:schemeClr>
              </a:solidFill>
              <a:effectLst>
                <a:outerShdw blurRad="38100" dist="38100" dir="2700000" algn="tl">
                  <a:srgbClr val="000000">
                    <a:alpha val="43137"/>
                  </a:srgbClr>
                </a:outerShdw>
              </a:effectLs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0" y="0"/>
            <a:ext cx="9144000" cy="990600"/>
          </a:xfrm>
        </p:spPr>
        <p:txBody>
          <a:bodyPr>
            <a:normAutofit fontScale="90000"/>
          </a:bodyPr>
          <a:lstStyle/>
          <a:p>
            <a:pPr>
              <a:defRPr/>
            </a:pPr>
            <a:r>
              <a:rPr lang="en-US" sz="2800" dirty="0" smtClean="0">
                <a:solidFill>
                  <a:schemeClr val="bg2">
                    <a:lumMod val="75000"/>
                  </a:schemeClr>
                </a:solidFill>
              </a:rPr>
              <a:t>Southern Hemisphere Sea Ice Forecasting</a:t>
            </a:r>
            <a:br>
              <a:rPr lang="en-US" sz="2800" dirty="0" smtClean="0">
                <a:solidFill>
                  <a:schemeClr val="bg2">
                    <a:lumMod val="75000"/>
                  </a:schemeClr>
                </a:solidFill>
              </a:rPr>
            </a:br>
            <a:r>
              <a:rPr lang="en-US" sz="2800" dirty="0" smtClean="0">
                <a:solidFill>
                  <a:schemeClr val="bg2">
                    <a:lumMod val="75000"/>
                  </a:schemeClr>
                </a:solidFill>
              </a:rPr>
              <a:t>Group Discussion Guiding Questions</a:t>
            </a:r>
          </a:p>
        </p:txBody>
      </p:sp>
      <p:sp>
        <p:nvSpPr>
          <p:cNvPr id="31747" name="Content Placeholder 2"/>
          <p:cNvSpPr>
            <a:spLocks noGrp="1"/>
          </p:cNvSpPr>
          <p:nvPr>
            <p:ph idx="1"/>
            <p:custDataLst>
              <p:tags r:id="rId3"/>
            </p:custDataLst>
          </p:nvPr>
        </p:nvSpPr>
        <p:spPr>
          <a:xfrm>
            <a:off x="152400" y="1505712"/>
            <a:ext cx="8839200" cy="3675888"/>
          </a:xfrm>
        </p:spPr>
        <p:txBody>
          <a:bodyPr>
            <a:noAutofit/>
          </a:bodyPr>
          <a:lstStyle/>
          <a:p>
            <a:pPr>
              <a:buFont typeface="Arial" pitchFamily="34" charset="0"/>
              <a:buChar char="•"/>
            </a:pPr>
            <a:r>
              <a:rPr lang="en-US" sz="2200" dirty="0" smtClean="0">
                <a:solidFill>
                  <a:srgbClr val="101066"/>
                </a:solidFill>
              </a:rPr>
              <a:t>  What requirements do ice services have for OPERATIONAL ice  </a:t>
            </a:r>
          </a:p>
          <a:p>
            <a:r>
              <a:rPr lang="en-US" sz="2200" dirty="0">
                <a:solidFill>
                  <a:srgbClr val="101066"/>
                </a:solidFill>
              </a:rPr>
              <a:t> </a:t>
            </a:r>
            <a:r>
              <a:rPr lang="en-US" sz="2200" dirty="0" smtClean="0">
                <a:solidFill>
                  <a:srgbClr val="101066"/>
                </a:solidFill>
              </a:rPr>
              <a:t>  forecasts?</a:t>
            </a:r>
          </a:p>
          <a:p>
            <a:endParaRPr lang="en-US" sz="1200" dirty="0" smtClean="0">
              <a:solidFill>
                <a:srgbClr val="101066"/>
              </a:solidFill>
            </a:endParaRPr>
          </a:p>
          <a:p>
            <a:pPr>
              <a:buFont typeface="Arial" pitchFamily="34" charset="0"/>
              <a:buChar char="•"/>
            </a:pPr>
            <a:endParaRPr lang="en-US" sz="800" dirty="0" smtClean="0">
              <a:solidFill>
                <a:srgbClr val="101066"/>
              </a:solidFill>
            </a:endParaRPr>
          </a:p>
          <a:p>
            <a:pPr>
              <a:buFont typeface="Arial" pitchFamily="34" charset="0"/>
              <a:buChar char="•"/>
            </a:pPr>
            <a:r>
              <a:rPr lang="en-US" sz="2200" dirty="0" smtClean="0">
                <a:solidFill>
                  <a:srgbClr val="101066"/>
                </a:solidFill>
              </a:rPr>
              <a:t>  What format(s) would be needed – GIS?</a:t>
            </a:r>
          </a:p>
          <a:p>
            <a:endParaRPr lang="en-US" sz="1200" dirty="0" smtClean="0">
              <a:solidFill>
                <a:srgbClr val="101066"/>
              </a:solidFill>
            </a:endParaRPr>
          </a:p>
          <a:p>
            <a:pPr lvl="1">
              <a:buFont typeface="Arial" pitchFamily="34" charset="0"/>
              <a:buChar char="•"/>
            </a:pPr>
            <a:endParaRPr lang="en-US" sz="800" dirty="0" smtClean="0">
              <a:solidFill>
                <a:srgbClr val="101066"/>
              </a:solidFill>
            </a:endParaRPr>
          </a:p>
          <a:p>
            <a:pPr lvl="1">
              <a:buFont typeface="Arial" pitchFamily="34" charset="0"/>
              <a:buChar char="•"/>
            </a:pPr>
            <a:r>
              <a:rPr lang="en-US" sz="2000" dirty="0" smtClean="0">
                <a:solidFill>
                  <a:srgbClr val="101066"/>
                </a:solidFill>
              </a:rPr>
              <a:t>  </a:t>
            </a:r>
            <a:r>
              <a:rPr lang="en-US" sz="2200" dirty="0" smtClean="0">
                <a:solidFill>
                  <a:srgbClr val="101066"/>
                </a:solidFill>
              </a:rPr>
              <a:t>How can (to) convert model data into usable forecast product?</a:t>
            </a:r>
          </a:p>
          <a:p>
            <a:pPr lvl="1"/>
            <a:endParaRPr lang="en-US" sz="1200" dirty="0" smtClean="0">
              <a:solidFill>
                <a:srgbClr val="101066"/>
              </a:solidFill>
            </a:endParaRPr>
          </a:p>
          <a:p>
            <a:pPr>
              <a:buFont typeface="Arial" pitchFamily="34" charset="0"/>
              <a:buChar char="•"/>
            </a:pPr>
            <a:endParaRPr lang="en-US" sz="800" dirty="0" smtClean="0">
              <a:solidFill>
                <a:srgbClr val="101066"/>
              </a:solidFill>
            </a:endParaRPr>
          </a:p>
          <a:p>
            <a:pPr>
              <a:buFont typeface="Arial" pitchFamily="34" charset="0"/>
              <a:buChar char="•"/>
            </a:pPr>
            <a:r>
              <a:rPr lang="en-US" sz="2200" dirty="0" smtClean="0">
                <a:solidFill>
                  <a:srgbClr val="101066"/>
                </a:solidFill>
              </a:rPr>
              <a:t>  Can sea ice and iceberg analysis data be included in models?</a:t>
            </a:r>
          </a:p>
          <a:p>
            <a:endParaRPr lang="en-US" sz="1200" dirty="0" smtClean="0">
              <a:solidFill>
                <a:srgbClr val="101066"/>
              </a:solidFill>
            </a:endParaRPr>
          </a:p>
          <a:p>
            <a:pPr lvl="1">
              <a:buFont typeface="Arial" pitchFamily="34" charset="0"/>
              <a:buChar char="•"/>
            </a:pPr>
            <a:endParaRPr lang="en-US" sz="800" dirty="0" smtClean="0">
              <a:solidFill>
                <a:srgbClr val="101066"/>
              </a:solidFill>
            </a:endParaRPr>
          </a:p>
          <a:p>
            <a:pPr lvl="1">
              <a:buFont typeface="Arial" pitchFamily="34" charset="0"/>
              <a:buChar char="•"/>
            </a:pPr>
            <a:r>
              <a:rPr lang="en-US" sz="2000" dirty="0" smtClean="0">
                <a:solidFill>
                  <a:srgbClr val="101066"/>
                </a:solidFill>
              </a:rPr>
              <a:t>  </a:t>
            </a:r>
            <a:r>
              <a:rPr lang="en-US" sz="2200" dirty="0" smtClean="0">
                <a:solidFill>
                  <a:srgbClr val="101066"/>
                </a:solidFill>
              </a:rPr>
              <a:t>Is there a plan for validation – how would that be done, through a  </a:t>
            </a:r>
          </a:p>
          <a:p>
            <a:pPr lvl="1"/>
            <a:r>
              <a:rPr lang="en-US" sz="2200" dirty="0">
                <a:solidFill>
                  <a:srgbClr val="101066"/>
                </a:solidFill>
              </a:rPr>
              <a:t> </a:t>
            </a:r>
            <a:r>
              <a:rPr lang="en-US" sz="2200" dirty="0" smtClean="0">
                <a:solidFill>
                  <a:srgbClr val="101066"/>
                </a:solidFill>
              </a:rPr>
              <a:t>  Working Group??</a:t>
            </a:r>
          </a:p>
        </p:txBody>
      </p:sp>
    </p:spTree>
    <p:custDataLst>
      <p:tags r:id="rId1"/>
    </p:custDataLst>
    <p:extLst>
      <p:ext uri="{BB962C8B-B14F-4D97-AF65-F5344CB8AC3E}">
        <p14:creationId xmlns:p14="http://schemas.microsoft.com/office/powerpoint/2010/main" val="324108371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p:nvPr/>
        </p:nvSpPr>
        <p:spPr>
          <a:xfrm>
            <a:off x="3770312" y="-3175"/>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290" name="Shape 290"/>
          <p:cNvSpPr txBox="1"/>
          <p:nvPr/>
        </p:nvSpPr>
        <p:spPr>
          <a:xfrm>
            <a:off x="457200" y="-3810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2060"/>
              </a:buClr>
              <a:buSzPct val="25000"/>
              <a:buFont typeface="Arial"/>
              <a:buNone/>
            </a:pPr>
            <a:r>
              <a:rPr lang="en-US" sz="3200" b="0" i="0" u="none" strike="noStrike" cap="none" baseline="0" dirty="0" smtClean="0">
                <a:solidFill>
                  <a:schemeClr val="bg2">
                    <a:lumMod val="75000"/>
                  </a:schemeClr>
                </a:solidFill>
                <a:latin typeface="Arial"/>
                <a:ea typeface="Arial"/>
                <a:cs typeface="Arial"/>
                <a:sym typeface="Arial"/>
              </a:rPr>
              <a:t>NIC Product </a:t>
            </a:r>
            <a:r>
              <a:rPr lang="en-US" sz="3200" b="0" i="0" u="none" strike="noStrike" cap="none" baseline="0" dirty="0">
                <a:solidFill>
                  <a:schemeClr val="bg2">
                    <a:lumMod val="75000"/>
                  </a:schemeClr>
                </a:solidFill>
                <a:latin typeface="Arial"/>
                <a:ea typeface="Arial"/>
                <a:cs typeface="Arial"/>
                <a:sym typeface="Arial"/>
              </a:rPr>
              <a:t>Generation </a:t>
            </a:r>
          </a:p>
        </p:txBody>
      </p:sp>
      <p:grpSp>
        <p:nvGrpSpPr>
          <p:cNvPr id="291" name="Shape 291"/>
          <p:cNvGrpSpPr/>
          <p:nvPr/>
        </p:nvGrpSpPr>
        <p:grpSpPr>
          <a:xfrm>
            <a:off x="400049" y="1093788"/>
            <a:ext cx="8267699" cy="1725612"/>
            <a:chOff x="0" y="0"/>
            <a:chExt cx="2147483647" cy="2147483645"/>
          </a:xfrm>
        </p:grpSpPr>
        <p:sp>
          <p:nvSpPr>
            <p:cNvPr id="292" name="Shape 292"/>
            <p:cNvSpPr txBox="1"/>
            <p:nvPr/>
          </p:nvSpPr>
          <p:spPr>
            <a:xfrm>
              <a:off x="0" y="55314343"/>
              <a:ext cx="2147483647" cy="1802560628"/>
            </a:xfrm>
            <a:prstGeom prst="rect">
              <a:avLst/>
            </a:prstGeom>
            <a:noFill/>
            <a:ln w="28575" cap="rnd">
              <a:solidFill>
                <a:schemeClr val="dk1"/>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grpSp>
          <p:nvGrpSpPr>
            <p:cNvPr id="293" name="Shape 293"/>
            <p:cNvGrpSpPr/>
            <p:nvPr/>
          </p:nvGrpSpPr>
          <p:grpSpPr>
            <a:xfrm>
              <a:off x="14579677" y="111972245"/>
              <a:ext cx="2107452763" cy="2035511400"/>
              <a:chOff x="0" y="0"/>
              <a:chExt cx="2147483646" cy="2147483646"/>
            </a:xfrm>
          </p:grpSpPr>
          <p:pic>
            <p:nvPicPr>
              <p:cNvPr id="294" name="Shape 294"/>
              <p:cNvPicPr preferRelativeResize="0"/>
              <p:nvPr/>
            </p:nvPicPr>
            <p:blipFill rotWithShape="1">
              <a:blip r:embed="rId3">
                <a:alphaModFix/>
              </a:blip>
              <a:srcRect/>
              <a:stretch/>
            </p:blipFill>
            <p:spPr>
              <a:xfrm>
                <a:off x="0" y="0"/>
                <a:ext cx="282018495" cy="1484363646"/>
              </a:xfrm>
              <a:prstGeom prst="rect">
                <a:avLst/>
              </a:prstGeom>
              <a:noFill/>
              <a:ln w="9525" cap="rnd">
                <a:solidFill>
                  <a:schemeClr val="dk1"/>
                </a:solidFill>
                <a:prstDash val="solid"/>
                <a:miter/>
                <a:headEnd type="none" w="med" len="med"/>
                <a:tailEnd type="none" w="med" len="med"/>
              </a:ln>
            </p:spPr>
          </p:pic>
          <p:sp>
            <p:nvSpPr>
              <p:cNvPr id="295" name="Shape 295"/>
              <p:cNvSpPr txBox="1"/>
              <p:nvPr/>
            </p:nvSpPr>
            <p:spPr>
              <a:xfrm>
                <a:off x="13709242" y="1441678003"/>
                <a:ext cx="230837787" cy="37300107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Satellites</a:t>
                </a:r>
              </a:p>
            </p:txBody>
          </p:sp>
          <p:pic>
            <p:nvPicPr>
              <p:cNvPr id="296" name="Shape 296"/>
              <p:cNvPicPr preferRelativeResize="0"/>
              <p:nvPr/>
            </p:nvPicPr>
            <p:blipFill rotWithShape="1">
              <a:blip r:embed="rId4">
                <a:alphaModFix/>
              </a:blip>
              <a:srcRect/>
              <a:stretch/>
            </p:blipFill>
            <p:spPr>
              <a:xfrm>
                <a:off x="471450391" y="541520750"/>
                <a:ext cx="123712436" cy="620787984"/>
              </a:xfrm>
              <a:prstGeom prst="rect">
                <a:avLst/>
              </a:prstGeom>
              <a:noFill/>
              <a:ln w="15875" cap="rnd">
                <a:solidFill>
                  <a:schemeClr val="dk1"/>
                </a:solidFill>
                <a:prstDash val="solid"/>
                <a:miter/>
                <a:headEnd type="none" w="med" len="med"/>
                <a:tailEnd type="none" w="med" len="med"/>
              </a:ln>
            </p:spPr>
          </p:pic>
          <p:sp>
            <p:nvSpPr>
              <p:cNvPr id="297" name="Shape 297"/>
              <p:cNvSpPr txBox="1"/>
              <p:nvPr/>
            </p:nvSpPr>
            <p:spPr>
              <a:xfrm>
                <a:off x="446422475" y="1217667210"/>
                <a:ext cx="189153184" cy="37300107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Buoys</a:t>
                </a:r>
              </a:p>
            </p:txBody>
          </p:sp>
          <p:pic>
            <p:nvPicPr>
              <p:cNvPr id="298" name="Shape 298"/>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30533262" y="511216475"/>
                <a:ext cx="161347212" cy="759740273"/>
              </a:xfrm>
              <a:prstGeom prst="rect">
                <a:avLst/>
              </a:prstGeom>
              <a:noFill/>
              <a:ln>
                <a:noFill/>
              </a:ln>
            </p:spPr>
          </p:pic>
          <p:sp>
            <p:nvSpPr>
              <p:cNvPr id="299" name="Shape 299"/>
              <p:cNvSpPr txBox="1"/>
              <p:nvPr/>
            </p:nvSpPr>
            <p:spPr>
              <a:xfrm>
                <a:off x="630533262" y="1233705344"/>
                <a:ext cx="241843615" cy="37300107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Models</a:t>
                </a:r>
              </a:p>
            </p:txBody>
          </p:sp>
          <p:pic>
            <p:nvPicPr>
              <p:cNvPr id="300" name="Shape 300"/>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1404621679" y="595817387"/>
                <a:ext cx="214217368" cy="686690810"/>
              </a:xfrm>
              <a:prstGeom prst="rect">
                <a:avLst/>
              </a:prstGeom>
              <a:noFill/>
              <a:ln w="15875" cap="rnd">
                <a:solidFill>
                  <a:schemeClr val="dk1"/>
                </a:solidFill>
                <a:prstDash val="solid"/>
                <a:miter/>
                <a:headEnd type="none" w="med" len="med"/>
                <a:tailEnd type="none" w="med" len="med"/>
              </a:ln>
            </p:spPr>
          </p:pic>
          <p:sp>
            <p:nvSpPr>
              <p:cNvPr id="301" name="Shape 301"/>
              <p:cNvSpPr txBox="1"/>
              <p:nvPr/>
            </p:nvSpPr>
            <p:spPr>
              <a:xfrm>
                <a:off x="1386849092" y="1267603253"/>
                <a:ext cx="249763032" cy="44471287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Ship Obs</a:t>
                </a:r>
              </a:p>
            </p:txBody>
          </p:sp>
          <p:pic>
            <p:nvPicPr>
              <p:cNvPr id="302" name="Shape 302"/>
              <p:cNvPicPr preferRelativeResize="0"/>
              <p:nvPr/>
            </p:nvPicPr>
            <p:blipFill rotWithShape="1">
              <a:blip r:embed="rId7">
                <a:alphaModFix/>
              </a:blip>
              <a:srcRect/>
              <a:stretch/>
            </p:blipFill>
            <p:spPr>
              <a:xfrm>
                <a:off x="812049192" y="615373583"/>
                <a:ext cx="174884673" cy="630752352"/>
              </a:xfrm>
              <a:prstGeom prst="rect">
                <a:avLst/>
              </a:prstGeom>
              <a:noFill/>
              <a:ln>
                <a:noFill/>
              </a:ln>
            </p:spPr>
          </p:pic>
          <p:sp>
            <p:nvSpPr>
              <p:cNvPr id="303" name="Shape 303"/>
              <p:cNvSpPr txBox="1"/>
              <p:nvPr/>
            </p:nvSpPr>
            <p:spPr>
              <a:xfrm>
                <a:off x="801787670" y="1209716404"/>
                <a:ext cx="212223811" cy="45133168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Aircraft</a:t>
                </a:r>
              </a:p>
            </p:txBody>
          </p:sp>
          <p:pic>
            <p:nvPicPr>
              <p:cNvPr id="304" name="Shape 304"/>
              <p:cNvPicPr preferRelativeResize="0"/>
              <p:nvPr/>
            </p:nvPicPr>
            <p:blipFill rotWithShape="1">
              <a:blip r:embed="rId8">
                <a:alphaModFix/>
              </a:blip>
              <a:srcRect/>
              <a:stretch/>
            </p:blipFill>
            <p:spPr>
              <a:xfrm>
                <a:off x="1844002615" y="192189368"/>
                <a:ext cx="300430542" cy="1075412697"/>
              </a:xfrm>
              <a:prstGeom prst="rect">
                <a:avLst/>
              </a:prstGeom>
              <a:noFill/>
              <a:ln w="9525" cap="rnd">
                <a:solidFill>
                  <a:schemeClr val="dk1"/>
                </a:solidFill>
                <a:prstDash val="solid"/>
                <a:miter/>
                <a:headEnd type="none" w="med" len="med"/>
                <a:tailEnd type="none" w="med" len="med"/>
              </a:ln>
            </p:spPr>
          </p:pic>
          <p:sp>
            <p:nvSpPr>
              <p:cNvPr id="305" name="Shape 305"/>
              <p:cNvSpPr txBox="1"/>
              <p:nvPr/>
            </p:nvSpPr>
            <p:spPr>
              <a:xfrm>
                <a:off x="1836439521" y="1277148654"/>
                <a:ext cx="311044125" cy="87033499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International</a:t>
                </a:r>
              </a:p>
              <a:p>
                <a:pPr marL="0" marR="0" lvl="0" indent="0" algn="ctr"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 Partners </a:t>
                </a:r>
              </a:p>
              <a:p>
                <a:pPr marL="0" marR="0" lvl="0" indent="0" algn="l" rtl="0">
                  <a:lnSpc>
                    <a:spcPct val="100000"/>
                  </a:lnSpc>
                  <a:spcBef>
                    <a:spcPts val="0"/>
                  </a:spcBef>
                  <a:spcAft>
                    <a:spcPts val="0"/>
                  </a:spcAft>
                  <a:buNone/>
                </a:pPr>
                <a:endParaRPr sz="1200" b="1" i="0" u="none" strike="noStrike" cap="none" baseline="0">
                  <a:solidFill>
                    <a:srgbClr val="000000"/>
                  </a:solidFill>
                  <a:latin typeface="Arial"/>
                  <a:ea typeface="Arial"/>
                  <a:cs typeface="Arial"/>
                  <a:sym typeface="Arial"/>
                </a:endParaRPr>
              </a:p>
            </p:txBody>
          </p:sp>
        </p:grpSp>
        <p:sp>
          <p:nvSpPr>
            <p:cNvPr id="306" name="Shape 306"/>
            <p:cNvSpPr txBox="1"/>
            <p:nvPr/>
          </p:nvSpPr>
          <p:spPr>
            <a:xfrm>
              <a:off x="313921706" y="435941281"/>
              <a:ext cx="141232836" cy="103461849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4800" b="1" i="0" u="none" strike="noStrike" cap="none" baseline="0">
                  <a:solidFill>
                    <a:srgbClr val="000000"/>
                  </a:solidFill>
                  <a:latin typeface="Arial"/>
                  <a:ea typeface="Arial"/>
                  <a:cs typeface="Arial"/>
                  <a:sym typeface="Arial"/>
                </a:rPr>
                <a:t>+</a:t>
              </a:r>
            </a:p>
          </p:txBody>
        </p:sp>
        <p:pic>
          <p:nvPicPr>
            <p:cNvPr id="307" name="Shape 307"/>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1200141574" y="674484828"/>
              <a:ext cx="158339565" cy="728612729"/>
            </a:xfrm>
            <a:prstGeom prst="rect">
              <a:avLst/>
            </a:prstGeom>
            <a:noFill/>
            <a:ln>
              <a:noFill/>
            </a:ln>
          </p:spPr>
        </p:pic>
        <p:sp>
          <p:nvSpPr>
            <p:cNvPr id="308" name="Shape 308"/>
            <p:cNvSpPr txBox="1"/>
            <p:nvPr/>
          </p:nvSpPr>
          <p:spPr>
            <a:xfrm>
              <a:off x="1206893899" y="1405404571"/>
              <a:ext cx="168682307" cy="42779873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Radar</a:t>
              </a:r>
            </a:p>
          </p:txBody>
        </p:sp>
        <p:pic>
          <p:nvPicPr>
            <p:cNvPr id="309" name="Shape 309"/>
            <p:cNvPicPr preferRelativeResize="0"/>
            <p:nvPr/>
          </p:nvPicPr>
          <p:blipFill rotWithShape="1">
            <a:blip r:embed="rId10">
              <a:alphaModFix/>
            </a:blip>
            <a:srcRect/>
            <a:stretch/>
          </p:blipFill>
          <p:spPr>
            <a:xfrm>
              <a:off x="1642775657" y="559832190"/>
              <a:ext cx="136072767" cy="747113907"/>
            </a:xfrm>
            <a:prstGeom prst="rect">
              <a:avLst/>
            </a:prstGeom>
            <a:noFill/>
            <a:ln>
              <a:noFill/>
            </a:ln>
          </p:spPr>
        </p:pic>
        <p:sp>
          <p:nvSpPr>
            <p:cNvPr id="310" name="Shape 310"/>
            <p:cNvSpPr txBox="1"/>
            <p:nvPr/>
          </p:nvSpPr>
          <p:spPr>
            <a:xfrm>
              <a:off x="1588275499" y="1290165610"/>
              <a:ext cx="245107241" cy="42152504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Surface Obs</a:t>
              </a:r>
            </a:p>
          </p:txBody>
        </p:sp>
        <p:pic>
          <p:nvPicPr>
            <p:cNvPr id="311" name="Shape 311"/>
            <p:cNvPicPr preferRelativeResize="0"/>
            <p:nvPr/>
          </p:nvPicPr>
          <p:blipFill rotWithShape="1">
            <a:blip r:embed="rId11">
              <a:alphaModFix/>
            </a:blip>
            <a:srcRect/>
            <a:stretch/>
          </p:blipFill>
          <p:spPr>
            <a:xfrm>
              <a:off x="1008988062" y="646373327"/>
              <a:ext cx="172586508" cy="620446666"/>
            </a:xfrm>
            <a:prstGeom prst="rect">
              <a:avLst/>
            </a:prstGeom>
            <a:noFill/>
            <a:ln>
              <a:noFill/>
            </a:ln>
          </p:spPr>
        </p:pic>
        <p:sp>
          <p:nvSpPr>
            <p:cNvPr id="312" name="Shape 312"/>
            <p:cNvSpPr txBox="1"/>
            <p:nvPr/>
          </p:nvSpPr>
          <p:spPr>
            <a:xfrm>
              <a:off x="990538479" y="1258611461"/>
              <a:ext cx="223777078" cy="42779873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200" b="1" i="0" u="none" strike="noStrike" cap="none" baseline="0">
                  <a:solidFill>
                    <a:srgbClr val="000000"/>
                  </a:solidFill>
                  <a:latin typeface="Arial"/>
                  <a:ea typeface="Arial"/>
                  <a:cs typeface="Arial"/>
                  <a:sym typeface="Arial"/>
                </a:rPr>
                <a:t>Webcam</a:t>
              </a:r>
            </a:p>
          </p:txBody>
        </p:sp>
        <p:sp>
          <p:nvSpPr>
            <p:cNvPr id="313" name="Shape 313"/>
            <p:cNvSpPr txBox="1"/>
            <p:nvPr/>
          </p:nvSpPr>
          <p:spPr>
            <a:xfrm>
              <a:off x="440329914" y="0"/>
              <a:ext cx="1261823202" cy="459831005"/>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rgbClr val="000000"/>
                  </a:solidFill>
                  <a:latin typeface="Arial"/>
                  <a:ea typeface="Arial"/>
                  <a:cs typeface="Arial"/>
                  <a:sym typeface="Arial"/>
                </a:rPr>
                <a:t>Arctic Maritime Domain Awareness</a:t>
              </a:r>
            </a:p>
          </p:txBody>
        </p:sp>
      </p:grpSp>
      <p:pic>
        <p:nvPicPr>
          <p:cNvPr id="314" name="Shape 314"/>
          <p:cNvPicPr preferRelativeResize="0"/>
          <p:nvPr/>
        </p:nvPicPr>
        <p:blipFill rotWithShape="1">
          <a:blip r:embed="rId12">
            <a:alphaModFix/>
          </a:blip>
          <a:srcRect/>
          <a:stretch/>
        </p:blipFill>
        <p:spPr>
          <a:xfrm>
            <a:off x="7981950" y="4503737"/>
            <a:ext cx="950912" cy="1154111"/>
          </a:xfrm>
          <a:prstGeom prst="rect">
            <a:avLst/>
          </a:prstGeom>
          <a:noFill/>
          <a:ln w="15875" cap="flat">
            <a:solidFill>
              <a:schemeClr val="dk1"/>
            </a:solidFill>
            <a:prstDash val="solid"/>
            <a:miter/>
            <a:headEnd type="none" w="med" len="med"/>
            <a:tailEnd type="none" w="med" len="med"/>
          </a:ln>
        </p:spPr>
      </p:pic>
      <p:pic>
        <p:nvPicPr>
          <p:cNvPr id="315" name="Shape 315"/>
          <p:cNvPicPr preferRelativeResize="0"/>
          <p:nvPr/>
        </p:nvPicPr>
        <p:blipFill rotWithShape="1">
          <a:blip r:embed="rId13">
            <a:alphaModFix/>
          </a:blip>
          <a:srcRect/>
          <a:stretch/>
        </p:blipFill>
        <p:spPr>
          <a:xfrm>
            <a:off x="8078786" y="2706686"/>
            <a:ext cx="914400" cy="787400"/>
          </a:xfrm>
          <a:prstGeom prst="rect">
            <a:avLst/>
          </a:prstGeom>
          <a:noFill/>
          <a:ln w="15875" cap="flat">
            <a:solidFill>
              <a:schemeClr val="dk1"/>
            </a:solidFill>
            <a:prstDash val="solid"/>
            <a:miter/>
            <a:headEnd type="none" w="med" len="med"/>
            <a:tailEnd type="none" w="med" len="med"/>
          </a:ln>
        </p:spPr>
      </p:pic>
      <p:pic>
        <p:nvPicPr>
          <p:cNvPr id="316" name="Shape 316"/>
          <p:cNvPicPr preferRelativeResize="0"/>
          <p:nvPr/>
        </p:nvPicPr>
        <p:blipFill rotWithShape="1">
          <a:blip r:embed="rId14">
            <a:alphaModFix/>
          </a:blip>
          <a:srcRect/>
          <a:stretch/>
        </p:blipFill>
        <p:spPr>
          <a:xfrm>
            <a:off x="4518025" y="2678111"/>
            <a:ext cx="1147762" cy="823912"/>
          </a:xfrm>
          <a:prstGeom prst="rect">
            <a:avLst/>
          </a:prstGeom>
          <a:noFill/>
          <a:ln w="9525" cap="flat">
            <a:solidFill>
              <a:schemeClr val="dk1"/>
            </a:solidFill>
            <a:prstDash val="solid"/>
            <a:miter/>
            <a:headEnd type="none" w="med" len="med"/>
            <a:tailEnd type="none" w="med" len="med"/>
          </a:ln>
        </p:spPr>
      </p:pic>
      <p:sp>
        <p:nvSpPr>
          <p:cNvPr id="317" name="Shape 317"/>
          <p:cNvSpPr txBox="1"/>
          <p:nvPr/>
        </p:nvSpPr>
        <p:spPr>
          <a:xfrm>
            <a:off x="7297736" y="2759075"/>
            <a:ext cx="865187" cy="70802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Fractures, Leads and Polynyas (FLAP)</a:t>
            </a:r>
          </a:p>
        </p:txBody>
      </p:sp>
      <p:sp>
        <p:nvSpPr>
          <p:cNvPr id="318" name="Shape 318"/>
          <p:cNvSpPr txBox="1"/>
          <p:nvPr/>
        </p:nvSpPr>
        <p:spPr>
          <a:xfrm>
            <a:off x="7935911" y="5643562"/>
            <a:ext cx="1069975" cy="55403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000" b="0" i="0" u="none" strike="noStrike" cap="none" baseline="0">
                <a:solidFill>
                  <a:srgbClr val="000000"/>
                </a:solidFill>
                <a:latin typeface="Calibri"/>
                <a:ea typeface="Calibri"/>
                <a:cs typeface="Calibri"/>
                <a:sym typeface="Calibri"/>
              </a:rPr>
              <a:t>Hemispheric and </a:t>
            </a:r>
            <a:r>
              <a:rPr lang="en-US" sz="1000" b="0" i="0" u="none" strike="noStrike" cap="none" baseline="0">
                <a:solidFill>
                  <a:srgbClr val="002060"/>
                </a:solidFill>
                <a:latin typeface="Calibri"/>
                <a:ea typeface="Calibri"/>
                <a:cs typeface="Calibri"/>
                <a:sym typeface="Calibri"/>
              </a:rPr>
              <a:t>R</a:t>
            </a:r>
            <a:r>
              <a:rPr lang="en-US" sz="1000" b="0" i="0" u="none" strike="noStrike" cap="none" baseline="0">
                <a:solidFill>
                  <a:srgbClr val="000000"/>
                </a:solidFill>
                <a:latin typeface="Calibri"/>
                <a:ea typeface="Calibri"/>
                <a:cs typeface="Calibri"/>
                <a:sym typeface="Calibri"/>
              </a:rPr>
              <a:t>egional Ice Charts</a:t>
            </a:r>
          </a:p>
        </p:txBody>
      </p:sp>
      <p:sp>
        <p:nvSpPr>
          <p:cNvPr id="319" name="Shape 319"/>
          <p:cNvSpPr txBox="1"/>
          <p:nvPr/>
        </p:nvSpPr>
        <p:spPr>
          <a:xfrm>
            <a:off x="3810000" y="2914650"/>
            <a:ext cx="914400" cy="4000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Annotated Images</a:t>
            </a:r>
          </a:p>
        </p:txBody>
      </p:sp>
      <p:pic>
        <p:nvPicPr>
          <p:cNvPr id="320" name="Shape 320"/>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6729411" y="3625850"/>
            <a:ext cx="990599" cy="990599"/>
          </a:xfrm>
          <a:prstGeom prst="rect">
            <a:avLst/>
          </a:prstGeom>
          <a:noFill/>
          <a:ln>
            <a:noFill/>
          </a:ln>
        </p:spPr>
      </p:pic>
      <p:sp>
        <p:nvSpPr>
          <p:cNvPr id="321" name="Shape 321"/>
          <p:cNvSpPr txBox="1"/>
          <p:nvPr/>
        </p:nvSpPr>
        <p:spPr>
          <a:xfrm>
            <a:off x="7639050" y="3924300"/>
            <a:ext cx="993774" cy="4000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Blended Snow and ice cover</a:t>
            </a:r>
          </a:p>
        </p:txBody>
      </p:sp>
      <p:sp>
        <p:nvSpPr>
          <p:cNvPr id="322" name="Shape 322"/>
          <p:cNvSpPr txBox="1"/>
          <p:nvPr/>
        </p:nvSpPr>
        <p:spPr>
          <a:xfrm>
            <a:off x="4575175" y="3943350"/>
            <a:ext cx="1187449" cy="4000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Automated Snow and Ice products</a:t>
            </a:r>
          </a:p>
        </p:txBody>
      </p:sp>
      <p:pic>
        <p:nvPicPr>
          <p:cNvPr id="323" name="Shape 323"/>
          <p:cNvPicPr preferRelativeResize="0"/>
          <p:nvPr/>
        </p:nvPicPr>
        <p:blipFill rotWithShape="1">
          <a:blip r:embed="rId16">
            <a:alphaModFix/>
          </a:blip>
          <a:srcRect/>
          <a:stretch/>
        </p:blipFill>
        <p:spPr>
          <a:xfrm>
            <a:off x="4959350" y="5676900"/>
            <a:ext cx="1066799" cy="914400"/>
          </a:xfrm>
          <a:prstGeom prst="rect">
            <a:avLst/>
          </a:prstGeom>
          <a:noFill/>
          <a:ln w="9525" cap="flat">
            <a:solidFill>
              <a:srgbClr val="002060"/>
            </a:solidFill>
            <a:prstDash val="solid"/>
            <a:round/>
            <a:headEnd type="none" w="med" len="med"/>
            <a:tailEnd type="none" w="med" len="med"/>
          </a:ln>
        </p:spPr>
      </p:pic>
      <p:sp>
        <p:nvSpPr>
          <p:cNvPr id="324" name="Shape 324"/>
          <p:cNvSpPr txBox="1"/>
          <p:nvPr/>
        </p:nvSpPr>
        <p:spPr>
          <a:xfrm>
            <a:off x="3990975" y="6076950"/>
            <a:ext cx="1143000" cy="40004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Ice  Outlooks</a:t>
            </a:r>
          </a:p>
        </p:txBody>
      </p:sp>
      <p:pic>
        <p:nvPicPr>
          <p:cNvPr id="325" name="Shape 325"/>
          <p:cNvPicPr preferRelativeResize="0"/>
          <p:nvPr/>
        </p:nvPicPr>
        <p:blipFill rotWithShape="1">
          <a:blip r:embed="rId17">
            <a:alphaModFix/>
          </a:blip>
          <a:srcRect/>
          <a:stretch/>
        </p:blipFill>
        <p:spPr>
          <a:xfrm>
            <a:off x="4721225" y="4676775"/>
            <a:ext cx="1219199" cy="941386"/>
          </a:xfrm>
          <a:prstGeom prst="rect">
            <a:avLst/>
          </a:prstGeom>
          <a:noFill/>
          <a:ln w="9525" cap="flat">
            <a:solidFill>
              <a:schemeClr val="dk1"/>
            </a:solidFill>
            <a:prstDash val="solid"/>
            <a:round/>
            <a:headEnd type="none" w="med" len="med"/>
            <a:tailEnd type="none" w="med" len="med"/>
          </a:ln>
        </p:spPr>
      </p:pic>
      <p:sp>
        <p:nvSpPr>
          <p:cNvPr id="326" name="Shape 326"/>
          <p:cNvSpPr txBox="1"/>
          <p:nvPr/>
        </p:nvSpPr>
        <p:spPr>
          <a:xfrm>
            <a:off x="3771900" y="4965700"/>
            <a:ext cx="1143000" cy="40004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Ice Thickness </a:t>
            </a:r>
          </a:p>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Estimations</a:t>
            </a:r>
          </a:p>
        </p:txBody>
      </p:sp>
      <p:pic>
        <p:nvPicPr>
          <p:cNvPr id="327" name="Shape 327"/>
          <p:cNvPicPr preferRelativeResize="0"/>
          <p:nvPr/>
        </p:nvPicPr>
        <p:blipFill rotWithShape="1">
          <a:blip r:embed="rId18" cstate="print">
            <a:alphaModFix/>
            <a:extLst>
              <a:ext uri="{28A0092B-C50C-407E-A947-70E740481C1C}">
                <a14:useLocalDpi xmlns:a14="http://schemas.microsoft.com/office/drawing/2010/main"/>
              </a:ext>
            </a:extLst>
          </a:blip>
          <a:srcRect/>
          <a:stretch/>
        </p:blipFill>
        <p:spPr>
          <a:xfrm>
            <a:off x="5627687" y="3625850"/>
            <a:ext cx="1011236" cy="990599"/>
          </a:xfrm>
          <a:prstGeom prst="rect">
            <a:avLst/>
          </a:prstGeom>
          <a:noFill/>
          <a:ln>
            <a:noFill/>
          </a:ln>
        </p:spPr>
      </p:pic>
      <p:pic>
        <p:nvPicPr>
          <p:cNvPr id="328" name="Shape 328"/>
          <p:cNvPicPr preferRelativeResize="0"/>
          <p:nvPr/>
        </p:nvPicPr>
        <p:blipFill rotWithShape="1">
          <a:blip r:embed="rId19" cstate="print">
            <a:alphaModFix/>
            <a:extLst>
              <a:ext uri="{28A0092B-C50C-407E-A947-70E740481C1C}">
                <a14:useLocalDpi xmlns:a14="http://schemas.microsoft.com/office/drawing/2010/main"/>
              </a:ext>
            </a:extLst>
          </a:blip>
          <a:srcRect/>
          <a:stretch/>
        </p:blipFill>
        <p:spPr>
          <a:xfrm>
            <a:off x="6665911" y="4703762"/>
            <a:ext cx="1165224" cy="925511"/>
          </a:xfrm>
          <a:prstGeom prst="rect">
            <a:avLst/>
          </a:prstGeom>
          <a:noFill/>
          <a:ln w="9525" cap="flat">
            <a:solidFill>
              <a:schemeClr val="dk1"/>
            </a:solidFill>
            <a:prstDash val="solid"/>
            <a:round/>
            <a:headEnd type="none" w="med" len="med"/>
            <a:tailEnd type="none" w="med" len="med"/>
          </a:ln>
        </p:spPr>
      </p:pic>
      <p:sp>
        <p:nvSpPr>
          <p:cNvPr id="329" name="Shape 329"/>
          <p:cNvSpPr txBox="1"/>
          <p:nvPr/>
        </p:nvSpPr>
        <p:spPr>
          <a:xfrm>
            <a:off x="5943600" y="4933950"/>
            <a:ext cx="809624" cy="40004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Antarctic Icebergs</a:t>
            </a:r>
          </a:p>
        </p:txBody>
      </p:sp>
      <p:pic>
        <p:nvPicPr>
          <p:cNvPr id="330" name="Shape 330"/>
          <p:cNvPicPr preferRelativeResize="0"/>
          <p:nvPr/>
        </p:nvPicPr>
        <p:blipFill rotWithShape="1">
          <a:blip r:embed="rId20" cstate="print">
            <a:alphaModFix/>
            <a:extLst>
              <a:ext uri="{28A0092B-C50C-407E-A947-70E740481C1C}">
                <a14:useLocalDpi xmlns:a14="http://schemas.microsoft.com/office/drawing/2010/main"/>
              </a:ext>
            </a:extLst>
          </a:blip>
          <a:srcRect/>
          <a:stretch/>
        </p:blipFill>
        <p:spPr>
          <a:xfrm>
            <a:off x="6134100" y="5670550"/>
            <a:ext cx="952499" cy="920749"/>
          </a:xfrm>
          <a:prstGeom prst="rect">
            <a:avLst/>
          </a:prstGeom>
          <a:noFill/>
          <a:ln w="9525" cap="flat">
            <a:solidFill>
              <a:srgbClr val="002060"/>
            </a:solidFill>
            <a:prstDash val="solid"/>
            <a:round/>
            <a:headEnd type="none" w="med" len="med"/>
            <a:tailEnd type="none" w="med" len="med"/>
          </a:ln>
        </p:spPr>
      </p:pic>
      <p:sp>
        <p:nvSpPr>
          <p:cNvPr id="331" name="Shape 331"/>
          <p:cNvSpPr txBox="1"/>
          <p:nvPr/>
        </p:nvSpPr>
        <p:spPr>
          <a:xfrm>
            <a:off x="7027863" y="5846762"/>
            <a:ext cx="744537" cy="55403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dirty="0">
                <a:solidFill>
                  <a:srgbClr val="002060"/>
                </a:solidFill>
                <a:latin typeface="Calibri"/>
                <a:ea typeface="Calibri"/>
                <a:cs typeface="Calibri"/>
                <a:sym typeface="Calibri"/>
              </a:rPr>
              <a:t>Blended Snow Depth</a:t>
            </a:r>
          </a:p>
        </p:txBody>
      </p:sp>
      <p:sp>
        <p:nvSpPr>
          <p:cNvPr id="332" name="Shape 332"/>
          <p:cNvSpPr/>
          <p:nvPr/>
        </p:nvSpPr>
        <p:spPr>
          <a:xfrm>
            <a:off x="95250" y="3463925"/>
            <a:ext cx="2495549" cy="2238374"/>
          </a:xfrm>
          <a:prstGeom prst="ellipse">
            <a:avLst/>
          </a:prstGeom>
          <a:solidFill>
            <a:srgbClr val="DAE5F1"/>
          </a:solidFill>
          <a:ln w="25400" cap="flat">
            <a:solidFill>
              <a:srgbClr val="395E8A"/>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800" b="1" i="0" u="none" strike="noStrike" cap="none" baseline="0">
                <a:solidFill>
                  <a:srgbClr val="000000"/>
                </a:solidFill>
                <a:latin typeface="Calibri"/>
                <a:ea typeface="Calibri"/>
                <a:cs typeface="Calibri"/>
                <a:sym typeface="Calibri"/>
              </a:rPr>
              <a:t>Interpretive Snow and Sea Ice Analysis and Sea Ice Forecasting</a:t>
            </a:r>
          </a:p>
        </p:txBody>
      </p:sp>
      <p:sp>
        <p:nvSpPr>
          <p:cNvPr id="333" name="Shape 333"/>
          <p:cNvSpPr/>
          <p:nvPr/>
        </p:nvSpPr>
        <p:spPr>
          <a:xfrm rot="-5400000">
            <a:off x="3316286" y="4267199"/>
            <a:ext cx="466725" cy="552449"/>
          </a:xfrm>
          <a:prstGeom prst="downArrow">
            <a:avLst>
              <a:gd name="adj1" fmla="val 12476"/>
              <a:gd name="adj2" fmla="val 50000"/>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334" name="Shape 334"/>
          <p:cNvSpPr/>
          <p:nvPr/>
        </p:nvSpPr>
        <p:spPr>
          <a:xfrm>
            <a:off x="1608137" y="2841625"/>
            <a:ext cx="1371599" cy="727074"/>
          </a:xfrm>
          <a:prstGeom prst="ellipse">
            <a:avLst/>
          </a:prstGeom>
          <a:solidFill>
            <a:srgbClr val="FFFF99"/>
          </a:solidFill>
          <a:ln w="25400" cap="flat">
            <a:solidFill>
              <a:srgbClr val="DDD9C3"/>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200" b="1" i="0" u="none" strike="noStrike" cap="none" baseline="0">
                <a:solidFill>
                  <a:srgbClr val="000000"/>
                </a:solidFill>
                <a:latin typeface="Calibri"/>
                <a:ea typeface="Calibri"/>
                <a:cs typeface="Calibri"/>
                <a:sym typeface="Calibri"/>
              </a:rPr>
              <a:t>Geographic Information System</a:t>
            </a:r>
          </a:p>
        </p:txBody>
      </p:sp>
      <p:sp>
        <p:nvSpPr>
          <p:cNvPr id="335" name="Shape 335"/>
          <p:cNvSpPr/>
          <p:nvPr/>
        </p:nvSpPr>
        <p:spPr>
          <a:xfrm>
            <a:off x="2436811" y="3524250"/>
            <a:ext cx="1431924" cy="727074"/>
          </a:xfrm>
          <a:prstGeom prst="ellipse">
            <a:avLst/>
          </a:prstGeom>
          <a:solidFill>
            <a:srgbClr val="FFFF99"/>
          </a:solidFill>
          <a:ln w="25400" cap="flat">
            <a:solidFill>
              <a:srgbClr val="DDD9C3"/>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200" b="1" i="0" u="none" strike="noStrike" cap="none" baseline="0">
                <a:solidFill>
                  <a:srgbClr val="000000"/>
                </a:solidFill>
                <a:latin typeface="Calibri"/>
                <a:ea typeface="Calibri"/>
                <a:cs typeface="Calibri"/>
                <a:sym typeface="Calibri"/>
              </a:rPr>
              <a:t>Meteorology</a:t>
            </a:r>
          </a:p>
        </p:txBody>
      </p:sp>
      <p:sp>
        <p:nvSpPr>
          <p:cNvPr id="336" name="Shape 336"/>
          <p:cNvSpPr/>
          <p:nvPr/>
        </p:nvSpPr>
        <p:spPr>
          <a:xfrm>
            <a:off x="2417761" y="4975225"/>
            <a:ext cx="1371599" cy="727074"/>
          </a:xfrm>
          <a:prstGeom prst="ellipse">
            <a:avLst/>
          </a:prstGeom>
          <a:solidFill>
            <a:srgbClr val="FFFF99"/>
          </a:solidFill>
          <a:ln w="25400" cap="flat">
            <a:solidFill>
              <a:srgbClr val="DDD9C3"/>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200" b="1" i="0" u="none" strike="noStrike" cap="none" baseline="0">
                <a:solidFill>
                  <a:srgbClr val="000000"/>
                </a:solidFill>
                <a:latin typeface="Calibri"/>
                <a:ea typeface="Calibri"/>
                <a:cs typeface="Calibri"/>
                <a:sym typeface="Calibri"/>
              </a:rPr>
              <a:t>Semi-automation</a:t>
            </a:r>
          </a:p>
        </p:txBody>
      </p:sp>
      <p:sp>
        <p:nvSpPr>
          <p:cNvPr id="337" name="Shape 337"/>
          <p:cNvSpPr/>
          <p:nvPr/>
        </p:nvSpPr>
        <p:spPr>
          <a:xfrm>
            <a:off x="1409700" y="5641975"/>
            <a:ext cx="1371599" cy="727074"/>
          </a:xfrm>
          <a:prstGeom prst="ellipse">
            <a:avLst/>
          </a:prstGeom>
          <a:solidFill>
            <a:srgbClr val="FFFF99"/>
          </a:solidFill>
          <a:ln w="25400" cap="flat">
            <a:solidFill>
              <a:srgbClr val="DDD9C3"/>
            </a:solidFill>
            <a:prstDash val="solid"/>
            <a:miter/>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SzPct val="25000"/>
              <a:buFont typeface="Calibri"/>
              <a:buNone/>
            </a:pPr>
            <a:r>
              <a:rPr lang="en-US" sz="1200" b="1" i="0" u="none" strike="noStrike" cap="none" baseline="0">
                <a:solidFill>
                  <a:srgbClr val="000000"/>
                </a:solidFill>
                <a:latin typeface="Calibri"/>
                <a:ea typeface="Calibri"/>
                <a:cs typeface="Calibri"/>
                <a:sym typeface="Calibri"/>
              </a:rPr>
              <a:t>Subject Matter Expertise</a:t>
            </a:r>
          </a:p>
        </p:txBody>
      </p:sp>
      <p:sp>
        <p:nvSpPr>
          <p:cNvPr id="338" name="Shape 338"/>
          <p:cNvSpPr txBox="1"/>
          <p:nvPr/>
        </p:nvSpPr>
        <p:spPr>
          <a:xfrm>
            <a:off x="3770312" y="6473826"/>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dirty="0">
                <a:solidFill>
                  <a:srgbClr val="00B050"/>
                </a:solidFill>
                <a:latin typeface="Arial"/>
                <a:ea typeface="Arial"/>
                <a:cs typeface="Arial"/>
                <a:sym typeface="Arial"/>
              </a:rPr>
              <a:t>UNCLASSIFIED</a:t>
            </a:r>
          </a:p>
        </p:txBody>
      </p:sp>
      <p:pic>
        <p:nvPicPr>
          <p:cNvPr id="339" name="Shape 339"/>
          <p:cNvPicPr preferRelativeResize="0"/>
          <p:nvPr/>
        </p:nvPicPr>
        <p:blipFill rotWithShape="1">
          <a:blip r:embed="rId21" cstate="print">
            <a:alphaModFix/>
            <a:extLst>
              <a:ext uri="{28A0092B-C50C-407E-A947-70E740481C1C}">
                <a14:useLocalDpi xmlns:a14="http://schemas.microsoft.com/office/drawing/2010/main"/>
              </a:ext>
            </a:extLst>
          </a:blip>
          <a:srcRect/>
          <a:stretch/>
        </p:blipFill>
        <p:spPr>
          <a:xfrm>
            <a:off x="5695950" y="2678111"/>
            <a:ext cx="1109661" cy="823912"/>
          </a:xfrm>
          <a:prstGeom prst="rect">
            <a:avLst/>
          </a:prstGeom>
          <a:noFill/>
          <a:ln w="9525" cap="flat">
            <a:solidFill>
              <a:schemeClr val="dk1"/>
            </a:solidFill>
            <a:prstDash val="solid"/>
            <a:miter/>
            <a:headEnd type="none" w="med" len="med"/>
            <a:tailEnd type="none" w="med" len="med"/>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p:nvPr/>
        </p:nvSpPr>
        <p:spPr>
          <a:xfrm>
            <a:off x="3770312" y="-3175"/>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367" name="Shape 367"/>
          <p:cNvSpPr txBox="1"/>
          <p:nvPr/>
        </p:nvSpPr>
        <p:spPr>
          <a:xfrm>
            <a:off x="3841750" y="6477000"/>
            <a:ext cx="1492250"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368" name="Shape 368"/>
          <p:cNvSpPr txBox="1"/>
          <p:nvPr/>
        </p:nvSpPr>
        <p:spPr>
          <a:xfrm>
            <a:off x="990600" y="304800"/>
            <a:ext cx="7391399" cy="487361"/>
          </a:xfrm>
          <a:prstGeom prst="rect">
            <a:avLst/>
          </a:prstGeom>
          <a:noFill/>
          <a:ln>
            <a:noFill/>
          </a:ln>
        </p:spPr>
        <p:txBody>
          <a:bodyPr lIns="45700" tIns="0" rIns="45700" bIns="0" anchor="ctr" anchorCtr="0">
            <a:noAutofit/>
          </a:bodyPr>
          <a:lstStyle/>
          <a:p>
            <a:pPr marL="0" marR="0" lvl="0" indent="0" algn="ctr" rtl="0">
              <a:lnSpc>
                <a:spcPct val="100000"/>
              </a:lnSpc>
              <a:spcBef>
                <a:spcPts val="0"/>
              </a:spcBef>
              <a:spcAft>
                <a:spcPts val="0"/>
              </a:spcAft>
              <a:buClr>
                <a:srgbClr val="002060"/>
              </a:buClr>
              <a:buSzPct val="25000"/>
              <a:buFont typeface="Arial"/>
              <a:buNone/>
            </a:pPr>
            <a:r>
              <a:rPr lang="en-US" sz="2800" b="0" i="0" u="none" strike="noStrike" cap="none" baseline="0" dirty="0" smtClean="0">
                <a:solidFill>
                  <a:schemeClr val="bg2">
                    <a:lumMod val="75000"/>
                  </a:schemeClr>
                </a:solidFill>
                <a:latin typeface="Arial"/>
                <a:ea typeface="Arial"/>
                <a:cs typeface="Arial"/>
                <a:sym typeface="Arial"/>
              </a:rPr>
              <a:t>Sea Ice and Snow Analysis</a:t>
            </a:r>
          </a:p>
          <a:p>
            <a:pPr marL="0" marR="0" lvl="0" indent="0" algn="ctr" rtl="0">
              <a:lnSpc>
                <a:spcPct val="100000"/>
              </a:lnSpc>
              <a:spcBef>
                <a:spcPts val="0"/>
              </a:spcBef>
              <a:spcAft>
                <a:spcPts val="0"/>
              </a:spcAft>
              <a:buClr>
                <a:srgbClr val="002060"/>
              </a:buClr>
              <a:buSzPct val="25000"/>
              <a:buFont typeface="Arial"/>
              <a:buNone/>
            </a:pPr>
            <a:r>
              <a:rPr lang="en-US" sz="2800" b="0" i="0" u="none" strike="noStrike" cap="none" baseline="0" dirty="0" smtClean="0">
                <a:solidFill>
                  <a:schemeClr val="bg2">
                    <a:lumMod val="75000"/>
                  </a:schemeClr>
                </a:solidFill>
                <a:latin typeface="Arial"/>
                <a:ea typeface="Arial"/>
                <a:cs typeface="Arial"/>
                <a:sym typeface="Arial"/>
              </a:rPr>
              <a:t>Integration </a:t>
            </a:r>
            <a:r>
              <a:rPr lang="en-US" sz="2800" b="0" i="0" u="none" strike="noStrike" cap="none" baseline="0" dirty="0">
                <a:solidFill>
                  <a:schemeClr val="bg2">
                    <a:lumMod val="75000"/>
                  </a:schemeClr>
                </a:solidFill>
                <a:latin typeface="Arial"/>
                <a:ea typeface="Arial"/>
                <a:cs typeface="Arial"/>
                <a:sym typeface="Arial"/>
              </a:rPr>
              <a:t>with Models</a:t>
            </a:r>
          </a:p>
        </p:txBody>
      </p:sp>
      <p:sp>
        <p:nvSpPr>
          <p:cNvPr id="369" name="Shape 369"/>
          <p:cNvSpPr/>
          <p:nvPr/>
        </p:nvSpPr>
        <p:spPr>
          <a:xfrm>
            <a:off x="644525" y="2368550"/>
            <a:ext cx="4022724" cy="3970337"/>
          </a:xfrm>
          <a:prstGeom prst="ellipse">
            <a:avLst/>
          </a:prstGeom>
          <a:solidFill>
            <a:schemeClr val="accent1">
              <a:alpha val="7058"/>
            </a:schemeClr>
          </a:solidFill>
          <a:ln w="25400" cap="flat">
            <a:solidFill>
              <a:srgbClr val="395E8A"/>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pic>
        <p:nvPicPr>
          <p:cNvPr id="370" name="Shape 370"/>
          <p:cNvPicPr preferRelativeResize="0"/>
          <p:nvPr/>
        </p:nvPicPr>
        <p:blipFill rotWithShape="1">
          <a:blip r:embed="rId3">
            <a:alphaModFix/>
          </a:blip>
          <a:srcRect/>
          <a:stretch/>
        </p:blipFill>
        <p:spPr>
          <a:xfrm rot="-3240000">
            <a:off x="3359942" y="1632742"/>
            <a:ext cx="1674812" cy="1441449"/>
          </a:xfrm>
          <a:prstGeom prst="rect">
            <a:avLst/>
          </a:prstGeom>
          <a:noFill/>
          <a:ln>
            <a:noFill/>
          </a:ln>
        </p:spPr>
      </p:pic>
      <p:sp>
        <p:nvSpPr>
          <p:cNvPr id="371" name="Shape 371"/>
          <p:cNvSpPr/>
          <p:nvPr/>
        </p:nvSpPr>
        <p:spPr>
          <a:xfrm>
            <a:off x="4826000" y="1120775"/>
            <a:ext cx="4114800" cy="4419599"/>
          </a:xfrm>
          <a:prstGeom prst="ellipse">
            <a:avLst/>
          </a:prstGeom>
          <a:solidFill>
            <a:schemeClr val="accent1">
              <a:alpha val="7058"/>
            </a:schemeClr>
          </a:solidFill>
          <a:ln w="9525" cap="flat">
            <a:solidFill>
              <a:schemeClr val="dk1"/>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pic>
        <p:nvPicPr>
          <p:cNvPr id="372" name="Shape 372"/>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5275262" y="3681412"/>
            <a:ext cx="1608137" cy="1423987"/>
          </a:xfrm>
          <a:prstGeom prst="rect">
            <a:avLst/>
          </a:prstGeom>
          <a:noFill/>
          <a:ln w="9525" cap="flat">
            <a:solidFill>
              <a:schemeClr val="dk1"/>
            </a:solidFill>
            <a:prstDash val="solid"/>
            <a:round/>
            <a:headEnd type="none" w="med" len="med"/>
            <a:tailEnd type="none" w="med" len="med"/>
          </a:ln>
        </p:spPr>
      </p:pic>
      <p:pic>
        <p:nvPicPr>
          <p:cNvPr id="373" name="Shape 373"/>
          <p:cNvPicPr preferRelativeResize="0"/>
          <p:nvPr/>
        </p:nvPicPr>
        <p:blipFill rotWithShape="1">
          <a:blip r:embed="rId5">
            <a:alphaModFix/>
          </a:blip>
          <a:srcRect/>
          <a:stretch/>
        </p:blipFill>
        <p:spPr>
          <a:xfrm>
            <a:off x="7086600" y="3163886"/>
            <a:ext cx="1524000" cy="1524000"/>
          </a:xfrm>
          <a:prstGeom prst="rect">
            <a:avLst/>
          </a:prstGeom>
          <a:noFill/>
          <a:ln w="12700" cap="flat">
            <a:solidFill>
              <a:schemeClr val="dk1"/>
            </a:solidFill>
            <a:prstDash val="solid"/>
            <a:miter/>
            <a:headEnd type="none" w="med" len="med"/>
            <a:tailEnd type="none" w="med" len="med"/>
          </a:ln>
        </p:spPr>
      </p:pic>
      <p:sp>
        <p:nvSpPr>
          <p:cNvPr id="374" name="Shape 374"/>
          <p:cNvSpPr txBox="1"/>
          <p:nvPr/>
        </p:nvSpPr>
        <p:spPr>
          <a:xfrm>
            <a:off x="6197600" y="962025"/>
            <a:ext cx="140334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1800" b="1" i="0" u="none" strike="noStrike" cap="none" baseline="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ct val="25000"/>
              <a:buFont typeface="Arial"/>
              <a:buNone/>
            </a:pPr>
            <a:r>
              <a:rPr lang="en-US" sz="1400" b="1" i="0" u="none" strike="noStrike" cap="none" baseline="0">
                <a:solidFill>
                  <a:srgbClr val="000000"/>
                </a:solidFill>
                <a:latin typeface="Arial"/>
                <a:ea typeface="Arial"/>
                <a:cs typeface="Arial"/>
                <a:sym typeface="Arial"/>
              </a:rPr>
              <a:t>NIC Analysis</a:t>
            </a:r>
          </a:p>
        </p:txBody>
      </p:sp>
      <p:pic>
        <p:nvPicPr>
          <p:cNvPr id="375" name="Shape 375"/>
          <p:cNvPicPr preferRelativeResize="0"/>
          <p:nvPr/>
        </p:nvPicPr>
        <p:blipFill rotWithShape="1">
          <a:blip r:embed="rId6">
            <a:alphaModFix/>
          </a:blip>
          <a:srcRect/>
          <a:stretch/>
        </p:blipFill>
        <p:spPr>
          <a:xfrm>
            <a:off x="466725" y="3194050"/>
            <a:ext cx="1947862" cy="1752600"/>
          </a:xfrm>
          <a:prstGeom prst="rect">
            <a:avLst/>
          </a:prstGeom>
          <a:noFill/>
          <a:ln w="9525" cap="flat">
            <a:solidFill>
              <a:schemeClr val="dk1"/>
            </a:solidFill>
            <a:prstDash val="solid"/>
            <a:round/>
            <a:headEnd type="none" w="med" len="med"/>
            <a:tailEnd type="none" w="med" len="med"/>
          </a:ln>
        </p:spPr>
      </p:pic>
      <p:pic>
        <p:nvPicPr>
          <p:cNvPr id="376" name="Shape 376"/>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5086350" y="1719261"/>
            <a:ext cx="1797049" cy="1584325"/>
          </a:xfrm>
          <a:prstGeom prst="rect">
            <a:avLst/>
          </a:prstGeom>
          <a:noFill/>
          <a:ln w="9525" cap="flat">
            <a:solidFill>
              <a:schemeClr val="dk1"/>
            </a:solidFill>
            <a:prstDash val="solid"/>
            <a:round/>
            <a:headEnd type="none" w="med" len="med"/>
            <a:tailEnd type="none" w="med" len="med"/>
          </a:ln>
        </p:spPr>
      </p:pic>
      <p:pic>
        <p:nvPicPr>
          <p:cNvPr id="377" name="Shape 377"/>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7391400" y="1571625"/>
            <a:ext cx="1503362" cy="1431924"/>
          </a:xfrm>
          <a:prstGeom prst="rect">
            <a:avLst/>
          </a:prstGeom>
          <a:noFill/>
          <a:ln w="9525" cap="flat">
            <a:solidFill>
              <a:srgbClr val="000000"/>
            </a:solidFill>
            <a:prstDash val="solid"/>
            <a:miter/>
            <a:headEnd type="none" w="med" len="med"/>
            <a:tailEnd type="none" w="med" len="med"/>
          </a:ln>
        </p:spPr>
      </p:pic>
      <p:pic>
        <p:nvPicPr>
          <p:cNvPr id="378" name="Shape 378"/>
          <p:cNvPicPr preferRelativeResize="0"/>
          <p:nvPr/>
        </p:nvPicPr>
        <p:blipFill rotWithShape="1">
          <a:blip r:embed="rId9">
            <a:alphaModFix/>
          </a:blip>
          <a:srcRect/>
          <a:stretch/>
        </p:blipFill>
        <p:spPr>
          <a:xfrm>
            <a:off x="2719386" y="3194050"/>
            <a:ext cx="1916112" cy="1724025"/>
          </a:xfrm>
          <a:prstGeom prst="rect">
            <a:avLst/>
          </a:prstGeom>
          <a:noFill/>
          <a:ln w="9525" cap="flat">
            <a:solidFill>
              <a:schemeClr val="dk1"/>
            </a:solidFill>
            <a:prstDash val="solid"/>
            <a:round/>
            <a:headEnd type="none" w="med" len="med"/>
            <a:tailEnd type="none" w="med" len="med"/>
          </a:ln>
        </p:spPr>
      </p:pic>
      <p:pic>
        <p:nvPicPr>
          <p:cNvPr id="379" name="Shape 379"/>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1752600" y="5087937"/>
            <a:ext cx="1966911" cy="1516061"/>
          </a:xfrm>
          <a:prstGeom prst="rect">
            <a:avLst/>
          </a:prstGeom>
          <a:noFill/>
          <a:ln w="9525" cap="flat">
            <a:solidFill>
              <a:schemeClr val="dk1"/>
            </a:solidFill>
            <a:prstDash val="solid"/>
            <a:miter/>
            <a:headEnd type="none" w="med" len="med"/>
            <a:tailEnd type="none" w="med" len="med"/>
          </a:ln>
        </p:spPr>
      </p:pic>
      <p:sp>
        <p:nvSpPr>
          <p:cNvPr id="380" name="Shape 380"/>
          <p:cNvSpPr txBox="1"/>
          <p:nvPr/>
        </p:nvSpPr>
        <p:spPr>
          <a:xfrm>
            <a:off x="5678487" y="5638800"/>
            <a:ext cx="3216275" cy="12954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1400" b="0" i="0" u="none" strike="noStrike" cap="none" baseline="0">
                <a:solidFill>
                  <a:srgbClr val="000000"/>
                </a:solidFill>
                <a:latin typeface="Arial"/>
                <a:ea typeface="Arial"/>
                <a:cs typeface="Arial"/>
                <a:sym typeface="Arial"/>
              </a:rPr>
              <a:t>Models provide forecast guidance and NIC analysts incorporate real time data to produce interpretive analysis</a:t>
            </a:r>
            <a:r>
              <a:rPr lang="en-US" sz="1600" b="0" i="0" u="none" strike="noStrike" cap="none" baseline="0">
                <a:solidFill>
                  <a:srgbClr val="000000"/>
                </a:solidFill>
                <a:latin typeface="Arial"/>
                <a:ea typeface="Arial"/>
                <a:cs typeface="Arial"/>
                <a:sym typeface="Arial"/>
              </a:rPr>
              <a:t>.</a:t>
            </a:r>
          </a:p>
        </p:txBody>
      </p:sp>
      <p:sp>
        <p:nvSpPr>
          <p:cNvPr id="381" name="Shape 381"/>
          <p:cNvSpPr/>
          <p:nvPr/>
        </p:nvSpPr>
        <p:spPr>
          <a:xfrm rot="-5400000">
            <a:off x="1785143" y="1815305"/>
            <a:ext cx="585786" cy="482599"/>
          </a:xfrm>
          <a:prstGeom prst="rightArrow">
            <a:avLst>
              <a:gd name="adj1" fmla="val 12704"/>
              <a:gd name="adj2" fmla="val 50000"/>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382" name="Shape 382"/>
          <p:cNvSpPr/>
          <p:nvPr/>
        </p:nvSpPr>
        <p:spPr>
          <a:xfrm rot="10800000">
            <a:off x="3219450" y="1233486"/>
            <a:ext cx="1957386" cy="482599"/>
          </a:xfrm>
          <a:prstGeom prst="rightArrow">
            <a:avLst>
              <a:gd name="adj1" fmla="val 18938"/>
              <a:gd name="adj2" fmla="val 50000"/>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383" name="Shape 383"/>
          <p:cNvSpPr txBox="1"/>
          <p:nvPr/>
        </p:nvSpPr>
        <p:spPr>
          <a:xfrm>
            <a:off x="141286" y="1233487"/>
            <a:ext cx="3046411" cy="4603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800" b="1" i="0" u="none" strike="noStrike" cap="none" baseline="0">
                <a:solidFill>
                  <a:srgbClr val="000000"/>
                </a:solidFill>
                <a:latin typeface="Arial"/>
                <a:ea typeface="Arial"/>
                <a:cs typeface="Arial"/>
                <a:sym typeface="Arial"/>
              </a:rPr>
              <a:t>CUSTOMERS &amp; PUBLIC</a:t>
            </a:r>
          </a:p>
        </p:txBody>
      </p:sp>
      <p:pic>
        <p:nvPicPr>
          <p:cNvPr id="384" name="Shape 384"/>
          <p:cNvPicPr preferRelativeResize="0"/>
          <p:nvPr/>
        </p:nvPicPr>
        <p:blipFill rotWithShape="1">
          <a:blip r:embed="rId11">
            <a:alphaModFix/>
          </a:blip>
          <a:srcRect/>
          <a:stretch/>
        </p:blipFill>
        <p:spPr>
          <a:xfrm rot="8220000">
            <a:off x="3681411" y="4875212"/>
            <a:ext cx="2463800" cy="1330325"/>
          </a:xfrm>
          <a:prstGeom prst="rect">
            <a:avLst/>
          </a:prstGeom>
          <a:noFill/>
          <a:ln>
            <a:noFill/>
          </a:ln>
        </p:spPr>
      </p:pic>
      <p:sp>
        <p:nvSpPr>
          <p:cNvPr id="385" name="Shape 385"/>
          <p:cNvSpPr txBox="1"/>
          <p:nvPr/>
        </p:nvSpPr>
        <p:spPr>
          <a:xfrm>
            <a:off x="1600200" y="2667000"/>
            <a:ext cx="2233612" cy="41433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1400" b="1" i="0" u="none" strike="noStrike" cap="none" baseline="0">
                <a:solidFill>
                  <a:srgbClr val="000000"/>
                </a:solidFill>
                <a:latin typeface="Arial"/>
                <a:ea typeface="Arial"/>
                <a:cs typeface="Arial"/>
                <a:sym typeface="Arial"/>
              </a:rPr>
              <a:t>Navy and NOAA Models</a:t>
            </a:r>
          </a:p>
          <a:p>
            <a:pPr marL="0" marR="0" lvl="0" indent="0" algn="l" rtl="0">
              <a:lnSpc>
                <a:spcPct val="100000"/>
              </a:lnSpc>
              <a:spcBef>
                <a:spcPts val="0"/>
              </a:spcBef>
              <a:spcAft>
                <a:spcPts val="0"/>
              </a:spcAft>
              <a:buNone/>
            </a:pPr>
            <a:endParaRPr sz="1400" b="1" i="0" u="none" strike="noStrike" cap="none" baseline="0">
              <a:solidFill>
                <a:srgbClr val="000000"/>
              </a:solidFill>
              <a:latin typeface="Arial"/>
              <a:ea typeface="Arial"/>
              <a:cs typeface="Arial"/>
              <a:sym typeface="Arial"/>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Shape 366"/>
          <p:cNvSpPr txBox="1"/>
          <p:nvPr/>
        </p:nvSpPr>
        <p:spPr>
          <a:xfrm>
            <a:off x="3770312" y="-3175"/>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367" name="Shape 367"/>
          <p:cNvSpPr txBox="1"/>
          <p:nvPr/>
        </p:nvSpPr>
        <p:spPr>
          <a:xfrm>
            <a:off x="3841750" y="6477000"/>
            <a:ext cx="1492250"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368" name="Shape 368"/>
          <p:cNvSpPr txBox="1"/>
          <p:nvPr/>
        </p:nvSpPr>
        <p:spPr>
          <a:xfrm>
            <a:off x="0" y="39624"/>
            <a:ext cx="9144000" cy="990600"/>
          </a:xfrm>
          <a:prstGeom prst="rect">
            <a:avLst/>
          </a:prstGeom>
          <a:noFill/>
          <a:ln>
            <a:noFill/>
          </a:ln>
        </p:spPr>
        <p:txBody>
          <a:bodyPr lIns="45700" tIns="0" rIns="45700" bIns="0" anchor="ctr" anchorCtr="0">
            <a:noAutofit/>
          </a:bodyPr>
          <a:lstStyle/>
          <a:p>
            <a:pPr lvl="0" algn="ctr">
              <a:buClr>
                <a:srgbClr val="002060"/>
              </a:buClr>
              <a:buSzPct val="25000"/>
            </a:pPr>
            <a:r>
              <a:rPr lang="en-US" sz="2400" b="0" i="0" u="none" strike="noStrike" cap="none" baseline="0" dirty="0" smtClean="0">
                <a:solidFill>
                  <a:schemeClr val="bg2">
                    <a:lumMod val="75000"/>
                  </a:schemeClr>
                </a:solidFill>
                <a:sym typeface="Arial"/>
              </a:rPr>
              <a:t>MASIE and MASAM2:</a:t>
            </a:r>
            <a:r>
              <a:rPr lang="en-US" sz="2400" b="0" i="0" u="none" strike="noStrike" cap="none" dirty="0" smtClean="0">
                <a:solidFill>
                  <a:schemeClr val="bg2">
                    <a:lumMod val="75000"/>
                  </a:schemeClr>
                </a:solidFill>
                <a:sym typeface="Arial"/>
              </a:rPr>
              <a:t> </a:t>
            </a:r>
            <a:r>
              <a:rPr lang="en-US" sz="2400" dirty="0" smtClean="0">
                <a:solidFill>
                  <a:schemeClr val="bg2">
                    <a:lumMod val="75000"/>
                  </a:schemeClr>
                </a:solidFill>
              </a:rPr>
              <a:t>NSIDC Exploitation</a:t>
            </a:r>
          </a:p>
          <a:p>
            <a:pPr lvl="0" algn="ctr">
              <a:buClr>
                <a:srgbClr val="002060"/>
              </a:buClr>
              <a:buSzPct val="25000"/>
            </a:pPr>
            <a:r>
              <a:rPr lang="en-US" sz="2400" dirty="0" smtClean="0">
                <a:solidFill>
                  <a:schemeClr val="bg2">
                    <a:lumMod val="75000"/>
                  </a:schemeClr>
                </a:solidFill>
              </a:rPr>
              <a:t>of the </a:t>
            </a:r>
            <a:r>
              <a:rPr lang="en-US" sz="2400" b="0" i="0" u="none" strike="noStrike" cap="none" baseline="0" dirty="0" smtClean="0">
                <a:solidFill>
                  <a:schemeClr val="bg2">
                    <a:lumMod val="75000"/>
                  </a:schemeClr>
                </a:solidFill>
                <a:sym typeface="Arial"/>
              </a:rPr>
              <a:t>NIC Ice </a:t>
            </a:r>
            <a:r>
              <a:rPr lang="en-US" sz="2400" dirty="0" smtClean="0">
                <a:solidFill>
                  <a:schemeClr val="bg2">
                    <a:lumMod val="75000"/>
                  </a:schemeClr>
                </a:solidFill>
              </a:rPr>
              <a:t>Edge Analysis</a:t>
            </a:r>
            <a:endParaRPr lang="en-US" sz="2400" b="0" i="0" u="none" strike="noStrike" cap="none" baseline="0" dirty="0">
              <a:solidFill>
                <a:schemeClr val="bg2">
                  <a:lumMod val="75000"/>
                </a:schemeClr>
              </a:solidFill>
              <a:sym typeface="Arial"/>
            </a:endParaRPr>
          </a:p>
        </p:txBody>
      </p:sp>
      <p:pic>
        <p:nvPicPr>
          <p:cNvPr id="22" name="Content Placeholder 3" descr="MASIE_Home.tiff"/>
          <p:cNvPicPr>
            <a:picLocks noChangeAspect="1"/>
          </p:cNvPicPr>
          <p:nvPr/>
        </p:nvPicPr>
        <p:blipFill>
          <a:blip r:embed="rId3" cstate="print">
            <a:extLst>
              <a:ext uri="{28A0092B-C50C-407E-A947-70E740481C1C}">
                <a14:useLocalDpi xmlns:a14="http://schemas.microsoft.com/office/drawing/2010/main"/>
              </a:ext>
            </a:extLst>
          </a:blip>
          <a:srcRect l="-127" r="-266"/>
          <a:stretch>
            <a:fillRect/>
          </a:stretch>
        </p:blipFill>
        <p:spPr>
          <a:xfrm>
            <a:off x="1044798" y="1219200"/>
            <a:ext cx="3298602" cy="2703772"/>
          </a:xfrm>
          <a:prstGeom prst="rect">
            <a:avLst/>
          </a:prstGeom>
        </p:spPr>
      </p:pic>
      <p:pic>
        <p:nvPicPr>
          <p:cNvPr id="1027" name="Picture 3" descr="C:\Users\Pablo\Downloads\PastedGraphic-1.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95400" y="4047913"/>
            <a:ext cx="6553200" cy="2657687"/>
          </a:xfrm>
          <a:prstGeom prst="rect">
            <a:avLst/>
          </a:prstGeom>
          <a:noFill/>
        </p:spPr>
      </p:pic>
      <p:pic>
        <p:nvPicPr>
          <p:cNvPr id="25" name="Content Placeholder 3" descr="MASIE_browse_regions.tiff"/>
          <p:cNvPicPr>
            <a:picLocks noChangeAspect="1"/>
          </p:cNvPicPr>
          <p:nvPr/>
        </p:nvPicPr>
        <p:blipFill>
          <a:blip r:embed="rId5" cstate="print">
            <a:extLst>
              <a:ext uri="{28A0092B-C50C-407E-A947-70E740481C1C}">
                <a14:useLocalDpi xmlns:a14="http://schemas.microsoft.com/office/drawing/2010/main"/>
              </a:ext>
            </a:extLst>
          </a:blip>
          <a:srcRect l="-889" r="-888"/>
          <a:stretch>
            <a:fillRect/>
          </a:stretch>
        </p:blipFill>
        <p:spPr>
          <a:xfrm>
            <a:off x="4876800" y="1219201"/>
            <a:ext cx="3053346" cy="2667000"/>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44562"/>
          </a:xfrm>
        </p:spPr>
        <p:txBody>
          <a:bodyPr/>
          <a:lstStyle/>
          <a:p>
            <a:r>
              <a:rPr lang="en-US" sz="2800" dirty="0" smtClean="0">
                <a:solidFill>
                  <a:schemeClr val="bg2">
                    <a:lumMod val="75000"/>
                  </a:schemeClr>
                </a:solidFill>
              </a:rPr>
              <a:t>Improved Sea Ice Edge Forecasting </a:t>
            </a:r>
            <a:br>
              <a:rPr lang="en-US" sz="2800" dirty="0" smtClean="0">
                <a:solidFill>
                  <a:schemeClr val="bg2">
                    <a:lumMod val="75000"/>
                  </a:schemeClr>
                </a:solidFill>
              </a:rPr>
            </a:br>
            <a:r>
              <a:rPr lang="en-US" sz="2800" dirty="0" smtClean="0">
                <a:solidFill>
                  <a:schemeClr val="bg2">
                    <a:lumMod val="75000"/>
                  </a:schemeClr>
                </a:solidFill>
              </a:rPr>
              <a:t>Through Assimilation of NIC Analysis </a:t>
            </a:r>
            <a:endParaRPr lang="en-US" sz="2800" dirty="0">
              <a:solidFill>
                <a:schemeClr val="bg2">
                  <a:lumMod val="75000"/>
                </a:schemeClr>
              </a:solidFill>
            </a:endParaRPr>
          </a:p>
        </p:txBody>
      </p:sp>
      <p:sp>
        <p:nvSpPr>
          <p:cNvPr id="23" name="Content Placeholder 2"/>
          <p:cNvSpPr>
            <a:spLocks noGrp="1"/>
          </p:cNvSpPr>
          <p:nvPr>
            <p:ph idx="1"/>
          </p:nvPr>
        </p:nvSpPr>
        <p:spPr>
          <a:xfrm>
            <a:off x="251520" y="1412777"/>
            <a:ext cx="4824536" cy="2016223"/>
          </a:xfrm>
          <a:solidFill>
            <a:schemeClr val="bg1">
              <a:lumMod val="95000"/>
            </a:schemeClr>
          </a:solidFill>
          <a:ln>
            <a:solidFill>
              <a:schemeClr val="tx1"/>
            </a:solidFill>
          </a:ln>
        </p:spPr>
        <p:txBody>
          <a:bodyPr>
            <a:normAutofit fontScale="92500" lnSpcReduction="20000"/>
          </a:bodyPr>
          <a:lstStyle/>
          <a:p>
            <a:r>
              <a:rPr lang="en-US" sz="1600" dirty="0" smtClean="0">
                <a:solidFill>
                  <a:schemeClr val="tx1"/>
                </a:solidFill>
                <a:cs typeface="Arial" pitchFamily="34" charset="0"/>
              </a:rPr>
              <a:t>Since the late 1990’s, DMSP SSMI and then SSMIS ice concentration (25km) has been assimilated in the Navy’s ice forecast systems.</a:t>
            </a:r>
          </a:p>
          <a:p>
            <a:r>
              <a:rPr lang="en-US" sz="1600" dirty="0" smtClean="0">
                <a:solidFill>
                  <a:schemeClr val="tx1"/>
                </a:solidFill>
                <a:cs typeface="Arial" pitchFamily="34" charset="0"/>
              </a:rPr>
              <a:t>Passive microwave sensors have a known problem identifying melt ponds as open water which leads to underestimating sea ice especially during the summer.</a:t>
            </a:r>
          </a:p>
          <a:p>
            <a:r>
              <a:rPr lang="en-US" sz="1600" dirty="0" smtClean="0">
                <a:solidFill>
                  <a:schemeClr val="tx1"/>
                </a:solidFill>
                <a:cs typeface="Arial" pitchFamily="34" charset="0"/>
              </a:rPr>
              <a:t>Developed technique with National Snow and Ice Data Center (NSIDC) to assimilate: AMSR2 (10km) and NIC’s Interactive Multisensor Snow and Ice Mapping System (IMS) ice mask (4km).</a:t>
            </a:r>
          </a:p>
        </p:txBody>
      </p:sp>
      <p:grpSp>
        <p:nvGrpSpPr>
          <p:cNvPr id="24" name="Group 23"/>
          <p:cNvGrpSpPr/>
          <p:nvPr/>
        </p:nvGrpSpPr>
        <p:grpSpPr>
          <a:xfrm>
            <a:off x="2799552" y="3495267"/>
            <a:ext cx="2475102" cy="2742045"/>
            <a:chOff x="6545074" y="4020515"/>
            <a:chExt cx="2475102" cy="2742045"/>
          </a:xfrm>
        </p:grpSpPr>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45074" y="4030842"/>
              <a:ext cx="2475102" cy="2731718"/>
            </a:xfrm>
            <a:prstGeom prst="rect">
              <a:avLst/>
            </a:prstGeom>
          </p:spPr>
        </p:pic>
        <p:sp>
          <p:nvSpPr>
            <p:cNvPr id="26" name="Rectangle 25"/>
            <p:cNvSpPr/>
            <p:nvPr/>
          </p:nvSpPr>
          <p:spPr>
            <a:xfrm>
              <a:off x="6831207" y="4020515"/>
              <a:ext cx="1928389" cy="600164"/>
            </a:xfrm>
            <a:prstGeom prst="rect">
              <a:avLst/>
            </a:prstGeom>
            <a:solidFill>
              <a:schemeClr val="bg1">
                <a:lumMod val="85000"/>
              </a:schemeClr>
            </a:solidFill>
            <a:ln>
              <a:solidFill>
                <a:schemeClr val="tx1"/>
              </a:solidFill>
            </a:ln>
          </p:spPr>
          <p:txBody>
            <a:bodyPr wrap="square">
              <a:spAutoFit/>
            </a:bodyPr>
            <a:lstStyle/>
            <a:p>
              <a:pPr algn="ctr"/>
              <a:r>
                <a:rPr lang="en-US" sz="1100" b="1" dirty="0"/>
                <a:t>ACNFS </a:t>
              </a:r>
              <a:r>
                <a:rPr lang="en-US" sz="1100" b="1" dirty="0" smtClean="0"/>
                <a:t>Ice Concentration</a:t>
              </a:r>
              <a:endParaRPr lang="en-US" sz="1100" b="1" dirty="0"/>
            </a:p>
            <a:p>
              <a:pPr algn="ctr"/>
              <a:r>
                <a:rPr lang="en-US" sz="1100" b="1" dirty="0"/>
                <a:t>15 Aug </a:t>
              </a:r>
              <a:r>
                <a:rPr lang="en-US" sz="1100" b="1" dirty="0" smtClean="0"/>
                <a:t>2012</a:t>
              </a:r>
              <a:endParaRPr lang="en-US" sz="1100" b="1" dirty="0"/>
            </a:p>
            <a:p>
              <a:pPr algn="ctr"/>
              <a:r>
                <a:rPr lang="en-US" sz="1100" b="1" dirty="0" smtClean="0"/>
                <a:t>AMSR2 and IMS</a:t>
              </a:r>
              <a:endParaRPr lang="en-US" sz="1100" b="1" dirty="0"/>
            </a:p>
          </p:txBody>
        </p:sp>
      </p:grpSp>
      <p:grpSp>
        <p:nvGrpSpPr>
          <p:cNvPr id="27" name="Group 26"/>
          <p:cNvGrpSpPr/>
          <p:nvPr/>
        </p:nvGrpSpPr>
        <p:grpSpPr>
          <a:xfrm>
            <a:off x="228600" y="3495267"/>
            <a:ext cx="3375011" cy="2731717"/>
            <a:chOff x="6526070" y="1112116"/>
            <a:chExt cx="3375011" cy="2731717"/>
          </a:xfrm>
        </p:grpSpPr>
        <p:pic>
          <p:nvPicPr>
            <p:cNvPr id="28" name="Picture 2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26070" y="1112116"/>
              <a:ext cx="2475101" cy="2731717"/>
            </a:xfrm>
            <a:prstGeom prst="rect">
              <a:avLst/>
            </a:prstGeom>
          </p:spPr>
        </p:pic>
        <p:sp>
          <p:nvSpPr>
            <p:cNvPr id="29" name="TextBox 28"/>
            <p:cNvSpPr txBox="1"/>
            <p:nvPr/>
          </p:nvSpPr>
          <p:spPr>
            <a:xfrm>
              <a:off x="6878053" y="1112116"/>
              <a:ext cx="1903085" cy="600164"/>
            </a:xfrm>
            <a:prstGeom prst="rect">
              <a:avLst/>
            </a:prstGeom>
            <a:solidFill>
              <a:schemeClr val="bg1">
                <a:lumMod val="85000"/>
              </a:schemeClr>
            </a:solidFill>
            <a:ln>
              <a:solidFill>
                <a:schemeClr val="tx1"/>
              </a:solidFill>
            </a:ln>
          </p:spPr>
          <p:txBody>
            <a:bodyPr wrap="none" rtlCol="0">
              <a:spAutoFit/>
            </a:bodyPr>
            <a:lstStyle/>
            <a:p>
              <a:pPr algn="ctr"/>
              <a:r>
                <a:rPr lang="en-US" sz="1100" b="1" dirty="0" smtClean="0"/>
                <a:t>ACNFS Ice Concentration</a:t>
              </a:r>
            </a:p>
            <a:p>
              <a:pPr algn="ctr"/>
              <a:r>
                <a:rPr lang="en-US" sz="1100" b="1" dirty="0" smtClean="0"/>
                <a:t>15 Aug 2012</a:t>
              </a:r>
            </a:p>
            <a:p>
              <a:pPr algn="ctr"/>
              <a:r>
                <a:rPr lang="en-US" sz="1100" b="1" dirty="0" smtClean="0"/>
                <a:t>SSMIS only</a:t>
              </a:r>
              <a:endParaRPr lang="en-US" sz="1100" b="1" dirty="0"/>
            </a:p>
          </p:txBody>
        </p:sp>
        <p:sp>
          <p:nvSpPr>
            <p:cNvPr id="30" name="TextBox 29"/>
            <p:cNvSpPr txBox="1"/>
            <p:nvPr/>
          </p:nvSpPr>
          <p:spPr>
            <a:xfrm>
              <a:off x="8133166" y="3220825"/>
              <a:ext cx="1767915" cy="400110"/>
            </a:xfrm>
            <a:prstGeom prst="rect">
              <a:avLst/>
            </a:prstGeom>
            <a:solidFill>
              <a:schemeClr val="bg1">
                <a:lumMod val="85000"/>
              </a:schemeClr>
            </a:solidFill>
            <a:ln>
              <a:solidFill>
                <a:schemeClr val="tx1"/>
              </a:solidFill>
            </a:ln>
          </p:spPr>
          <p:txBody>
            <a:bodyPr wrap="square" rtlCol="0">
              <a:spAutoFit/>
            </a:bodyPr>
            <a:lstStyle/>
            <a:p>
              <a:pPr algn="ctr"/>
              <a:r>
                <a:rPr lang="en-US" sz="1000" dirty="0" smtClean="0"/>
                <a:t>Dark line is NIC’s</a:t>
              </a:r>
            </a:p>
            <a:p>
              <a:pPr algn="ctr"/>
              <a:r>
                <a:rPr lang="en-US" sz="1000" dirty="0"/>
                <a:t>i</a:t>
              </a:r>
              <a:r>
                <a:rPr lang="en-US" sz="1000" dirty="0" smtClean="0"/>
                <a:t>ce edge location</a:t>
              </a:r>
              <a:endParaRPr lang="en-US" sz="1000" dirty="0"/>
            </a:p>
          </p:txBody>
        </p:sp>
      </p:grpSp>
      <p:sp>
        <p:nvSpPr>
          <p:cNvPr id="31" name="TextBox 30"/>
          <p:cNvSpPr txBox="1"/>
          <p:nvPr/>
        </p:nvSpPr>
        <p:spPr>
          <a:xfrm>
            <a:off x="5436096" y="3573016"/>
            <a:ext cx="3456384" cy="2031325"/>
          </a:xfrm>
          <a:prstGeom prst="rect">
            <a:avLst/>
          </a:prstGeom>
          <a:solidFill>
            <a:schemeClr val="bg1">
              <a:lumMod val="95000"/>
            </a:schemeClr>
          </a:solidFill>
        </p:spPr>
        <p:txBody>
          <a:bodyPr wrap="square" rtlCol="0">
            <a:spAutoFit/>
          </a:bodyPr>
          <a:lstStyle/>
          <a:p>
            <a:pPr marL="285750" indent="-285750">
              <a:buFont typeface="Arial" panose="020B0604020202020204" pitchFamily="34" charset="0"/>
              <a:buChar char="•"/>
            </a:pPr>
            <a:r>
              <a:rPr lang="en-US" sz="1400" dirty="0" smtClean="0"/>
              <a:t>Sensitivity studies assimilating SSMIS, AMSR2 and IMS data sources were completed.</a:t>
            </a:r>
          </a:p>
          <a:p>
            <a:pPr marL="285750" indent="-285750">
              <a:buFont typeface="Arial" panose="020B0604020202020204" pitchFamily="34" charset="0"/>
              <a:buChar char="•"/>
            </a:pPr>
            <a:r>
              <a:rPr lang="en-US" sz="1400" dirty="0" smtClean="0"/>
              <a:t>Adding in new data sources (AMSR2 and IMS), overall ice edge errors in the Arctic were reduced by </a:t>
            </a:r>
            <a:r>
              <a:rPr lang="en-US" sz="1400" b="1" i="1" dirty="0" smtClean="0"/>
              <a:t>36%</a:t>
            </a:r>
            <a:r>
              <a:rPr lang="en-US" sz="1400" dirty="0" smtClean="0"/>
              <a:t> and </a:t>
            </a:r>
            <a:r>
              <a:rPr lang="en-US" sz="1400" b="1" i="1" dirty="0" smtClean="0"/>
              <a:t>56%</a:t>
            </a:r>
            <a:r>
              <a:rPr lang="en-US" sz="1400" dirty="0" smtClean="0"/>
              <a:t> (year and summer, respectively).</a:t>
            </a:r>
          </a:p>
          <a:p>
            <a:pPr marL="285750" indent="-285750">
              <a:buFont typeface="Arial" panose="020B0604020202020204" pitchFamily="34" charset="0"/>
              <a:buChar char="•"/>
            </a:pPr>
            <a:r>
              <a:rPr lang="en-US" sz="1400" dirty="0" smtClean="0"/>
              <a:t>Submitted paper to “The Cryosphere” – Posey et al., 2015</a:t>
            </a:r>
          </a:p>
        </p:txBody>
      </p:sp>
      <p:grpSp>
        <p:nvGrpSpPr>
          <p:cNvPr id="32" name="Group 31"/>
          <p:cNvGrpSpPr/>
          <p:nvPr/>
        </p:nvGrpSpPr>
        <p:grpSpPr>
          <a:xfrm>
            <a:off x="5256161" y="1125425"/>
            <a:ext cx="3744936" cy="2298412"/>
            <a:chOff x="1143000" y="990600"/>
            <a:chExt cx="7162800" cy="5187684"/>
          </a:xfrm>
        </p:grpSpPr>
        <p:pic>
          <p:nvPicPr>
            <p:cNvPr id="33" name="Picture 3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43000" y="990600"/>
              <a:ext cx="7162800" cy="5187684"/>
            </a:xfrm>
            <a:prstGeom prst="rect">
              <a:avLst/>
            </a:prstGeom>
            <a:ln>
              <a:solidFill>
                <a:srgbClr val="000000"/>
              </a:solidFill>
            </a:ln>
          </p:spPr>
        </p:pic>
        <p:sp>
          <p:nvSpPr>
            <p:cNvPr id="34" name="Oval 33"/>
            <p:cNvSpPr/>
            <p:nvPr/>
          </p:nvSpPr>
          <p:spPr bwMode="auto">
            <a:xfrm>
              <a:off x="1975884" y="1738397"/>
              <a:ext cx="1166037" cy="4353539"/>
            </a:xfrm>
            <a:prstGeom prst="ellipse">
              <a:avLst/>
            </a:prstGeom>
            <a:noFill/>
            <a:ln w="28575" cap="flat" cmpd="sng" algn="ctr">
              <a:solidFill>
                <a:srgbClr val="0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Tx/>
                <a:buSzTx/>
                <a:buFontTx/>
                <a:buChar char="•"/>
                <a:tabLst/>
              </a:pPr>
              <a:endParaRPr kumimoji="0" lang="en-US" sz="1800" b="0" i="0" u="none" strike="noStrike" cap="none" normalizeH="0" baseline="0" smtClean="0">
                <a:ln>
                  <a:noFill/>
                </a:ln>
                <a:solidFill>
                  <a:schemeClr val="tx1"/>
                </a:solidFill>
                <a:effectLst/>
                <a:latin typeface="Arial" charset="0"/>
                <a:ea typeface="ＭＳ Ｐゴシック" charset="-128"/>
              </a:endParaRPr>
            </a:p>
          </p:txBody>
        </p:sp>
        <p:sp>
          <p:nvSpPr>
            <p:cNvPr id="35" name="TextBox 34"/>
            <p:cNvSpPr txBox="1"/>
            <p:nvPr/>
          </p:nvSpPr>
          <p:spPr>
            <a:xfrm>
              <a:off x="3415333" y="2451809"/>
              <a:ext cx="4497571" cy="1597750"/>
            </a:xfrm>
            <a:prstGeom prst="rect">
              <a:avLst/>
            </a:prstGeom>
            <a:solidFill>
              <a:schemeClr val="bg2">
                <a:lumMod val="20000"/>
                <a:lumOff val="80000"/>
              </a:schemeClr>
            </a:solidFill>
            <a:ln>
              <a:solidFill>
                <a:srgbClr val="000000"/>
              </a:solidFill>
            </a:ln>
          </p:spPr>
          <p:txBody>
            <a:bodyPr wrap="square" rtlCol="0">
              <a:spAutoFit/>
            </a:bodyPr>
            <a:lstStyle/>
            <a:p>
              <a:pPr algn="just">
                <a:buNone/>
              </a:pPr>
              <a:r>
                <a:rPr lang="en-US" sz="1000" b="1" dirty="0" smtClean="0">
                  <a:solidFill>
                    <a:srgbClr val="000000"/>
                  </a:solidFill>
                </a:rPr>
                <a:t>The blended product (black) during the summer period (Aug/Sep) shows the greatest reduction in daily mean error.</a:t>
              </a:r>
              <a:endParaRPr lang="en-US" sz="1000" b="1" dirty="0">
                <a:solidFill>
                  <a:srgbClr val="000000"/>
                </a:solidFill>
              </a:endParaRPr>
            </a:p>
          </p:txBody>
        </p:sp>
      </p:grpSp>
      <p:sp>
        <p:nvSpPr>
          <p:cNvPr id="36" name="TextBox 35"/>
          <p:cNvSpPr txBox="1"/>
          <p:nvPr/>
        </p:nvSpPr>
        <p:spPr>
          <a:xfrm>
            <a:off x="5793811" y="5733256"/>
            <a:ext cx="2882645" cy="461665"/>
          </a:xfrm>
          <a:prstGeom prst="rect">
            <a:avLst/>
          </a:prstGeom>
          <a:solidFill>
            <a:srgbClr val="FFC000"/>
          </a:solidFill>
        </p:spPr>
        <p:txBody>
          <a:bodyPr wrap="none" rtlCol="0">
            <a:spAutoFit/>
          </a:bodyPr>
          <a:lstStyle/>
          <a:p>
            <a:r>
              <a:rPr lang="en-US" sz="1200" b="1" dirty="0" smtClean="0"/>
              <a:t>New </a:t>
            </a:r>
            <a:r>
              <a:rPr lang="en-US" sz="1200" b="1" dirty="0"/>
              <a:t>d</a:t>
            </a:r>
            <a:r>
              <a:rPr lang="en-US" sz="1200" b="1" dirty="0" smtClean="0"/>
              <a:t>ata </a:t>
            </a:r>
            <a:r>
              <a:rPr lang="en-US" sz="1200" b="1" dirty="0"/>
              <a:t>s</a:t>
            </a:r>
            <a:r>
              <a:rPr lang="en-US" sz="1200" b="1" dirty="0" smtClean="0"/>
              <a:t>ources </a:t>
            </a:r>
            <a:r>
              <a:rPr lang="en-US" sz="1200" b="1" dirty="0"/>
              <a:t>i</a:t>
            </a:r>
            <a:r>
              <a:rPr lang="en-US" sz="1200" b="1" dirty="0" smtClean="0"/>
              <a:t>mplemented </a:t>
            </a:r>
            <a:r>
              <a:rPr lang="en-US" sz="1200" b="1" dirty="0"/>
              <a:t>into </a:t>
            </a:r>
            <a:endParaRPr lang="en-US" sz="1200" b="1" dirty="0" smtClean="0"/>
          </a:p>
          <a:p>
            <a:r>
              <a:rPr lang="en-US" sz="1200" b="1" dirty="0" smtClean="0"/>
              <a:t>ACNFS and GOFS </a:t>
            </a:r>
            <a:r>
              <a:rPr lang="en-US" sz="1200" b="1" dirty="0"/>
              <a:t>3.1 </a:t>
            </a:r>
            <a:r>
              <a:rPr lang="en-US" sz="1200" b="1" dirty="0" smtClean="0"/>
              <a:t>on 2 </a:t>
            </a:r>
            <a:r>
              <a:rPr lang="en-US" sz="1200" b="1" dirty="0"/>
              <a:t>Feb 2015.</a:t>
            </a:r>
          </a:p>
        </p:txBody>
      </p:sp>
    </p:spTree>
    <p:extLst>
      <p:ext uri="{BB962C8B-B14F-4D97-AF65-F5344CB8AC3E}">
        <p14:creationId xmlns:p14="http://schemas.microsoft.com/office/powerpoint/2010/main" val="222787726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Shape 436"/>
          <p:cNvSpPr txBox="1"/>
          <p:nvPr/>
        </p:nvSpPr>
        <p:spPr>
          <a:xfrm>
            <a:off x="3770312" y="-3175"/>
            <a:ext cx="1493836"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437" name="Shape 437"/>
          <p:cNvSpPr txBox="1"/>
          <p:nvPr/>
        </p:nvSpPr>
        <p:spPr>
          <a:xfrm>
            <a:off x="3841750" y="6477000"/>
            <a:ext cx="1492250" cy="30797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B050"/>
              </a:buClr>
              <a:buSzPct val="25000"/>
              <a:buFont typeface="Arial"/>
              <a:buNone/>
            </a:pPr>
            <a:r>
              <a:rPr lang="en-US" sz="1200" b="0" i="0" u="none" strike="noStrike" cap="none" baseline="0">
                <a:solidFill>
                  <a:srgbClr val="00B050"/>
                </a:solidFill>
                <a:latin typeface="Arial"/>
                <a:ea typeface="Arial"/>
                <a:cs typeface="Arial"/>
                <a:sym typeface="Arial"/>
              </a:rPr>
              <a:t>UNCLASSIFIED</a:t>
            </a:r>
          </a:p>
        </p:txBody>
      </p:sp>
      <p:sp>
        <p:nvSpPr>
          <p:cNvPr id="438" name="Shape 438"/>
          <p:cNvSpPr txBox="1"/>
          <p:nvPr/>
        </p:nvSpPr>
        <p:spPr>
          <a:xfrm>
            <a:off x="0" y="-28575"/>
            <a:ext cx="91440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2060"/>
              </a:buClr>
              <a:buSzPct val="25000"/>
              <a:buFont typeface="Arial"/>
              <a:buNone/>
            </a:pPr>
            <a:r>
              <a:rPr lang="en-US" sz="2400" b="0" i="0" u="none" strike="noStrike" cap="none" baseline="0" dirty="0" smtClean="0">
                <a:solidFill>
                  <a:schemeClr val="bg2">
                    <a:lumMod val="75000"/>
                  </a:schemeClr>
                </a:solidFill>
                <a:latin typeface="Arial"/>
                <a:ea typeface="Arial"/>
                <a:cs typeface="Arial"/>
                <a:sym typeface="Arial"/>
              </a:rPr>
              <a:t>NIC </a:t>
            </a:r>
            <a:r>
              <a:rPr lang="en-US" sz="2400" b="0" i="0" u="none" strike="noStrike" cap="none" baseline="0" dirty="0">
                <a:solidFill>
                  <a:schemeClr val="bg2">
                    <a:lumMod val="75000"/>
                  </a:schemeClr>
                </a:solidFill>
                <a:latin typeface="Arial"/>
                <a:ea typeface="Arial"/>
                <a:cs typeface="Arial"/>
                <a:sym typeface="Arial"/>
              </a:rPr>
              <a:t>Interactive </a:t>
            </a:r>
            <a:r>
              <a:rPr lang="en-US" sz="2400" b="0" i="0" u="none" strike="noStrike" cap="none" baseline="0" dirty="0" err="1">
                <a:solidFill>
                  <a:schemeClr val="bg2">
                    <a:lumMod val="75000"/>
                  </a:schemeClr>
                </a:solidFill>
                <a:latin typeface="Arial"/>
                <a:ea typeface="Arial"/>
                <a:cs typeface="Arial"/>
                <a:sym typeface="Arial"/>
              </a:rPr>
              <a:t>Multisensor</a:t>
            </a:r>
            <a:r>
              <a:rPr lang="en-US" sz="2400" b="0" i="0" u="none" strike="noStrike" cap="none" baseline="0" dirty="0">
                <a:solidFill>
                  <a:schemeClr val="bg2">
                    <a:lumMod val="75000"/>
                  </a:schemeClr>
                </a:solidFill>
                <a:latin typeface="Arial"/>
                <a:ea typeface="Arial"/>
                <a:cs typeface="Arial"/>
                <a:sym typeface="Arial"/>
              </a:rPr>
              <a:t> Snow and Ice </a:t>
            </a:r>
          </a:p>
          <a:p>
            <a:pPr marL="0" marR="0" lvl="0" indent="0" algn="ctr" rtl="0">
              <a:lnSpc>
                <a:spcPct val="100000"/>
              </a:lnSpc>
              <a:spcBef>
                <a:spcPts val="0"/>
              </a:spcBef>
              <a:spcAft>
                <a:spcPts val="0"/>
              </a:spcAft>
              <a:buClr>
                <a:srgbClr val="002060"/>
              </a:buClr>
              <a:buSzPct val="25000"/>
              <a:buFont typeface="Arial"/>
              <a:buNone/>
            </a:pPr>
            <a:r>
              <a:rPr lang="en-US" sz="2400" b="0" i="0" u="none" strike="noStrike" cap="none" baseline="0" dirty="0">
                <a:solidFill>
                  <a:schemeClr val="bg2">
                    <a:lumMod val="75000"/>
                  </a:schemeClr>
                </a:solidFill>
                <a:latin typeface="Arial"/>
                <a:ea typeface="Arial"/>
                <a:cs typeface="Arial"/>
                <a:sym typeface="Arial"/>
              </a:rPr>
              <a:t>Mapping System (IMS) Products  </a:t>
            </a:r>
          </a:p>
        </p:txBody>
      </p:sp>
      <p:pic>
        <p:nvPicPr>
          <p:cNvPr id="439" name="Shape 439"/>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219575" y="2897186"/>
            <a:ext cx="2328861" cy="1809750"/>
          </a:xfrm>
          <a:prstGeom prst="rect">
            <a:avLst/>
          </a:prstGeom>
          <a:noFill/>
          <a:ln w="9525" cap="flat">
            <a:solidFill>
              <a:schemeClr val="dk1"/>
            </a:solidFill>
            <a:prstDash val="solid"/>
            <a:miter/>
            <a:headEnd type="none" w="med" len="med"/>
            <a:tailEnd type="none" w="med" len="med"/>
          </a:ln>
        </p:spPr>
      </p:pic>
      <p:pic>
        <p:nvPicPr>
          <p:cNvPr id="440" name="Shape 440"/>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5562600" y="1254125"/>
            <a:ext cx="1606015" cy="1528762"/>
          </a:xfrm>
          <a:prstGeom prst="rect">
            <a:avLst/>
          </a:prstGeom>
          <a:noFill/>
          <a:ln>
            <a:noFill/>
          </a:ln>
        </p:spPr>
      </p:pic>
      <p:pic>
        <p:nvPicPr>
          <p:cNvPr id="441" name="Shape 441"/>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962400" y="1254125"/>
            <a:ext cx="1474786" cy="1547811"/>
          </a:xfrm>
          <a:prstGeom prst="rect">
            <a:avLst/>
          </a:prstGeom>
          <a:noFill/>
          <a:ln w="9525" cap="flat">
            <a:solidFill>
              <a:srgbClr val="000000"/>
            </a:solidFill>
            <a:prstDash val="solid"/>
            <a:round/>
            <a:headEnd type="none" w="med" len="med"/>
            <a:tailEnd type="none" w="med" len="med"/>
          </a:ln>
        </p:spPr>
      </p:pic>
      <p:pic>
        <p:nvPicPr>
          <p:cNvPr id="442" name="Shape 44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4219575" y="4759325"/>
            <a:ext cx="2328861" cy="1717675"/>
          </a:xfrm>
          <a:prstGeom prst="rect">
            <a:avLst/>
          </a:prstGeom>
          <a:noFill/>
          <a:ln w="9525" cap="flat">
            <a:solidFill>
              <a:schemeClr val="dk1"/>
            </a:solidFill>
            <a:prstDash val="solid"/>
            <a:round/>
            <a:headEnd type="none" w="med" len="med"/>
            <a:tailEnd type="none" w="med" len="med"/>
          </a:ln>
        </p:spPr>
      </p:pic>
      <p:pic>
        <p:nvPicPr>
          <p:cNvPr id="443" name="Shape 443"/>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7283100" y="1251305"/>
            <a:ext cx="1600200" cy="1528762"/>
          </a:xfrm>
          <a:prstGeom prst="rect">
            <a:avLst/>
          </a:prstGeom>
          <a:noFill/>
          <a:ln w="9525" cap="flat">
            <a:solidFill>
              <a:schemeClr val="dk1"/>
            </a:solidFill>
            <a:prstDash val="solid"/>
            <a:miter/>
            <a:headEnd type="none" w="med" len="med"/>
            <a:tailEnd type="none" w="med" len="med"/>
          </a:ln>
        </p:spPr>
      </p:pic>
      <p:pic>
        <p:nvPicPr>
          <p:cNvPr id="444" name="Shape 444"/>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7156450" y="3429000"/>
            <a:ext cx="1535112" cy="1535112"/>
          </a:xfrm>
          <a:prstGeom prst="rect">
            <a:avLst/>
          </a:prstGeom>
          <a:noFill/>
          <a:ln w="9525" cap="flat">
            <a:solidFill>
              <a:schemeClr val="dk1"/>
            </a:solidFill>
            <a:prstDash val="solid"/>
            <a:round/>
            <a:headEnd type="none" w="med" len="med"/>
            <a:tailEnd type="none" w="med" len="med"/>
          </a:ln>
        </p:spPr>
      </p:pic>
      <p:sp>
        <p:nvSpPr>
          <p:cNvPr id="445" name="Shape 445"/>
          <p:cNvSpPr txBox="1"/>
          <p:nvPr/>
        </p:nvSpPr>
        <p:spPr>
          <a:xfrm>
            <a:off x="103186" y="914400"/>
            <a:ext cx="4343400" cy="397033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endParaRPr sz="1600" b="1" i="0" u="sng" strike="noStrike" cap="none" baseline="0">
              <a:solidFill>
                <a:srgbClr val="002060"/>
              </a:solidFill>
              <a:latin typeface="Arial"/>
              <a:ea typeface="Arial"/>
              <a:cs typeface="Arial"/>
              <a:sym typeface="Arial"/>
            </a:endParaRPr>
          </a:p>
          <a:p>
            <a:pPr marL="0" marR="0" lvl="0" indent="0" algn="l" rtl="0">
              <a:lnSpc>
                <a:spcPct val="100000"/>
              </a:lnSpc>
              <a:spcBef>
                <a:spcPts val="0"/>
              </a:spcBef>
              <a:spcAft>
                <a:spcPts val="0"/>
              </a:spcAft>
              <a:buClr>
                <a:srgbClr val="002060"/>
              </a:buClr>
              <a:buSzPct val="25000"/>
              <a:buFont typeface="Arial"/>
              <a:buNone/>
            </a:pPr>
            <a:r>
              <a:rPr lang="en-US" sz="1600" b="1" i="0" u="none" strike="noStrike" cap="none" baseline="0">
                <a:solidFill>
                  <a:srgbClr val="002060"/>
                </a:solidFill>
                <a:latin typeface="Arial"/>
                <a:ea typeface="Arial"/>
                <a:cs typeface="Arial"/>
                <a:sym typeface="Arial"/>
              </a:rPr>
              <a:t>     Primary Customers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NOAA NWS NCEP Environmental Modeling Center (EMC)</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Climate Prediction Center (CPC)</a:t>
            </a:r>
          </a:p>
          <a:p>
            <a:pPr marL="0" marR="0" lvl="0" indent="0" algn="l" rtl="0">
              <a:lnSpc>
                <a:spcPct val="100000"/>
              </a:lnSpc>
              <a:spcBef>
                <a:spcPts val="0"/>
              </a:spcBef>
              <a:spcAft>
                <a:spcPts val="0"/>
              </a:spcAft>
              <a:buClr>
                <a:schemeClr val="dk1"/>
              </a:buClr>
              <a:buFont typeface="Arial"/>
              <a:buNone/>
            </a:pPr>
            <a:endParaRPr sz="1600" b="1" i="0" u="sng" strike="noStrike" cap="none" baseline="0">
              <a:solidFill>
                <a:srgbClr val="002060"/>
              </a:solidFill>
              <a:latin typeface="Arial"/>
              <a:ea typeface="Arial"/>
              <a:cs typeface="Arial"/>
              <a:sym typeface="Arial"/>
            </a:endParaRPr>
          </a:p>
          <a:p>
            <a:pPr marL="0" marR="0" lvl="0" indent="0" algn="l" rtl="0">
              <a:lnSpc>
                <a:spcPct val="100000"/>
              </a:lnSpc>
              <a:spcBef>
                <a:spcPts val="0"/>
              </a:spcBef>
              <a:spcAft>
                <a:spcPts val="0"/>
              </a:spcAft>
              <a:buClr>
                <a:srgbClr val="002060"/>
              </a:buClr>
              <a:buSzPct val="25000"/>
              <a:buFont typeface="Arial"/>
              <a:buNone/>
            </a:pPr>
            <a:r>
              <a:rPr lang="en-US" sz="1600" b="1" i="0" u="none" strike="noStrike" cap="none" baseline="0">
                <a:solidFill>
                  <a:srgbClr val="002060"/>
                </a:solidFill>
                <a:latin typeface="Arial"/>
                <a:ea typeface="Arial"/>
                <a:cs typeface="Arial"/>
                <a:sym typeface="Arial"/>
              </a:rPr>
              <a:t>     Secondary Customers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US Army</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US Air Force</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US Department of Agriculture </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Great Lakes Engineering Research Lab</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NOAA SSD</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US Department of Transportation</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Environment Canada</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ECMWF</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UK Met</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Fleet Numerical Meteorology and Oceanography Center</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Naval Oceanographic Office</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Numerous Universities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Media Outlets such as: Weather Channel,</a:t>
            </a:r>
          </a:p>
          <a:p>
            <a:pPr marL="742950" marR="0" lvl="1" indent="-285750" algn="l" rtl="0">
              <a:lnSpc>
                <a:spcPct val="100000"/>
              </a:lnSpc>
              <a:spcBef>
                <a:spcPts val="0"/>
              </a:spcBef>
              <a:spcAft>
                <a:spcPts val="0"/>
              </a:spcAft>
              <a:buClr>
                <a:srgbClr val="002060"/>
              </a:buClr>
              <a:buSzPct val="25000"/>
              <a:buFont typeface="Arial"/>
              <a:buNone/>
            </a:pPr>
            <a:r>
              <a:rPr lang="en-US" sz="1800" b="0" i="0" u="none" strike="noStrike" cap="none" baseline="0">
                <a:solidFill>
                  <a:srgbClr val="002060"/>
                </a:solidFill>
                <a:latin typeface="Arial"/>
                <a:ea typeface="Arial"/>
                <a:cs typeface="Arial"/>
                <a:sym typeface="Arial"/>
              </a:rPr>
              <a:t>      </a:t>
            </a:r>
            <a:r>
              <a:rPr lang="en-US" sz="1400" b="0" i="0" u="none" strike="noStrike" cap="none" baseline="0">
                <a:solidFill>
                  <a:srgbClr val="002060"/>
                </a:solidFill>
                <a:latin typeface="Arial"/>
                <a:ea typeface="Arial"/>
                <a:cs typeface="Arial"/>
                <a:sym typeface="Arial"/>
              </a:rPr>
              <a:t>AccuWeather</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Private Companies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General Public</a:t>
            </a:r>
          </a:p>
          <a:p>
            <a:pPr marL="0" marR="0" lvl="0" indent="0" algn="l" rtl="0">
              <a:lnSpc>
                <a:spcPct val="100000"/>
              </a:lnSpc>
              <a:spcBef>
                <a:spcPts val="0"/>
              </a:spcBef>
              <a:spcAft>
                <a:spcPts val="0"/>
              </a:spcAft>
              <a:buNone/>
            </a:pPr>
            <a:endParaRPr sz="1400" b="0" i="0" u="none" strike="noStrike" cap="none" baseline="0">
              <a:solidFill>
                <a:srgbClr val="002060"/>
              </a:solidFill>
              <a:latin typeface="Arial"/>
              <a:ea typeface="Arial"/>
              <a:cs typeface="Arial"/>
              <a:sym typeface="Arial"/>
            </a:endParaRPr>
          </a:p>
        </p:txBody>
      </p:sp>
    </p:spTree>
    <p:extLst>
      <p:ext uri="{BB962C8B-B14F-4D97-AF65-F5344CB8AC3E}">
        <p14:creationId xmlns:p14="http://schemas.microsoft.com/office/powerpoint/2010/main" val="3254918598"/>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Antarctic_Sentinel_Composite_J118.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4495800" y="2667000"/>
            <a:ext cx="4648200" cy="377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800600" y="6065838"/>
            <a:ext cx="1828800" cy="563562"/>
          </a:xfrm>
        </p:spPr>
        <p:txBody>
          <a:bodyPr/>
          <a:lstStyle/>
          <a:p>
            <a:r>
              <a:rPr lang="en-US" sz="1800" dirty="0" smtClean="0">
                <a:latin typeface="Calibri"/>
                <a:cs typeface="Calibri"/>
              </a:rPr>
              <a:t>27 May 2015</a:t>
            </a:r>
            <a:endParaRPr lang="en-US" sz="1800" dirty="0">
              <a:latin typeface="Calibri"/>
              <a:cs typeface="Calibri"/>
            </a:endParaRPr>
          </a:p>
        </p:txBody>
      </p:sp>
      <p:pic>
        <p:nvPicPr>
          <p:cNvPr id="5" name="Picture 4" descr="Composite_NRCS_27May2015_8kx8k.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6024" y="1143000"/>
            <a:ext cx="4419154" cy="3276600"/>
          </a:xfrm>
          <a:prstGeom prst="rect">
            <a:avLst/>
          </a:prstGeom>
        </p:spPr>
      </p:pic>
      <p:sp>
        <p:nvSpPr>
          <p:cNvPr id="6" name="Title 3"/>
          <p:cNvSpPr txBox="1">
            <a:spLocks/>
          </p:cNvSpPr>
          <p:nvPr/>
        </p:nvSpPr>
        <p:spPr bwMode="auto">
          <a:xfrm>
            <a:off x="0" y="76200"/>
            <a:ext cx="9144000" cy="838200"/>
          </a:xfrm>
          <a:prstGeom prst="rect">
            <a:avLst/>
          </a:prstGeom>
          <a:noFill/>
          <a:ln w="9525">
            <a:noFill/>
            <a:miter lim="800000"/>
            <a:headEnd/>
            <a:tailEnd/>
          </a:ln>
        </p:spPr>
        <p:txBody>
          <a:bodyPr/>
          <a:lstStyle/>
          <a:p>
            <a:pPr marL="342900" indent="-342900" algn="ctr">
              <a:spcBef>
                <a:spcPct val="20000"/>
              </a:spcBef>
              <a:defRPr/>
            </a:pPr>
            <a:r>
              <a:rPr lang="en-US" sz="2400" dirty="0" smtClean="0">
                <a:solidFill>
                  <a:schemeClr val="bg2">
                    <a:lumMod val="75000"/>
                  </a:schemeClr>
                </a:solidFill>
                <a:latin typeface="Arial" charset="0"/>
              </a:rPr>
              <a:t>Increased Synthetic Aperture Radar Coverage</a:t>
            </a:r>
          </a:p>
          <a:p>
            <a:pPr marL="342900" indent="-342900" algn="ctr">
              <a:spcBef>
                <a:spcPct val="20000"/>
              </a:spcBef>
              <a:defRPr/>
            </a:pPr>
            <a:r>
              <a:rPr lang="en-US" sz="2000" dirty="0" smtClean="0">
                <a:solidFill>
                  <a:schemeClr val="bg2">
                    <a:lumMod val="75000"/>
                  </a:schemeClr>
                </a:solidFill>
                <a:latin typeface="Arial" charset="0"/>
              </a:rPr>
              <a:t>Sentinel-1a (S-1a) SAR Arctic Mosaics</a:t>
            </a:r>
          </a:p>
        </p:txBody>
      </p:sp>
      <p:pic>
        <p:nvPicPr>
          <p:cNvPr id="54274" name="Picture 2" descr="http://www.ifremer.fr/cerweb/amouche/images/Sentinel_1_logo.jpeg"/>
          <p:cNvPicPr>
            <a:picLocks noChangeAspect="1" noChangeArrowheads="1"/>
          </p:cNvPicPr>
          <p:nvPr/>
        </p:nvPicPr>
        <p:blipFill>
          <a:blip r:embed="rId4"/>
          <a:srcRect/>
          <a:stretch>
            <a:fillRect/>
          </a:stretch>
        </p:blipFill>
        <p:spPr bwMode="auto">
          <a:xfrm>
            <a:off x="609600" y="5257800"/>
            <a:ext cx="3733799" cy="906373"/>
          </a:xfrm>
          <a:prstGeom prst="rect">
            <a:avLst/>
          </a:prstGeom>
          <a:noFill/>
        </p:spPr>
      </p:pic>
      <p:pic>
        <p:nvPicPr>
          <p:cNvPr id="54278" name="Picture 6" descr="http://www.hdtvone.tv/wp-content/uploads/2013/10/ESA_Logo.jpg"/>
          <p:cNvPicPr>
            <a:picLocks noChangeAspect="1" noChangeArrowheads="1"/>
          </p:cNvPicPr>
          <p:nvPr/>
        </p:nvPicPr>
        <p:blipFill>
          <a:blip r:embed="rId5"/>
          <a:srcRect/>
          <a:stretch>
            <a:fillRect/>
          </a:stretch>
        </p:blipFill>
        <p:spPr bwMode="auto">
          <a:xfrm>
            <a:off x="5562600" y="1295400"/>
            <a:ext cx="2209800" cy="1284768"/>
          </a:xfrm>
          <a:prstGeom prst="rect">
            <a:avLst/>
          </a:prstGeom>
          <a:noFill/>
        </p:spPr>
      </p:pic>
    </p:spTree>
    <p:extLst>
      <p:ext uri="{BB962C8B-B14F-4D97-AF65-F5344CB8AC3E}">
        <p14:creationId xmlns:p14="http://schemas.microsoft.com/office/powerpoint/2010/main" val="372210068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title" idx="4294967295"/>
          </p:nvPr>
        </p:nvSpPr>
        <p:spPr>
          <a:xfrm>
            <a:off x="457200" y="0"/>
            <a:ext cx="8229600" cy="9144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2060"/>
              </a:buClr>
              <a:buSzPct val="25000"/>
              <a:buFont typeface="Arial"/>
              <a:buNone/>
            </a:pPr>
            <a:r>
              <a:rPr lang="en-US" sz="2200" b="0" i="0" u="none" strike="noStrike" cap="none" baseline="0" dirty="0" smtClean="0">
                <a:solidFill>
                  <a:srgbClr val="002060"/>
                </a:solidFill>
                <a:latin typeface="Arial"/>
                <a:ea typeface="Arial"/>
                <a:cs typeface="Arial"/>
                <a:sym typeface="Arial"/>
              </a:rPr>
              <a:t>Increased Coverage from JPSS </a:t>
            </a:r>
            <a:r>
              <a:rPr lang="en-US" sz="2200" b="0" i="0" u="none" strike="noStrike" cap="none" baseline="0" dirty="0">
                <a:solidFill>
                  <a:srgbClr val="002060"/>
                </a:solidFill>
                <a:latin typeface="Arial"/>
                <a:ea typeface="Arial"/>
                <a:cs typeface="Arial"/>
                <a:sym typeface="Arial"/>
              </a:rPr>
              <a:t>and GOES </a:t>
            </a:r>
            <a:r>
              <a:rPr lang="en-US" sz="2200" b="0" i="0" u="none" strike="noStrike" cap="none" baseline="0" dirty="0" smtClean="0">
                <a:solidFill>
                  <a:srgbClr val="002060"/>
                </a:solidFill>
                <a:latin typeface="Arial"/>
                <a:ea typeface="Arial"/>
                <a:cs typeface="Arial"/>
                <a:sym typeface="Arial"/>
              </a:rPr>
              <a:t>R Missions</a:t>
            </a:r>
            <a:endParaRPr lang="en-US" sz="2200" b="0" i="0" u="none" strike="noStrike" cap="none" baseline="0" dirty="0">
              <a:solidFill>
                <a:srgbClr val="002060"/>
              </a:solidFill>
              <a:latin typeface="Arial"/>
              <a:ea typeface="Arial"/>
              <a:cs typeface="Arial"/>
              <a:sym typeface="Arial"/>
            </a:endParaRPr>
          </a:p>
        </p:txBody>
      </p:sp>
      <p:sp>
        <p:nvSpPr>
          <p:cNvPr id="673" name="Shape 673"/>
          <p:cNvSpPr txBox="1"/>
          <p:nvPr/>
        </p:nvSpPr>
        <p:spPr>
          <a:xfrm>
            <a:off x="180975" y="1146175"/>
            <a:ext cx="5826124" cy="2416175"/>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2060"/>
              </a:buClr>
              <a:buSzPct val="100000"/>
              <a:buFont typeface="Arial"/>
              <a:buChar char="•"/>
            </a:pPr>
            <a:r>
              <a:rPr lang="en-US" sz="1400" b="1" i="0" u="none" strike="noStrike" cap="none" baseline="0">
                <a:solidFill>
                  <a:srgbClr val="002060"/>
                </a:solidFill>
                <a:latin typeface="Arial"/>
                <a:ea typeface="Arial"/>
                <a:cs typeface="Arial"/>
                <a:sym typeface="Arial"/>
              </a:rPr>
              <a:t>NIC applies imagery and derived data from NASA/NOAA Suomi NPP</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High resolution visible channels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High resolution infrared channels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Visible imagery at night, needed for the polar winters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Sea ice concentrations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Snow cover detection</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Microwave snow depth and sea ice concentrations </a:t>
            </a:r>
          </a:p>
          <a:p>
            <a:pPr marL="342900" marR="0" lvl="0" indent="-342900" algn="l" rtl="0">
              <a:lnSpc>
                <a:spcPct val="100000"/>
              </a:lnSpc>
              <a:spcBef>
                <a:spcPts val="0"/>
              </a:spcBef>
              <a:spcAft>
                <a:spcPts val="0"/>
              </a:spcAft>
              <a:buClr>
                <a:schemeClr val="dk1"/>
              </a:buClr>
              <a:buFont typeface="Arial"/>
              <a:buNone/>
            </a:pPr>
            <a:endParaRPr sz="1400" b="0" i="0" u="none" strike="noStrike" cap="none" baseline="0">
              <a:solidFill>
                <a:srgbClr val="002060"/>
              </a:solidFill>
              <a:latin typeface="Arial"/>
              <a:ea typeface="Arial"/>
              <a:cs typeface="Arial"/>
              <a:sym typeface="Arial"/>
            </a:endParaRPr>
          </a:p>
          <a:p>
            <a:pPr marL="742950" marR="0" lvl="1" indent="-285750" algn="l" rtl="0">
              <a:lnSpc>
                <a:spcPct val="100000"/>
              </a:lnSpc>
              <a:spcBef>
                <a:spcPts val="0"/>
              </a:spcBef>
              <a:spcAft>
                <a:spcPts val="0"/>
              </a:spcAft>
              <a:buClr>
                <a:srgbClr val="002060"/>
              </a:buClr>
              <a:buSzPct val="25000"/>
              <a:buFont typeface="Arial"/>
              <a:buNone/>
            </a:pPr>
            <a:r>
              <a:rPr lang="en-US" sz="1400" b="0" i="0" u="none" strike="noStrike" cap="none" baseline="0">
                <a:solidFill>
                  <a:srgbClr val="002060"/>
                </a:solidFill>
                <a:latin typeface="Arial"/>
                <a:ea typeface="Arial"/>
                <a:cs typeface="Arial"/>
                <a:sym typeface="Arial"/>
              </a:rPr>
              <a:t>      </a:t>
            </a:r>
          </a:p>
        </p:txBody>
      </p:sp>
      <p:pic>
        <p:nvPicPr>
          <p:cNvPr id="674" name="Shape 67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334000" y="1470025"/>
            <a:ext cx="1841499" cy="1730374"/>
          </a:xfrm>
          <a:prstGeom prst="rect">
            <a:avLst/>
          </a:prstGeom>
          <a:noFill/>
          <a:ln w="9525" cap="flat">
            <a:solidFill>
              <a:schemeClr val="dk1"/>
            </a:solidFill>
            <a:prstDash val="solid"/>
            <a:miter/>
            <a:headEnd type="none" w="med" len="med"/>
            <a:tailEnd type="none" w="med" len="med"/>
          </a:ln>
        </p:spPr>
      </p:pic>
      <p:sp>
        <p:nvSpPr>
          <p:cNvPr id="675" name="Shape 675"/>
          <p:cNvSpPr txBox="1"/>
          <p:nvPr/>
        </p:nvSpPr>
        <p:spPr>
          <a:xfrm>
            <a:off x="5338762" y="1066800"/>
            <a:ext cx="1747837" cy="398461"/>
          </a:xfrm>
          <a:prstGeom prst="rect">
            <a:avLst/>
          </a:prstGeom>
          <a:noFill/>
          <a:ln>
            <a:noFill/>
          </a:ln>
        </p:spPr>
        <p:txBody>
          <a:bodyPr lIns="90000" tIns="45000" rIns="90000" bIns="450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SNPP Visible imagery at night over Alaska</a:t>
            </a:r>
          </a:p>
        </p:txBody>
      </p:sp>
      <p:pic>
        <p:nvPicPr>
          <p:cNvPr id="676" name="Shape 676"/>
          <p:cNvPicPr preferRelativeResize="0"/>
          <p:nvPr/>
        </p:nvPicPr>
        <p:blipFill rotWithShape="1">
          <a:blip r:embed="rId4" cstate="print">
            <a:alphaModFix/>
            <a:extLst>
              <a:ext uri="{28A0092B-C50C-407E-A947-70E740481C1C}">
                <a14:useLocalDpi xmlns:a14="http://schemas.microsoft.com/office/drawing/2010/main"/>
              </a:ext>
            </a:extLst>
          </a:blip>
          <a:srcRect l="20297" t="9147" r="19229" b="14468"/>
          <a:stretch/>
        </p:blipFill>
        <p:spPr>
          <a:xfrm>
            <a:off x="7264400" y="3276600"/>
            <a:ext cx="1555750" cy="1511299"/>
          </a:xfrm>
          <a:prstGeom prst="rect">
            <a:avLst/>
          </a:prstGeom>
          <a:noFill/>
          <a:ln>
            <a:noFill/>
          </a:ln>
        </p:spPr>
      </p:pic>
      <p:sp>
        <p:nvSpPr>
          <p:cNvPr id="677" name="Shape 677"/>
          <p:cNvSpPr txBox="1"/>
          <p:nvPr/>
        </p:nvSpPr>
        <p:spPr>
          <a:xfrm>
            <a:off x="7239000" y="2590800"/>
            <a:ext cx="1574800" cy="706436"/>
          </a:xfrm>
          <a:prstGeom prst="rect">
            <a:avLst/>
          </a:prstGeom>
          <a:solidFill>
            <a:srgbClr val="FFFFFF"/>
          </a:solidFill>
          <a:ln>
            <a:noFill/>
          </a:ln>
        </p:spPr>
        <p:txBody>
          <a:bodyPr lIns="90000" tIns="45000" rIns="90000" bIns="450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Snow water equivalent  (SWE) using microwave data.  Hot colors = More SWE</a:t>
            </a:r>
          </a:p>
        </p:txBody>
      </p:sp>
      <p:pic>
        <p:nvPicPr>
          <p:cNvPr id="678" name="Shape 678"/>
          <p:cNvPicPr preferRelativeResize="0"/>
          <p:nvPr/>
        </p:nvPicPr>
        <p:blipFill rotWithShape="1">
          <a:blip r:embed="rId5">
            <a:alphaModFix/>
          </a:blip>
          <a:srcRect/>
          <a:stretch/>
        </p:blipFill>
        <p:spPr>
          <a:xfrm>
            <a:off x="5229225" y="4699000"/>
            <a:ext cx="2035175" cy="1693862"/>
          </a:xfrm>
          <a:prstGeom prst="rect">
            <a:avLst/>
          </a:prstGeom>
          <a:noFill/>
          <a:ln w="9525" cap="flat">
            <a:solidFill>
              <a:schemeClr val="dk1"/>
            </a:solidFill>
            <a:prstDash val="solid"/>
            <a:miter/>
            <a:headEnd type="none" w="med" len="med"/>
            <a:tailEnd type="none" w="med" len="med"/>
          </a:ln>
        </p:spPr>
      </p:pic>
      <p:grpSp>
        <p:nvGrpSpPr>
          <p:cNvPr id="679" name="Shape 679"/>
          <p:cNvGrpSpPr/>
          <p:nvPr/>
        </p:nvGrpSpPr>
        <p:grpSpPr>
          <a:xfrm>
            <a:off x="2890837" y="4699000"/>
            <a:ext cx="1946274" cy="1681162"/>
            <a:chOff x="0" y="0"/>
            <a:chExt cx="2147483647" cy="2147483647"/>
          </a:xfrm>
        </p:grpSpPr>
        <p:pic>
          <p:nvPicPr>
            <p:cNvPr id="680" name="Shape 680"/>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0" y="13985987"/>
              <a:ext cx="1926430503" cy="2119513314"/>
            </a:xfrm>
            <a:prstGeom prst="rect">
              <a:avLst/>
            </a:prstGeom>
            <a:noFill/>
            <a:ln w="9525" cap="flat">
              <a:solidFill>
                <a:schemeClr val="dk1"/>
              </a:solidFill>
              <a:prstDash val="solid"/>
              <a:miter/>
              <a:headEnd type="none" w="med" len="med"/>
              <a:tailEnd type="none" w="med" len="med"/>
            </a:ln>
          </p:spPr>
        </p:pic>
        <p:pic>
          <p:nvPicPr>
            <p:cNvPr id="681" name="Shape 681"/>
            <p:cNvPicPr preferRelativeResize="0"/>
            <p:nvPr/>
          </p:nvPicPr>
          <p:blipFill rotWithShape="1">
            <a:blip r:embed="rId7">
              <a:alphaModFix/>
            </a:blip>
            <a:srcRect/>
            <a:stretch/>
          </p:blipFill>
          <p:spPr>
            <a:xfrm flipH="1">
              <a:off x="1915883687" y="0"/>
              <a:ext cx="231599958" cy="2147483647"/>
            </a:xfrm>
            <a:prstGeom prst="rect">
              <a:avLst/>
            </a:prstGeom>
            <a:noFill/>
            <a:ln w="9525" cap="flat">
              <a:solidFill>
                <a:schemeClr val="dk1"/>
              </a:solidFill>
              <a:prstDash val="solid"/>
              <a:miter/>
              <a:headEnd type="none" w="med" len="med"/>
              <a:tailEnd type="none" w="med" len="med"/>
            </a:ln>
          </p:spPr>
        </p:pic>
      </p:grpSp>
      <p:sp>
        <p:nvSpPr>
          <p:cNvPr id="682" name="Shape 682"/>
          <p:cNvSpPr txBox="1"/>
          <p:nvPr/>
        </p:nvSpPr>
        <p:spPr>
          <a:xfrm>
            <a:off x="985837" y="5538787"/>
            <a:ext cx="2093912" cy="246062"/>
          </a:xfrm>
          <a:prstGeom prst="rect">
            <a:avLst/>
          </a:prstGeom>
          <a:noFill/>
          <a:ln>
            <a:noFill/>
          </a:ln>
        </p:spPr>
        <p:txBody>
          <a:bodyPr lIns="90000" tIns="45000" rIns="90000" bIns="450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JPSS Simulated Ice Thickness</a:t>
            </a:r>
          </a:p>
        </p:txBody>
      </p:sp>
      <p:sp>
        <p:nvSpPr>
          <p:cNvPr id="683" name="Shape 683"/>
          <p:cNvSpPr txBox="1"/>
          <p:nvPr/>
        </p:nvSpPr>
        <p:spPr>
          <a:xfrm>
            <a:off x="5191125" y="4419600"/>
            <a:ext cx="2093912" cy="244474"/>
          </a:xfrm>
          <a:prstGeom prst="rect">
            <a:avLst/>
          </a:prstGeom>
          <a:noFill/>
          <a:ln>
            <a:noFill/>
          </a:ln>
        </p:spPr>
        <p:txBody>
          <a:bodyPr lIns="90000" tIns="45000" rIns="90000" bIns="45000" anchor="t" anchorCtr="0">
            <a:noAutofit/>
          </a:bodyPr>
          <a:lstStyle/>
          <a:p>
            <a:pPr marL="0" marR="0" lvl="0" indent="0" algn="ctr" rtl="0">
              <a:lnSpc>
                <a:spcPct val="100000"/>
              </a:lnSpc>
              <a:spcBef>
                <a:spcPts val="0"/>
              </a:spcBef>
              <a:spcAft>
                <a:spcPts val="0"/>
              </a:spcAft>
              <a:buClr>
                <a:srgbClr val="002060"/>
              </a:buClr>
              <a:buSzPct val="25000"/>
              <a:buFont typeface="Calibri"/>
              <a:buNone/>
            </a:pPr>
            <a:r>
              <a:rPr lang="en-US" sz="1000" b="0" i="0" u="none" strike="noStrike" cap="none" baseline="0">
                <a:solidFill>
                  <a:srgbClr val="002060"/>
                </a:solidFill>
                <a:latin typeface="Calibri"/>
                <a:ea typeface="Calibri"/>
                <a:cs typeface="Calibri"/>
                <a:sym typeface="Calibri"/>
              </a:rPr>
              <a:t>GOES R Simulated Ice Cover</a:t>
            </a:r>
          </a:p>
        </p:txBody>
      </p:sp>
      <p:sp>
        <p:nvSpPr>
          <p:cNvPr id="684" name="Shape 684"/>
          <p:cNvSpPr txBox="1"/>
          <p:nvPr/>
        </p:nvSpPr>
        <p:spPr>
          <a:xfrm>
            <a:off x="122236" y="3217861"/>
            <a:ext cx="6321425" cy="2414586"/>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rgbClr val="002060"/>
              </a:buClr>
              <a:buSzPct val="100000"/>
              <a:buFont typeface="Arial"/>
              <a:buChar char="•"/>
            </a:pPr>
            <a:r>
              <a:rPr lang="en-US" sz="1400" b="1" i="0" u="none" strike="noStrike" cap="none" baseline="0">
                <a:solidFill>
                  <a:srgbClr val="002060"/>
                </a:solidFill>
                <a:latin typeface="Arial"/>
                <a:ea typeface="Arial"/>
                <a:cs typeface="Arial"/>
                <a:sym typeface="Arial"/>
              </a:rPr>
              <a:t>JPSS &amp; GOES R Next Generation NASA/NOAA Satellites should further enhance the ability to detect ice and snow</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JPSS will offer a follow-on to Suomi-NPOESS Preparatory Project</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JPSS algorithms more applicable to NOAA/NIC needs</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GOES R has better capacity</a:t>
            </a:r>
          </a:p>
          <a:p>
            <a:pPr marL="742950" marR="0" lvl="1" indent="-285750" algn="l" rtl="0">
              <a:lnSpc>
                <a:spcPct val="100000"/>
              </a:lnSpc>
              <a:spcBef>
                <a:spcPts val="0"/>
              </a:spcBef>
              <a:spcAft>
                <a:spcPts val="0"/>
              </a:spcAft>
              <a:buClr>
                <a:srgbClr val="002060"/>
              </a:buClr>
              <a:buSzPct val="100000"/>
              <a:buFont typeface="Arial"/>
              <a:buChar char="–"/>
            </a:pPr>
            <a:r>
              <a:rPr lang="en-US" sz="1400" b="0" i="0" u="none" strike="noStrike" cap="none" baseline="0">
                <a:solidFill>
                  <a:srgbClr val="002060"/>
                </a:solidFill>
                <a:latin typeface="Arial"/>
                <a:ea typeface="Arial"/>
                <a:cs typeface="Arial"/>
                <a:sym typeface="Arial"/>
              </a:rPr>
              <a:t>Partnerships (ESA, JAXA, CSA) for global coverage </a:t>
            </a:r>
          </a:p>
          <a:p>
            <a:pPr marL="742950" marR="0" lvl="1" indent="-285750" algn="l" rtl="0">
              <a:lnSpc>
                <a:spcPct val="100000"/>
              </a:lnSpc>
              <a:spcBef>
                <a:spcPts val="0"/>
              </a:spcBef>
              <a:spcAft>
                <a:spcPts val="0"/>
              </a:spcAft>
              <a:buClr>
                <a:srgbClr val="002060"/>
              </a:buClr>
              <a:buSzPct val="25000"/>
              <a:buFont typeface="Arial"/>
              <a:buNone/>
            </a:pPr>
            <a:r>
              <a:rPr lang="en-US" sz="1400" b="0" i="0" u="none" strike="noStrike" cap="none" baseline="0">
                <a:solidFill>
                  <a:srgbClr val="002060"/>
                </a:solidFill>
                <a:latin typeface="Arial"/>
                <a:ea typeface="Arial"/>
                <a:cs typeface="Arial"/>
                <a:sym typeface="Arial"/>
              </a:rPr>
              <a: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KnhdsiUvTr2QiZN0ZRIfAq"/>
</p:tagLst>
</file>

<file path=ppt/tags/tag10.xml><?xml version="1.0" encoding="utf-8"?>
<p:tagLst xmlns:a="http://schemas.openxmlformats.org/drawingml/2006/main" xmlns:r="http://schemas.openxmlformats.org/officeDocument/2006/relationships" xmlns:p="http://schemas.openxmlformats.org/presentationml/2006/main">
  <p:tag name="DVSECTIONID" val="FUTC5TbVnzZNQmuGgFunzn"/>
</p:tagLst>
</file>

<file path=ppt/tags/tag11.xml><?xml version="1.0" encoding="utf-8"?>
<p:tagLst xmlns:a="http://schemas.openxmlformats.org/drawingml/2006/main" xmlns:r="http://schemas.openxmlformats.org/officeDocument/2006/relationships" xmlns:p="http://schemas.openxmlformats.org/presentationml/2006/main">
  <p:tag name="DVSHAPEID" val="rNC4duYcd9JaoyHFxXcbGj"/>
</p:tagLst>
</file>

<file path=ppt/tags/tag12.xml><?xml version="1.0" encoding="utf-8"?>
<p:tagLst xmlns:a="http://schemas.openxmlformats.org/drawingml/2006/main" xmlns:r="http://schemas.openxmlformats.org/officeDocument/2006/relationships" xmlns:p="http://schemas.openxmlformats.org/presentationml/2006/main">
  <p:tag name="DVSHAPEID" val="2a4w0ORjy45rqE5WpDK2Gu"/>
</p:tagLst>
</file>

<file path=ppt/tags/tag13.xml><?xml version="1.0" encoding="utf-8"?>
<p:tagLst xmlns:a="http://schemas.openxmlformats.org/drawingml/2006/main" xmlns:r="http://schemas.openxmlformats.org/officeDocument/2006/relationships" xmlns:p="http://schemas.openxmlformats.org/presentationml/2006/main">
  <p:tag name="DVSECTIONID" val="FUTC5TbVnzZNQmuGgFunzn"/>
</p:tagLst>
</file>

<file path=ppt/tags/tag14.xml><?xml version="1.0" encoding="utf-8"?>
<p:tagLst xmlns:a="http://schemas.openxmlformats.org/drawingml/2006/main" xmlns:r="http://schemas.openxmlformats.org/officeDocument/2006/relationships" xmlns:p="http://schemas.openxmlformats.org/presentationml/2006/main">
  <p:tag name="DVSHAPEID" val="rNC4duYcd9JaoyHFxXcbGj"/>
</p:tagLst>
</file>

<file path=ppt/tags/tag15.xml><?xml version="1.0" encoding="utf-8"?>
<p:tagLst xmlns:a="http://schemas.openxmlformats.org/drawingml/2006/main" xmlns:r="http://schemas.openxmlformats.org/officeDocument/2006/relationships" xmlns:p="http://schemas.openxmlformats.org/presentationml/2006/main">
  <p:tag name="DVSHAPEID" val="2a4w0ORjy45rqE5WpDK2Gu"/>
</p:tagLst>
</file>

<file path=ppt/tags/tag16.xml><?xml version="1.0" encoding="utf-8"?>
<p:tagLst xmlns:a="http://schemas.openxmlformats.org/drawingml/2006/main" xmlns:r="http://schemas.openxmlformats.org/officeDocument/2006/relationships" xmlns:p="http://schemas.openxmlformats.org/presentationml/2006/main">
  <p:tag name="DVSECTIONID" val="FUTC5TbVnzZNQmuGgFunzn"/>
</p:tagLst>
</file>

<file path=ppt/tags/tag17.xml><?xml version="1.0" encoding="utf-8"?>
<p:tagLst xmlns:a="http://schemas.openxmlformats.org/drawingml/2006/main" xmlns:r="http://schemas.openxmlformats.org/officeDocument/2006/relationships" xmlns:p="http://schemas.openxmlformats.org/presentationml/2006/main">
  <p:tag name="DVSHAPEID" val="rNC4duYcd9JaoyHFxXcbGj"/>
</p:tagLst>
</file>

<file path=ppt/tags/tag18.xml><?xml version="1.0" encoding="utf-8"?>
<p:tagLst xmlns:a="http://schemas.openxmlformats.org/drawingml/2006/main" xmlns:r="http://schemas.openxmlformats.org/officeDocument/2006/relationships" xmlns:p="http://schemas.openxmlformats.org/presentationml/2006/main">
  <p:tag name="DVSHAPEID" val="2a4w0ORjy45rqE5WpDK2Gu"/>
</p:tagLst>
</file>

<file path=ppt/tags/tag2.xml><?xml version="1.0" encoding="utf-8"?>
<p:tagLst xmlns:a="http://schemas.openxmlformats.org/drawingml/2006/main" xmlns:r="http://schemas.openxmlformats.org/officeDocument/2006/relationships" xmlns:p="http://schemas.openxmlformats.org/presentationml/2006/main">
  <p:tag name="DVSHAPEID" val="QOaQN8ZVhMCrCB7dC3EywA"/>
</p:tagLst>
</file>

<file path=ppt/tags/tag3.xml><?xml version="1.0" encoding="utf-8"?>
<p:tagLst xmlns:a="http://schemas.openxmlformats.org/drawingml/2006/main" xmlns:r="http://schemas.openxmlformats.org/officeDocument/2006/relationships" xmlns:p="http://schemas.openxmlformats.org/presentationml/2006/main">
  <p:tag name="DVSHAPEID" val="4RgSTbtj4Jlkxs3BvMvXag"/>
</p:tagLst>
</file>

<file path=ppt/tags/tag4.xml><?xml version="1.0" encoding="utf-8"?>
<p:tagLst xmlns:a="http://schemas.openxmlformats.org/drawingml/2006/main" xmlns:r="http://schemas.openxmlformats.org/officeDocument/2006/relationships" xmlns:p="http://schemas.openxmlformats.org/presentationml/2006/main">
  <p:tag name="DVSHAPEID" val="dQmbSLeEB2UfJiAUfOrXIS"/>
</p:tagLst>
</file>

<file path=ppt/tags/tag5.xml><?xml version="1.0" encoding="utf-8"?>
<p:tagLst xmlns:a="http://schemas.openxmlformats.org/drawingml/2006/main" xmlns:r="http://schemas.openxmlformats.org/officeDocument/2006/relationships" xmlns:p="http://schemas.openxmlformats.org/presentationml/2006/main">
  <p:tag name="DVSHAPEID" val="6i4Ea1yR2yqODpvHiI4p8i"/>
</p:tagLst>
</file>

<file path=ppt/tags/tag6.xml><?xml version="1.0" encoding="utf-8"?>
<p:tagLst xmlns:a="http://schemas.openxmlformats.org/drawingml/2006/main" xmlns:r="http://schemas.openxmlformats.org/officeDocument/2006/relationships" xmlns:p="http://schemas.openxmlformats.org/presentationml/2006/main">
  <p:tag name="DVSHAPEID" val="zLwd16E5Lfkv32PyracPEW"/>
</p:tagLst>
</file>

<file path=ppt/tags/tag7.xml><?xml version="1.0" encoding="utf-8"?>
<p:tagLst xmlns:a="http://schemas.openxmlformats.org/drawingml/2006/main" xmlns:r="http://schemas.openxmlformats.org/officeDocument/2006/relationships" xmlns:p="http://schemas.openxmlformats.org/presentationml/2006/main">
  <p:tag name="DVSHAPEID" val="pDBEprbb3VPDId0Dn5ALPS"/>
</p:tagLst>
</file>

<file path=ppt/tags/tag8.xml><?xml version="1.0" encoding="utf-8"?>
<p:tagLst xmlns:a="http://schemas.openxmlformats.org/drawingml/2006/main" xmlns:r="http://schemas.openxmlformats.org/officeDocument/2006/relationships" xmlns:p="http://schemas.openxmlformats.org/presentationml/2006/main">
  <p:tag name="DVSHAPEID" val="WeLJsDB3K3JCmSCmHdTAcp"/>
</p:tagLst>
</file>

<file path=ppt/tags/tag9.xml><?xml version="1.0" encoding="utf-8"?>
<p:tagLst xmlns:a="http://schemas.openxmlformats.org/drawingml/2006/main" xmlns:r="http://schemas.openxmlformats.org/officeDocument/2006/relationships" xmlns:p="http://schemas.openxmlformats.org/presentationml/2006/main">
  <p:tag name="DVSHAPEID" val="u2NjiaShuO4FxH8n6SzoSG"/>
</p:tagLst>
</file>

<file path=ppt/theme/theme1.xml><?xml version="1.0" encoding="utf-8"?>
<a:theme xmlns:a="http://schemas.openxmlformats.org/drawingml/2006/main" name="NIC template-1">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4201</TotalTime>
  <Words>1514</Words>
  <Application>Microsoft Macintosh PowerPoint</Application>
  <PresentationFormat>On-screen Show (4:3)</PresentationFormat>
  <Paragraphs>260</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NIC template-1</vt:lpstr>
      <vt:lpstr>PowerPoint Presentation</vt:lpstr>
      <vt:lpstr>Southern Hemisphere Sea Ice Forecasting Group Discussion Guiding Questions</vt:lpstr>
      <vt:lpstr>PowerPoint Presentation</vt:lpstr>
      <vt:lpstr>PowerPoint Presentation</vt:lpstr>
      <vt:lpstr>PowerPoint Presentation</vt:lpstr>
      <vt:lpstr>Improved Sea Ice Edge Forecasting  Through Assimilation of NIC Analysis </vt:lpstr>
      <vt:lpstr>PowerPoint Presentation</vt:lpstr>
      <vt:lpstr>27 May 2015</vt:lpstr>
      <vt:lpstr>Increased Coverage from JPSS and GOES R Missions</vt:lpstr>
      <vt:lpstr>Operation Deep Freeze (ODF)  McMurdo Station Resupply Tactical Support</vt:lpstr>
      <vt:lpstr>We Look Forward To</vt:lpstr>
      <vt:lpstr>Southern Hemisphere Sea Ice Forecasting Group Discussion Guiding Questions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Pablo</dc:creator>
  <cp:lastModifiedBy>THE CLEMENTES</cp:lastModifiedBy>
  <cp:revision>154</cp:revision>
  <dcterms:modified xsi:type="dcterms:W3CDTF">2016-05-18T03:47:27Z</dcterms:modified>
</cp:coreProperties>
</file>