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73" r:id="rId9"/>
    <p:sldId id="272" r:id="rId10"/>
    <p:sldId id="268" r:id="rId11"/>
    <p:sldId id="270" r:id="rId12"/>
    <p:sldId id="271" r:id="rId13"/>
    <p:sldId id="278" r:id="rId14"/>
    <p:sldId id="274" r:id="rId15"/>
    <p:sldId id="276" r:id="rId16"/>
    <p:sldId id="277" r:id="rId17"/>
    <p:sldId id="275" r:id="rId18"/>
    <p:sldId id="27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11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550B17-E5FF-407B-8B0C-FA94921A98E0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D6A401-02BD-433F-AFD7-28BC13739E5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A6EE5-7197-4F03-BBA4-3427E2BD2698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6397-E7E8-497E-BFBF-2FCD85C6F6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A6EE5-7197-4F03-BBA4-3427E2BD2698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6397-E7E8-497E-BFBF-2FCD85C6F6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A6EE5-7197-4F03-BBA4-3427E2BD2698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6397-E7E8-497E-BFBF-2FCD85C6F6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A6EE5-7197-4F03-BBA4-3427E2BD2698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6397-E7E8-497E-BFBF-2FCD85C6F6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A6EE5-7197-4F03-BBA4-3427E2BD2698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6397-E7E8-497E-BFBF-2FCD85C6F6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A6EE5-7197-4F03-BBA4-3427E2BD2698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6397-E7E8-497E-BFBF-2FCD85C6F6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A6EE5-7197-4F03-BBA4-3427E2BD2698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6397-E7E8-497E-BFBF-2FCD85C6F6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A6EE5-7197-4F03-BBA4-3427E2BD2698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6397-E7E8-497E-BFBF-2FCD85C6F6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A6EE5-7197-4F03-BBA4-3427E2BD2698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6397-E7E8-497E-BFBF-2FCD85C6F6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A6EE5-7197-4F03-BBA4-3427E2BD2698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6397-E7E8-497E-BFBF-2FCD85C6F6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A6EE5-7197-4F03-BBA4-3427E2BD2698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6397-E7E8-497E-BFBF-2FCD85C6F6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9A6EE5-7197-4F03-BBA4-3427E2BD2698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2C6397-E7E8-497E-BFBF-2FCD85C6F66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SC_04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"/>
            <a:ext cx="7772400" cy="1470025"/>
          </a:xfrm>
        </p:spPr>
        <p:txBody>
          <a:bodyPr/>
          <a:lstStyle/>
          <a:p>
            <a:r>
              <a:rPr lang="en-US" dirty="0" smtClean="0"/>
              <a:t>Operation Deep Freeze 2016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0668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NIC Operational Support </a:t>
            </a:r>
            <a:r>
              <a:rPr lang="en-US" dirty="0" smtClean="0">
                <a:solidFill>
                  <a:schemeClr val="tx1"/>
                </a:solidFill>
              </a:rPr>
              <a:t>Onboard </a:t>
            </a:r>
            <a:r>
              <a:rPr lang="en-US" dirty="0" smtClean="0">
                <a:solidFill>
                  <a:schemeClr val="tx1"/>
                </a:solidFill>
              </a:rPr>
              <a:t>USCGC Polar Star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 descr="DSC_089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0" y="4876800"/>
            <a:ext cx="3048000" cy="1981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 descr="DSC_019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0" y="4876800"/>
            <a:ext cx="2971800" cy="1981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 descr="DSC_092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891914"/>
            <a:ext cx="2949129" cy="19660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2209800" y="5029200"/>
            <a:ext cx="47244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Chris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Readinger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Ice Analyst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National Ice Center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IAW5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5/19/2016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IS_sites.jpg"/>
          <p:cNvPicPr>
            <a:picLocks noChangeAspect="1"/>
          </p:cNvPicPr>
          <p:nvPr/>
        </p:nvPicPr>
        <p:blipFill>
          <a:blip r:embed="rId2" cstate="print"/>
          <a:srcRect t="2222" b="222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90800" y="152400"/>
            <a:ext cx="4000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Investigating the Ross Ice Shelf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4" name="Picture 3" descr="DSC_09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9200" y="1143000"/>
            <a:ext cx="2971800" cy="1981200"/>
          </a:xfrm>
          <a:prstGeom prst="rect">
            <a:avLst/>
          </a:prstGeom>
        </p:spPr>
      </p:pic>
      <p:pic>
        <p:nvPicPr>
          <p:cNvPr id="5" name="Picture 4" descr="DSC_003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1016000"/>
            <a:ext cx="2743200" cy="1828800"/>
          </a:xfrm>
          <a:prstGeom prst="rect">
            <a:avLst/>
          </a:prstGeom>
        </p:spPr>
      </p:pic>
      <p:cxnSp>
        <p:nvCxnSpPr>
          <p:cNvPr id="7" name="Straight Arrow Connector 6"/>
          <p:cNvCxnSpPr>
            <a:stCxn id="5" idx="2"/>
          </p:cNvCxnSpPr>
          <p:nvPr/>
        </p:nvCxnSpPr>
        <p:spPr>
          <a:xfrm>
            <a:off x="1676400" y="2844800"/>
            <a:ext cx="304800" cy="8128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5562600" y="3124200"/>
            <a:ext cx="990600" cy="6096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6109" y="5029200"/>
            <a:ext cx="2459841" cy="1393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10"/>
          <p:cNvCxnSpPr/>
          <p:nvPr/>
        </p:nvCxnSpPr>
        <p:spPr>
          <a:xfrm flipV="1">
            <a:off x="3276600" y="3581400"/>
            <a:ext cx="1219200" cy="1447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5715000" y="4038600"/>
            <a:ext cx="76200" cy="990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SC_07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105400" cy="3403600"/>
          </a:xfrm>
          <a:prstGeom prst="rect">
            <a:avLst/>
          </a:prstGeom>
        </p:spPr>
      </p:pic>
      <p:pic>
        <p:nvPicPr>
          <p:cNvPr id="12" name="Picture 11" descr="DSC_0910.JPG"/>
          <p:cNvPicPr>
            <a:picLocks noChangeAspect="1"/>
          </p:cNvPicPr>
          <p:nvPr/>
        </p:nvPicPr>
        <p:blipFill>
          <a:blip r:embed="rId3" cstate="print"/>
          <a:srcRect r="23611"/>
          <a:stretch>
            <a:fillRect/>
          </a:stretch>
        </p:blipFill>
        <p:spPr>
          <a:xfrm>
            <a:off x="4495800" y="2801389"/>
            <a:ext cx="4648200" cy="4056611"/>
          </a:xfrm>
          <a:prstGeom prst="rect">
            <a:avLst/>
          </a:prstGeom>
        </p:spPr>
      </p:pic>
      <p:pic>
        <p:nvPicPr>
          <p:cNvPr id="10" name="Picture 9" descr="IMG_05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0"/>
            <a:ext cx="4572000" cy="3429000"/>
          </a:xfrm>
          <a:prstGeom prst="rect">
            <a:avLst/>
          </a:prstGeom>
        </p:spPr>
      </p:pic>
      <p:pic>
        <p:nvPicPr>
          <p:cNvPr id="14" name="Picture 13" descr="DSC_071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91200" y="2819400"/>
            <a:ext cx="2133600" cy="14224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715000" y="152400"/>
            <a:ext cx="25207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Deep Freeze Resupply</a:t>
            </a:r>
            <a:endParaRPr lang="en-US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752600" y="152400"/>
            <a:ext cx="11396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Visitors</a:t>
            </a:r>
            <a:endParaRPr lang="en-US" sz="2400" b="1" dirty="0"/>
          </a:p>
        </p:txBody>
      </p:sp>
      <p:pic>
        <p:nvPicPr>
          <p:cNvPr id="11" name="Picture 10" descr="DSC_0070.JPG"/>
          <p:cNvPicPr>
            <a:picLocks noChangeAspect="1"/>
          </p:cNvPicPr>
          <p:nvPr/>
        </p:nvPicPr>
        <p:blipFill>
          <a:blip r:embed="rId6" cstate="print"/>
          <a:srcRect r="11111"/>
          <a:stretch>
            <a:fillRect/>
          </a:stretch>
        </p:blipFill>
        <p:spPr>
          <a:xfrm>
            <a:off x="0" y="3429000"/>
            <a:ext cx="4572000" cy="3429000"/>
          </a:xfrm>
          <a:prstGeom prst="rect">
            <a:avLst/>
          </a:prstGeom>
        </p:spPr>
      </p:pic>
      <p:pic>
        <p:nvPicPr>
          <p:cNvPr id="17" name="Picture 16" descr="DSC_0399.JPG"/>
          <p:cNvPicPr>
            <a:picLocks noChangeAspect="1"/>
          </p:cNvPicPr>
          <p:nvPr/>
        </p:nvPicPr>
        <p:blipFill>
          <a:blip r:embed="rId7" cstate="print"/>
          <a:srcRect r="6977" b="46512"/>
          <a:stretch>
            <a:fillRect/>
          </a:stretch>
        </p:blipFill>
        <p:spPr>
          <a:xfrm>
            <a:off x="0" y="2438400"/>
            <a:ext cx="4572000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0139.JPG"/>
          <p:cNvPicPr>
            <a:picLocks noChangeAspect="1"/>
          </p:cNvPicPr>
          <p:nvPr/>
        </p:nvPicPr>
        <p:blipFill>
          <a:blip r:embed="rId2" cstate="print"/>
          <a:srcRect t="11765"/>
          <a:stretch>
            <a:fillRect/>
          </a:stretch>
        </p:blipFill>
        <p:spPr>
          <a:xfrm>
            <a:off x="4775200" y="3352800"/>
            <a:ext cx="4368800" cy="3505200"/>
          </a:xfrm>
          <a:prstGeom prst="rect">
            <a:avLst/>
          </a:prstGeom>
        </p:spPr>
      </p:pic>
      <p:pic>
        <p:nvPicPr>
          <p:cNvPr id="2" name="Picture 1" descr="DSC_1011.JPG"/>
          <p:cNvPicPr>
            <a:picLocks noChangeAspect="1"/>
          </p:cNvPicPr>
          <p:nvPr/>
        </p:nvPicPr>
        <p:blipFill>
          <a:blip r:embed="rId3" cstate="print"/>
          <a:srcRect l="7353"/>
          <a:stretch>
            <a:fillRect/>
          </a:stretch>
        </p:blipFill>
        <p:spPr>
          <a:xfrm>
            <a:off x="0" y="3403600"/>
            <a:ext cx="4800600" cy="3454400"/>
          </a:xfrm>
          <a:prstGeom prst="rect">
            <a:avLst/>
          </a:prstGeom>
        </p:spPr>
      </p:pic>
      <p:pic>
        <p:nvPicPr>
          <p:cNvPr id="3" name="Picture 2" descr="DSC_06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105400" cy="3403600"/>
          </a:xfrm>
          <a:prstGeom prst="rect">
            <a:avLst/>
          </a:prstGeom>
        </p:spPr>
      </p:pic>
      <p:pic>
        <p:nvPicPr>
          <p:cNvPr id="4" name="Picture 3" descr="DSC_0645.JPG"/>
          <p:cNvPicPr>
            <a:picLocks noChangeAspect="1"/>
          </p:cNvPicPr>
          <p:nvPr/>
        </p:nvPicPr>
        <p:blipFill>
          <a:blip r:embed="rId5" cstate="print"/>
          <a:srcRect r="21481"/>
          <a:stretch>
            <a:fillRect/>
          </a:stretch>
        </p:blipFill>
        <p:spPr>
          <a:xfrm>
            <a:off x="4953000" y="0"/>
            <a:ext cx="4191000" cy="3558396"/>
          </a:xfrm>
          <a:prstGeom prst="rect">
            <a:avLst/>
          </a:prstGeom>
        </p:spPr>
      </p:pic>
      <p:pic>
        <p:nvPicPr>
          <p:cNvPr id="6" name="Picture 5" descr="IMG_032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24200" y="838200"/>
            <a:ext cx="3143250" cy="4191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01863" y="152400"/>
            <a:ext cx="13797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PUMA UAV</a:t>
            </a:r>
            <a:endParaRPr lang="en-US" sz="20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SC_01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Operational Support, Lessons Learned, and Experiences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47500" lnSpcReduction="20000"/>
          </a:bodyPr>
          <a:lstStyle/>
          <a:p>
            <a:r>
              <a:rPr lang="en-US" dirty="0" smtClean="0"/>
              <a:t>NIC participation in ODF-16 aboard </a:t>
            </a:r>
            <a:r>
              <a:rPr lang="en-US" dirty="0" smtClean="0"/>
              <a:t>USCGC Polar Star, including sea ice analysis and shipboard observations, facilitated and improved the tactical sea ice support NIC provides to the mission every </a:t>
            </a:r>
            <a:r>
              <a:rPr lang="en-US" dirty="0" smtClean="0"/>
              <a:t>year.</a:t>
            </a:r>
            <a:endParaRPr lang="en-US" dirty="0" smtClean="0"/>
          </a:p>
          <a:p>
            <a:pPr lvl="1"/>
            <a:r>
              <a:rPr lang="en-US" dirty="0" smtClean="0"/>
              <a:t>Critical sea ice navigation support </a:t>
            </a:r>
            <a:r>
              <a:rPr lang="en-US" dirty="0" smtClean="0"/>
              <a:t> during </a:t>
            </a:r>
            <a:r>
              <a:rPr lang="en-US" dirty="0" smtClean="0"/>
              <a:t>the Hobart to McMurdo track including both characterization of pack ice and fast ice conditions.</a:t>
            </a:r>
          </a:p>
          <a:p>
            <a:pPr lvl="1"/>
            <a:r>
              <a:rPr lang="en-US" dirty="0" smtClean="0"/>
              <a:t>Monitoring of Marble Point fast ice </a:t>
            </a:r>
            <a:r>
              <a:rPr lang="en-US" dirty="0" smtClean="0"/>
              <a:t>conditions, influencing the final </a:t>
            </a:r>
            <a:r>
              <a:rPr lang="en-US" dirty="0" smtClean="0"/>
              <a:t>decision not to refuel the </a:t>
            </a:r>
            <a:r>
              <a:rPr lang="en-US" dirty="0" smtClean="0"/>
              <a:t>station. </a:t>
            </a:r>
            <a:r>
              <a:rPr lang="en-US" dirty="0" smtClean="0"/>
              <a:t> </a:t>
            </a:r>
          </a:p>
          <a:p>
            <a:pPr lvl="1"/>
            <a:r>
              <a:rPr lang="en-US" dirty="0" smtClean="0"/>
              <a:t>While sea </a:t>
            </a:r>
            <a:r>
              <a:rPr lang="en-US" dirty="0" smtClean="0"/>
              <a:t>ice tactical support was not as critical in the return track due to the rapid retreat and melting of the pack ice, </a:t>
            </a:r>
            <a:r>
              <a:rPr lang="en-US" dirty="0" smtClean="0"/>
              <a:t>NIC </a:t>
            </a:r>
            <a:r>
              <a:rPr lang="en-US" dirty="0" smtClean="0"/>
              <a:t>personnel continued to provide sea ice and weather </a:t>
            </a:r>
            <a:r>
              <a:rPr lang="en-US" dirty="0" smtClean="0"/>
              <a:t>and sea state information </a:t>
            </a:r>
            <a:r>
              <a:rPr lang="en-US" dirty="0" smtClean="0"/>
              <a:t>that provided general guidance for the track.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smtClean="0"/>
              <a:t>improved sea ice support would have not being possible without dedicated Internet access to </a:t>
            </a:r>
            <a:r>
              <a:rPr lang="en-US" dirty="0" smtClean="0"/>
              <a:t>satellite, model, and NIC analyses that </a:t>
            </a:r>
            <a:r>
              <a:rPr lang="en-US" dirty="0" smtClean="0"/>
              <a:t>was afforded by the </a:t>
            </a:r>
            <a:r>
              <a:rPr lang="en-US" dirty="0" smtClean="0"/>
              <a:t>INMARSAT </a:t>
            </a:r>
            <a:r>
              <a:rPr lang="en-US" dirty="0" smtClean="0"/>
              <a:t>Broadband Global Area Network (BGAN)</a:t>
            </a:r>
          </a:p>
          <a:p>
            <a:endParaRPr lang="en-US" dirty="0" smtClean="0"/>
          </a:p>
          <a:p>
            <a:r>
              <a:rPr lang="en-US" dirty="0" smtClean="0"/>
              <a:t>Shipboard </a:t>
            </a:r>
            <a:r>
              <a:rPr lang="en-US" dirty="0" smtClean="0"/>
              <a:t>observations provided evidence of significant presence of unexpected Young ice growth within the First Year fast ice cover in the McMurdo Sound. </a:t>
            </a:r>
          </a:p>
          <a:p>
            <a:endParaRPr lang="en-US" dirty="0" smtClean="0"/>
          </a:p>
          <a:p>
            <a:r>
              <a:rPr lang="en-US" dirty="0" smtClean="0"/>
              <a:t>PUMA flights </a:t>
            </a:r>
            <a:r>
              <a:rPr lang="en-US" dirty="0" smtClean="0"/>
              <a:t>reinforced UAS potential for real-time sea ice characterization during ODF cruises but unfortunately were not able to collect the nadir imagery sought for sea ice topography analysis</a:t>
            </a:r>
            <a:r>
              <a:rPr lang="en-US" dirty="0" smtClean="0"/>
              <a:t>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Ten buoys </a:t>
            </a:r>
            <a:r>
              <a:rPr lang="en-US" dirty="0" smtClean="0"/>
              <a:t>were </a:t>
            </a:r>
            <a:r>
              <a:rPr lang="en-US" dirty="0" smtClean="0"/>
              <a:t>deployed.</a:t>
            </a:r>
          </a:p>
          <a:p>
            <a:pPr lvl="1"/>
            <a:r>
              <a:rPr lang="en-US" dirty="0" smtClean="0"/>
              <a:t>8 buoys deployed in </a:t>
            </a:r>
            <a:r>
              <a:rPr lang="en-US" dirty="0" smtClean="0"/>
              <a:t>open </a:t>
            </a:r>
            <a:r>
              <a:rPr lang="en-US" dirty="0" smtClean="0"/>
              <a:t>water, providing</a:t>
            </a:r>
            <a:r>
              <a:rPr lang="en-US" dirty="0" smtClean="0"/>
              <a:t> pressure, temperature and </a:t>
            </a:r>
            <a:r>
              <a:rPr lang="en-US" dirty="0" smtClean="0"/>
              <a:t>drift data.</a:t>
            </a:r>
          </a:p>
          <a:p>
            <a:pPr lvl="1"/>
            <a:r>
              <a:rPr lang="en-US" dirty="0" smtClean="0"/>
              <a:t>2</a:t>
            </a:r>
            <a:r>
              <a:rPr lang="en-US" dirty="0" smtClean="0"/>
              <a:t> Pacific Gyre SVP-B </a:t>
            </a:r>
            <a:r>
              <a:rPr lang="en-US" dirty="0" smtClean="0"/>
              <a:t>buoys </a:t>
            </a:r>
            <a:r>
              <a:rPr lang="en-US" dirty="0" smtClean="0"/>
              <a:t>were </a:t>
            </a:r>
            <a:r>
              <a:rPr lang="en-US" dirty="0" smtClean="0"/>
              <a:t>given to </a:t>
            </a:r>
            <a:r>
              <a:rPr lang="en-US" dirty="0" smtClean="0"/>
              <a:t>NSF at McMurdo for future tagging of ice pier hazards.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608.JPG"/>
          <p:cNvPicPr>
            <a:picLocks noChangeAspect="1"/>
          </p:cNvPicPr>
          <p:nvPr/>
        </p:nvPicPr>
        <p:blipFill>
          <a:blip r:embed="rId2" cstate="print"/>
          <a:srcRect l="22581"/>
          <a:stretch>
            <a:fillRect/>
          </a:stretch>
        </p:blipFill>
        <p:spPr>
          <a:xfrm>
            <a:off x="0" y="0"/>
            <a:ext cx="5486400" cy="4724400"/>
          </a:xfrm>
          <a:prstGeom prst="rect">
            <a:avLst/>
          </a:prstGeom>
        </p:spPr>
      </p:pic>
      <p:pic>
        <p:nvPicPr>
          <p:cNvPr id="7" name="Picture 6" descr="DSC_01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14700" y="2971800"/>
            <a:ext cx="5829300" cy="3886200"/>
          </a:xfrm>
          <a:prstGeom prst="rect">
            <a:avLst/>
          </a:prstGeom>
        </p:spPr>
      </p:pic>
      <p:pic>
        <p:nvPicPr>
          <p:cNvPr id="4" name="Picture 3" descr="DSC_00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505200"/>
            <a:ext cx="5029200" cy="3352800"/>
          </a:xfrm>
          <a:prstGeom prst="rect">
            <a:avLst/>
          </a:prstGeom>
        </p:spPr>
      </p:pic>
      <p:pic>
        <p:nvPicPr>
          <p:cNvPr id="5" name="Picture 4" descr="DSC_012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5800" y="0"/>
            <a:ext cx="4648200" cy="3098800"/>
          </a:xfrm>
          <a:prstGeom prst="rect">
            <a:avLst/>
          </a:prstGeom>
        </p:spPr>
      </p:pic>
      <p:pic>
        <p:nvPicPr>
          <p:cNvPr id="8" name="Picture 7" descr="DSC_061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19400" y="2362200"/>
            <a:ext cx="3086100" cy="2057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57600" y="228600"/>
            <a:ext cx="1676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Wildlife</a:t>
            </a:r>
            <a:endParaRPr lang="en-US" sz="36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759582" y="6550223"/>
            <a:ext cx="13844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Valparaiso, Chile</a:t>
            </a:r>
            <a:endParaRPr lang="en-US" sz="1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2548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09601" y="990600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180, 70S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SC_0262.JPG"/>
          <p:cNvPicPr>
            <a:picLocks noChangeAspect="1"/>
          </p:cNvPicPr>
          <p:nvPr/>
        </p:nvPicPr>
        <p:blipFill>
          <a:blip r:embed="rId2" cstate="print"/>
          <a:srcRect l="23333" t="52500" r="21667"/>
          <a:stretch>
            <a:fillRect/>
          </a:stretch>
        </p:blipFill>
        <p:spPr>
          <a:xfrm>
            <a:off x="3505200" y="3505200"/>
            <a:ext cx="3352800" cy="1930400"/>
          </a:xfrm>
          <a:prstGeom prst="rect">
            <a:avLst/>
          </a:prstGeom>
        </p:spPr>
      </p:pic>
      <p:pic>
        <p:nvPicPr>
          <p:cNvPr id="3" name="Picture 2" descr="DSC_01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0" y="0"/>
            <a:ext cx="5334000" cy="3556000"/>
          </a:xfrm>
          <a:prstGeom prst="rect">
            <a:avLst/>
          </a:prstGeom>
        </p:spPr>
      </p:pic>
      <p:pic>
        <p:nvPicPr>
          <p:cNvPr id="4" name="Picture 3" descr="DSC_078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810000" cy="2540000"/>
          </a:xfrm>
          <a:prstGeom prst="rect">
            <a:avLst/>
          </a:prstGeom>
        </p:spPr>
      </p:pic>
      <p:pic>
        <p:nvPicPr>
          <p:cNvPr id="5" name="Picture 4" descr="DSC_019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286000"/>
            <a:ext cx="3810000" cy="2540000"/>
          </a:xfrm>
          <a:prstGeom prst="rect">
            <a:avLst/>
          </a:prstGeom>
        </p:spPr>
      </p:pic>
      <p:pic>
        <p:nvPicPr>
          <p:cNvPr id="6" name="Picture 5" descr="DSC_020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4318000"/>
            <a:ext cx="3810000" cy="2540000"/>
          </a:xfrm>
          <a:prstGeom prst="rect">
            <a:avLst/>
          </a:prstGeom>
        </p:spPr>
      </p:pic>
      <p:pic>
        <p:nvPicPr>
          <p:cNvPr id="8" name="Picture 7" descr="DSC_0245.JPG"/>
          <p:cNvPicPr>
            <a:picLocks noChangeAspect="1"/>
          </p:cNvPicPr>
          <p:nvPr/>
        </p:nvPicPr>
        <p:blipFill>
          <a:blip r:embed="rId7" cstate="print"/>
          <a:srcRect l="6828" r="11945"/>
          <a:stretch>
            <a:fillRect/>
          </a:stretch>
        </p:blipFill>
        <p:spPr>
          <a:xfrm>
            <a:off x="6553200" y="3505200"/>
            <a:ext cx="2590800" cy="2126400"/>
          </a:xfrm>
          <a:prstGeom prst="rect">
            <a:avLst/>
          </a:prstGeom>
        </p:spPr>
      </p:pic>
      <p:pic>
        <p:nvPicPr>
          <p:cNvPr id="9" name="Picture 8" descr="DSC_0247.JPG"/>
          <p:cNvPicPr>
            <a:picLocks noChangeAspect="1"/>
          </p:cNvPicPr>
          <p:nvPr/>
        </p:nvPicPr>
        <p:blipFill>
          <a:blip r:embed="rId8" cstate="print"/>
          <a:srcRect t="27660" b="23404"/>
          <a:stretch>
            <a:fillRect/>
          </a:stretch>
        </p:blipFill>
        <p:spPr>
          <a:xfrm>
            <a:off x="3810000" y="5105400"/>
            <a:ext cx="5334000" cy="1752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733800" y="152400"/>
            <a:ext cx="14227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Icebergs</a:t>
            </a:r>
            <a:endParaRPr lang="en-US" sz="28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SC_04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Future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229600" cy="4876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Routine onboard presence of </a:t>
            </a:r>
            <a:r>
              <a:rPr lang="en-US" dirty="0" smtClean="0"/>
              <a:t>a NIC </a:t>
            </a:r>
            <a:r>
              <a:rPr lang="en-US" dirty="0" smtClean="0"/>
              <a:t>analyst during future ODF cruises should be </a:t>
            </a:r>
            <a:r>
              <a:rPr lang="en-US" dirty="0" smtClean="0"/>
              <a:t>considered. At </a:t>
            </a:r>
            <a:r>
              <a:rPr lang="en-US" dirty="0" smtClean="0"/>
              <a:t>least during the track into McMurdo</a:t>
            </a:r>
            <a:r>
              <a:rPr lang="en-US" dirty="0" smtClean="0"/>
              <a:t>.</a:t>
            </a:r>
            <a:endParaRPr lang="en-US" dirty="0" smtClean="0"/>
          </a:p>
          <a:p>
            <a:r>
              <a:rPr lang="en-US" dirty="0" smtClean="0"/>
              <a:t>Eventually</a:t>
            </a:r>
            <a:r>
              <a:rPr lang="en-US" dirty="0" smtClean="0"/>
              <a:t>, improved onboard tactical support could also be accomplished by USCG personnel trained at the NIC</a:t>
            </a:r>
            <a:r>
              <a:rPr lang="en-US" dirty="0" smtClean="0"/>
              <a:t>.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smtClean="0"/>
              <a:t>availability of dedicated Internet capability for remote sensing and weather data access is a requirement.</a:t>
            </a:r>
          </a:p>
          <a:p>
            <a:r>
              <a:rPr lang="en-US" dirty="0" smtClean="0"/>
              <a:t>Prior </a:t>
            </a:r>
            <a:r>
              <a:rPr lang="en-US" dirty="0" smtClean="0"/>
              <a:t>arrangements with the NSF-led USAP should be made </a:t>
            </a:r>
            <a:r>
              <a:rPr lang="en-US" dirty="0" smtClean="0"/>
              <a:t>to return </a:t>
            </a:r>
            <a:r>
              <a:rPr lang="en-US" dirty="0" smtClean="0"/>
              <a:t>NIC personnel </a:t>
            </a:r>
            <a:r>
              <a:rPr lang="en-US" dirty="0" smtClean="0"/>
              <a:t>from McMurdo </a:t>
            </a:r>
            <a:r>
              <a:rPr lang="en-US" dirty="0" smtClean="0"/>
              <a:t>if sea ice conditions do not warrant </a:t>
            </a:r>
            <a:r>
              <a:rPr lang="en-US" dirty="0" smtClean="0"/>
              <a:t>continued presence after resupply.</a:t>
            </a:r>
            <a:endParaRPr lang="en-US" dirty="0" smtClean="0"/>
          </a:p>
          <a:p>
            <a:r>
              <a:rPr lang="en-US" dirty="0" smtClean="0"/>
              <a:t>Arrangements </a:t>
            </a:r>
            <a:r>
              <a:rPr lang="en-US" dirty="0" smtClean="0"/>
              <a:t>and coordination with NSF must also take place before the ODF cruise start to insure that buoy platform deployments in the region are properly cleared.  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19200" y="6248400"/>
            <a:ext cx="6553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https://www.youtube.com/channel/UCtWRgB8cEhbN-EAUd_a-lvw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DF_1.jpg"/>
          <p:cNvPicPr>
            <a:picLocks noChangeAspect="1"/>
          </p:cNvPicPr>
          <p:nvPr/>
        </p:nvPicPr>
        <p:blipFill>
          <a:blip r:embed="rId2" cstate="print">
            <a:lum bright="-10000"/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4" name="Subtitle 2"/>
          <p:cNvSpPr txBox="1">
            <a:spLocks/>
          </p:cNvSpPr>
          <p:nvPr/>
        </p:nvSpPr>
        <p:spPr>
          <a:xfrm>
            <a:off x="990600" y="76200"/>
            <a:ext cx="7467600" cy="17526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Track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from Hobart to McMurdo Sound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DF_2.jpg"/>
          <p:cNvPicPr>
            <a:picLocks noChangeAspect="1"/>
          </p:cNvPicPr>
          <p:nvPr/>
        </p:nvPicPr>
        <p:blipFill>
          <a:blip r:embed="rId2" cstate="print"/>
          <a:srcRect r="416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8997" y="6412468"/>
            <a:ext cx="1415003" cy="36933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MODIS </a:t>
            </a:r>
            <a:r>
              <a:rPr lang="en-US" dirty="0" smtClean="0">
                <a:solidFill>
                  <a:srgbClr val="FFFF00"/>
                </a:solidFill>
              </a:rPr>
              <a:t>5 </a:t>
            </a:r>
            <a:r>
              <a:rPr lang="en-US" dirty="0" smtClean="0">
                <a:solidFill>
                  <a:srgbClr val="FFFF00"/>
                </a:solidFill>
              </a:rPr>
              <a:t>JAN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DF_3.jpg"/>
          <p:cNvPicPr>
            <a:picLocks noChangeAspect="1"/>
          </p:cNvPicPr>
          <p:nvPr/>
        </p:nvPicPr>
        <p:blipFill>
          <a:blip r:embed="rId2" cstate="print"/>
          <a:srcRect r="3666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DSC_02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5200" y="2971800"/>
            <a:ext cx="5638800" cy="388620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 flipV="1">
            <a:off x="5257800" y="2133600"/>
            <a:ext cx="685800" cy="990600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08997" y="6412468"/>
            <a:ext cx="1415003" cy="36933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MODIS </a:t>
            </a:r>
            <a:r>
              <a:rPr lang="en-US" dirty="0" smtClean="0">
                <a:solidFill>
                  <a:srgbClr val="FFFF00"/>
                </a:solidFill>
              </a:rPr>
              <a:t>5 </a:t>
            </a:r>
            <a:r>
              <a:rPr lang="en-US" dirty="0" smtClean="0">
                <a:solidFill>
                  <a:srgbClr val="FFFF00"/>
                </a:solidFill>
              </a:rPr>
              <a:t>JAN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0"/>
            <a:ext cx="9144000" cy="6858000"/>
            <a:chOff x="0" y="75183"/>
            <a:chExt cx="9144000" cy="6707634"/>
          </a:xfrm>
        </p:grpSpPr>
        <p:pic>
          <p:nvPicPr>
            <p:cNvPr id="2" name="Picture 1" descr="ODF_4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75183"/>
              <a:ext cx="9144000" cy="6707634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1066800" y="3505200"/>
              <a:ext cx="990600" cy="27092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rgbClr val="FFFF00"/>
                  </a:solidFill>
                </a:rPr>
                <a:t>Marble Point</a:t>
              </a:r>
              <a:endParaRPr lang="en-US" sz="1200" dirty="0">
                <a:solidFill>
                  <a:srgbClr val="FFFF00"/>
                </a:solidFill>
              </a:endParaRPr>
            </a:p>
          </p:txBody>
        </p:sp>
        <p:cxnSp>
          <p:nvCxnSpPr>
            <p:cNvPr id="5" name="Straight Arrow Connector 4"/>
            <p:cNvCxnSpPr>
              <a:stCxn id="3" idx="0"/>
            </p:cNvCxnSpPr>
            <p:nvPr/>
          </p:nvCxnSpPr>
          <p:spPr>
            <a:xfrm flipV="1">
              <a:off x="1562100" y="3279941"/>
              <a:ext cx="495300" cy="225258"/>
            </a:xfrm>
            <a:prstGeom prst="straightConnector1">
              <a:avLst/>
            </a:prstGeom>
            <a:ln w="1905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6248400" y="4343400"/>
              <a:ext cx="838200" cy="27092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rgbClr val="FFFF00"/>
                  </a:solidFill>
                </a:rPr>
                <a:t>McMurdo</a:t>
              </a:r>
              <a:endParaRPr lang="en-US" sz="1200" dirty="0">
                <a:solidFill>
                  <a:srgbClr val="FFFF00"/>
                </a:solidFill>
              </a:endParaRPr>
            </a:p>
          </p:txBody>
        </p:sp>
        <p:cxnSp>
          <p:nvCxnSpPr>
            <p:cNvPr id="12" name="Straight Arrow Connector 11"/>
            <p:cNvCxnSpPr>
              <a:stCxn id="11" idx="1"/>
            </p:cNvCxnSpPr>
            <p:nvPr/>
          </p:nvCxnSpPr>
          <p:spPr>
            <a:xfrm flipH="1">
              <a:off x="5943600" y="4478863"/>
              <a:ext cx="304800" cy="16937"/>
            </a:xfrm>
            <a:prstGeom prst="straightConnector1">
              <a:avLst/>
            </a:prstGeom>
            <a:ln w="1905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1716428" y="76200"/>
            <a:ext cx="1747273" cy="33855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FF00"/>
                </a:solidFill>
              </a:rPr>
              <a:t>MODIS Terra 9 JAN</a:t>
            </a:r>
            <a:endParaRPr lang="en-US" sz="1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DF_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5183"/>
            <a:ext cx="9144000" cy="67076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3000" y="3505200"/>
            <a:ext cx="990600" cy="27699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FF00"/>
                </a:solidFill>
              </a:rPr>
              <a:t>Marble Point</a:t>
            </a:r>
            <a:endParaRPr lang="en-US" sz="1200" dirty="0">
              <a:solidFill>
                <a:srgbClr val="FFFF00"/>
              </a:solidFill>
            </a:endParaRPr>
          </a:p>
        </p:txBody>
      </p:sp>
      <p:cxnSp>
        <p:nvCxnSpPr>
          <p:cNvPr id="4" name="Straight Arrow Connector 3"/>
          <p:cNvCxnSpPr>
            <a:stCxn id="3" idx="0"/>
          </p:cNvCxnSpPr>
          <p:nvPr/>
        </p:nvCxnSpPr>
        <p:spPr>
          <a:xfrm flipV="1">
            <a:off x="1638300" y="3276600"/>
            <a:ext cx="419100" cy="228600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248400" y="4343400"/>
            <a:ext cx="838200" cy="27699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FFFF00"/>
                </a:solidFill>
              </a:rPr>
              <a:t>McMurdo</a:t>
            </a:r>
            <a:endParaRPr lang="en-US" sz="1200" dirty="0">
              <a:solidFill>
                <a:srgbClr val="FFFF00"/>
              </a:solidFill>
            </a:endParaRPr>
          </a:p>
        </p:txBody>
      </p:sp>
      <p:cxnSp>
        <p:nvCxnSpPr>
          <p:cNvPr id="6" name="Straight Arrow Connector 5"/>
          <p:cNvCxnSpPr>
            <a:stCxn id="5" idx="1"/>
          </p:cNvCxnSpPr>
          <p:nvPr/>
        </p:nvCxnSpPr>
        <p:spPr>
          <a:xfrm flipH="1">
            <a:off x="5943600" y="4481900"/>
            <a:ext cx="304800" cy="13901"/>
          </a:xfrm>
          <a:prstGeom prst="straightConnector1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676400" y="152400"/>
            <a:ext cx="1695336" cy="33855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FF00"/>
                </a:solidFill>
              </a:rPr>
              <a:t>Radarsat-2 10 JAN</a:t>
            </a:r>
            <a:endParaRPr lang="en-US" sz="1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astice_1-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72000" cy="3276600"/>
          </a:xfrm>
          <a:prstGeom prst="rect">
            <a:avLst/>
          </a:prstGeom>
        </p:spPr>
      </p:pic>
      <p:pic>
        <p:nvPicPr>
          <p:cNvPr id="3" name="Picture 2" descr="fastice_1-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0"/>
            <a:ext cx="4572000" cy="3276600"/>
          </a:xfrm>
          <a:prstGeom prst="rect">
            <a:avLst/>
          </a:prstGeom>
        </p:spPr>
      </p:pic>
      <p:pic>
        <p:nvPicPr>
          <p:cNvPr id="4" name="Picture 3" descr="fastice_1-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352800"/>
            <a:ext cx="4572000" cy="3429000"/>
          </a:xfrm>
          <a:prstGeom prst="rect">
            <a:avLst/>
          </a:prstGeom>
        </p:spPr>
      </p:pic>
      <p:pic>
        <p:nvPicPr>
          <p:cNvPr id="5" name="Picture 4" descr="fastice_2-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3352800"/>
            <a:ext cx="4572000" cy="3429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13589" y="2895600"/>
            <a:ext cx="753411" cy="33855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FF00"/>
                </a:solidFill>
              </a:rPr>
              <a:t>13 </a:t>
            </a:r>
            <a:r>
              <a:rPr lang="en-US" sz="1600" dirty="0" smtClean="0">
                <a:solidFill>
                  <a:srgbClr val="FFFF00"/>
                </a:solidFill>
              </a:rPr>
              <a:t>JAN</a:t>
            </a:r>
            <a:endParaRPr lang="en-US" sz="1600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09389" y="2895600"/>
            <a:ext cx="753411" cy="33855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FF00"/>
                </a:solidFill>
              </a:rPr>
              <a:t>23 </a:t>
            </a:r>
            <a:r>
              <a:rPr lang="en-US" sz="1600" dirty="0" smtClean="0">
                <a:solidFill>
                  <a:srgbClr val="FFFF00"/>
                </a:solidFill>
              </a:rPr>
              <a:t>JAN</a:t>
            </a:r>
            <a:endParaRPr lang="en-US" sz="1600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13589" y="3395246"/>
            <a:ext cx="753411" cy="33855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FF00"/>
                </a:solidFill>
              </a:rPr>
              <a:t>28 </a:t>
            </a:r>
            <a:r>
              <a:rPr lang="en-US" sz="1600" dirty="0" smtClean="0">
                <a:solidFill>
                  <a:srgbClr val="FFFF00"/>
                </a:solidFill>
              </a:rPr>
              <a:t>JAN</a:t>
            </a:r>
            <a:endParaRPr lang="en-US" sz="1600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77000" y="3429000"/>
            <a:ext cx="643125" cy="33855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FF00"/>
                </a:solidFill>
              </a:rPr>
              <a:t>2 FEB</a:t>
            </a:r>
            <a:endParaRPr lang="en-US" sz="1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0280.JPG"/>
          <p:cNvPicPr>
            <a:picLocks noChangeAspect="1"/>
          </p:cNvPicPr>
          <p:nvPr/>
        </p:nvPicPr>
        <p:blipFill>
          <a:blip r:embed="rId2" cstate="print"/>
          <a:srcRect l="7407"/>
          <a:stretch>
            <a:fillRect/>
          </a:stretch>
        </p:blipFill>
        <p:spPr>
          <a:xfrm>
            <a:off x="0" y="0"/>
            <a:ext cx="4762500" cy="6858000"/>
          </a:xfrm>
          <a:prstGeom prst="rect">
            <a:avLst/>
          </a:prstGeom>
        </p:spPr>
      </p:pic>
      <p:pic>
        <p:nvPicPr>
          <p:cNvPr id="4" name="Picture 3" descr="IMG_0298.JPG"/>
          <p:cNvPicPr>
            <a:picLocks noChangeAspect="1"/>
          </p:cNvPicPr>
          <p:nvPr/>
        </p:nvPicPr>
        <p:blipFill>
          <a:blip r:embed="rId3" cstate="print"/>
          <a:srcRect l="9629"/>
          <a:stretch>
            <a:fillRect/>
          </a:stretch>
        </p:blipFill>
        <p:spPr>
          <a:xfrm>
            <a:off x="4495800" y="0"/>
            <a:ext cx="46482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" y="240268"/>
            <a:ext cx="24824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Typical First Year Fast </a:t>
            </a:r>
            <a:r>
              <a:rPr lang="en-US" dirty="0" smtClean="0"/>
              <a:t>Ice</a:t>
            </a:r>
          </a:p>
          <a:p>
            <a:r>
              <a:rPr lang="en-US" dirty="0" smtClean="0"/>
              <a:t>Thickness ranged 4-8ft</a:t>
            </a:r>
          </a:p>
          <a:p>
            <a:r>
              <a:rPr lang="en-US" dirty="0" smtClean="0"/>
              <a:t>(122- 244cm</a:t>
            </a:r>
            <a:r>
              <a:rPr lang="en-US" dirty="0" smtClean="0"/>
              <a:t>) thick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4572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Closer to McMurdo </a:t>
            </a:r>
            <a:r>
              <a:rPr lang="en-US" dirty="0" smtClean="0"/>
              <a:t>numerous pockets of </a:t>
            </a:r>
            <a:r>
              <a:rPr lang="en-US" dirty="0" smtClean="0"/>
              <a:t>thin ice ~9in </a:t>
            </a:r>
            <a:r>
              <a:rPr lang="en-US" dirty="0" smtClean="0"/>
              <a:t>(23 </a:t>
            </a:r>
            <a:r>
              <a:rPr lang="en-US" dirty="0" smtClean="0"/>
              <a:t>cm)</a:t>
            </a:r>
          </a:p>
        </p:txBody>
      </p:sp>
      <p:pic>
        <p:nvPicPr>
          <p:cNvPr id="7" name="Picture 6" descr="IMG_0297.JPG"/>
          <p:cNvPicPr>
            <a:picLocks noChangeAspect="1"/>
          </p:cNvPicPr>
          <p:nvPr/>
        </p:nvPicPr>
        <p:blipFill>
          <a:blip r:embed="rId4" cstate="print"/>
          <a:srcRect t="28000"/>
          <a:stretch>
            <a:fillRect/>
          </a:stretch>
        </p:blipFill>
        <p:spPr>
          <a:xfrm>
            <a:off x="4648200" y="5105400"/>
            <a:ext cx="2963333" cy="16002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SC_05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76200"/>
            <a:ext cx="9144000" cy="4419600"/>
          </a:xfrm>
          <a:prstGeom prst="rect">
            <a:avLst/>
          </a:prstGeom>
        </p:spPr>
      </p:pic>
      <p:pic>
        <p:nvPicPr>
          <p:cNvPr id="4" name="Picture 3" descr="DSC_05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3699163"/>
            <a:ext cx="4343401" cy="31588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43401" y="4458831"/>
            <a:ext cx="4800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400" dirty="0" smtClean="0"/>
              <a:t>A small “ridge” feature near McMurdo indicating thicker fast </a:t>
            </a:r>
            <a:r>
              <a:rPr lang="en-US" sz="1400" dirty="0" smtClean="0"/>
              <a:t>ice</a:t>
            </a:r>
            <a:r>
              <a:rPr lang="en-US" sz="1400" dirty="0" smtClean="0"/>
              <a:t> </a:t>
            </a:r>
            <a:r>
              <a:rPr lang="en-US" sz="1400" dirty="0" smtClean="0"/>
              <a:t>is v</a:t>
            </a:r>
            <a:r>
              <a:rPr lang="en-US" sz="1400" dirty="0" smtClean="0"/>
              <a:t>isible </a:t>
            </a:r>
            <a:r>
              <a:rPr lang="en-US" sz="1400" dirty="0" smtClean="0"/>
              <a:t>above and in the ship’s radar at left.</a:t>
            </a:r>
          </a:p>
          <a:p>
            <a:pPr>
              <a:buFont typeface="Arial" pitchFamily="34" charset="0"/>
              <a:buChar char="•"/>
            </a:pPr>
            <a:endParaRPr lang="en-US" sz="1400" dirty="0" smtClean="0"/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After making slow progress through first year fast ice on the first pass into the channel, we recommended they not go into that ice if they didn’t have to.</a:t>
            </a:r>
          </a:p>
          <a:p>
            <a:pPr>
              <a:buFont typeface="Arial" pitchFamily="34" charset="0"/>
              <a:buChar char="•"/>
            </a:pPr>
            <a:endParaRPr lang="en-US" sz="1400" dirty="0" smtClean="0"/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Later, once the ice blew out we hove to in this ice.</a:t>
            </a:r>
          </a:p>
          <a:p>
            <a:pPr>
              <a:buFont typeface="Arial" pitchFamily="34" charset="0"/>
              <a:buChar char="•"/>
            </a:pPr>
            <a:endParaRPr lang="en-US" sz="1400" dirty="0" smtClean="0"/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Probably not </a:t>
            </a:r>
            <a:r>
              <a:rPr lang="en-US" sz="1400" dirty="0" smtClean="0"/>
              <a:t>2nd </a:t>
            </a:r>
            <a:r>
              <a:rPr lang="en-US" sz="1400" dirty="0" smtClean="0"/>
              <a:t>year ice, but thicker than </a:t>
            </a:r>
            <a:r>
              <a:rPr lang="en-US" sz="1400" dirty="0" smtClean="0"/>
              <a:t>the first </a:t>
            </a:r>
            <a:r>
              <a:rPr lang="en-US" sz="1400" dirty="0" smtClean="0"/>
              <a:t>year.</a:t>
            </a:r>
            <a:endParaRPr lang="en-US" sz="1400" dirty="0"/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2286000" y="5867400"/>
            <a:ext cx="152400" cy="4572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1676400" y="4724400"/>
            <a:ext cx="304800" cy="4572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066800" y="4419600"/>
            <a:ext cx="11837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Turning basin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96077" y="6248400"/>
            <a:ext cx="5995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Ridge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43200" y="4953000"/>
            <a:ext cx="9246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McMurdo</a:t>
            </a:r>
            <a:endParaRPr lang="en-US" sz="1400" b="1" dirty="0">
              <a:solidFill>
                <a:srgbClr val="FFFF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5638800"/>
            <a:ext cx="7906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Channel</a:t>
            </a:r>
            <a:endParaRPr lang="en-US" sz="1400" b="1" dirty="0">
              <a:solidFill>
                <a:srgbClr val="FF0000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990600" y="5486400"/>
            <a:ext cx="609600" cy="1524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838200" y="4800600"/>
            <a:ext cx="76200" cy="8382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 flipV="1">
            <a:off x="1905000" y="6172201"/>
            <a:ext cx="457200" cy="228599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4267200" y="2590800"/>
            <a:ext cx="685800" cy="1524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733800" y="2590800"/>
            <a:ext cx="5995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Ridge</a:t>
            </a:r>
            <a:endParaRPr lang="en-US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3185</TotalTime>
  <Words>327</Words>
  <Application>Microsoft Office PowerPoint</Application>
  <PresentationFormat>On-screen Show (4:3)</PresentationFormat>
  <Paragraphs>65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Operation Deep Freeze 2016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Operational Support, Lessons Learned, and Experiences</vt:lpstr>
      <vt:lpstr>Slide 14</vt:lpstr>
      <vt:lpstr>Slide 15</vt:lpstr>
      <vt:lpstr>Slide 16</vt:lpstr>
      <vt:lpstr>Slide 17</vt:lpstr>
      <vt:lpstr>Future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Operation Deep Freeze 2016</dc:title>
  <dc:creator>creadin</dc:creator>
  <cp:lastModifiedBy>creadin</cp:lastModifiedBy>
  <cp:revision>50</cp:revision>
  <dcterms:created xsi:type="dcterms:W3CDTF">2016-04-11T17:48:35Z</dcterms:created>
  <dcterms:modified xsi:type="dcterms:W3CDTF">2016-05-18T19:53:04Z</dcterms:modified>
</cp:coreProperties>
</file>