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6858000" cx="9144000"/>
  <p:notesSz cx="6858000" cy="9144000"/>
  <p:embeddedFontLst>
    <p:embeddedFont>
      <p:font typeface="Tahoma"/>
      <p:regular r:id="rId30"/>
      <p:bold r:id="rId31"/>
    </p:embeddedFont>
    <p:embeddedFont>
      <p:font typeface="Arial Black"/>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16CA9589-AED1-4D23-9016-409982078BA9}">
  <a:tblStyle styleId="{16CA9589-AED1-4D23-9016-409982078BA9}" styleName="Table_0"/>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Tahoma-bold.fntdata"/><Relationship Id="rId30" Type="http://schemas.openxmlformats.org/officeDocument/2006/relationships/font" Target="fonts/Tahoma-regular.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ArialBlack-regular.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dk1"/>
                </a:solidFill>
                <a:latin typeface="Arial"/>
                <a:ea typeface="Arial"/>
                <a:cs typeface="Arial"/>
                <a:sym typeface="Arial"/>
              </a:defRPr>
            </a:lvl1pPr>
            <a:lvl2pPr indent="0" lvl="1" marL="457200" marR="0" rtl="0" algn="l">
              <a:spcBef>
                <a:spcPts val="0"/>
              </a:spcBef>
              <a:buNone/>
              <a:defRPr b="0" i="0" sz="1200" u="none" cap="none" strike="noStrike">
                <a:solidFill>
                  <a:schemeClr val="dk1"/>
                </a:solidFill>
                <a:latin typeface="Arial"/>
                <a:ea typeface="Arial"/>
                <a:cs typeface="Arial"/>
                <a:sym typeface="Arial"/>
              </a:defRPr>
            </a:lvl2pPr>
            <a:lvl3pPr indent="0" lvl="2" marL="914400" marR="0" rtl="0" algn="l">
              <a:spcBef>
                <a:spcPts val="0"/>
              </a:spcBef>
              <a:buNone/>
              <a:defRPr b="0" i="0" sz="1200" u="none" cap="none" strike="noStrike">
                <a:solidFill>
                  <a:schemeClr val="dk1"/>
                </a:solidFill>
                <a:latin typeface="Arial"/>
                <a:ea typeface="Arial"/>
                <a:cs typeface="Arial"/>
                <a:sym typeface="Arial"/>
              </a:defRPr>
            </a:lvl3pPr>
            <a:lvl4pPr indent="0" lvl="3" marL="1371600" marR="0" rtl="0" algn="l">
              <a:spcBef>
                <a:spcPts val="0"/>
              </a:spcBef>
              <a:buNone/>
              <a:defRPr b="0" i="0" sz="1200" u="none" cap="none" strike="noStrike">
                <a:solidFill>
                  <a:schemeClr val="dk1"/>
                </a:solidFill>
                <a:latin typeface="Arial"/>
                <a:ea typeface="Arial"/>
                <a:cs typeface="Arial"/>
                <a:sym typeface="Arial"/>
              </a:defRPr>
            </a:lvl4pPr>
            <a:lvl5pPr indent="0" lvl="4" marL="1828800" marR="0" rtl="0" algn="l">
              <a:spcBef>
                <a:spcPts val="0"/>
              </a:spcBef>
              <a:buNone/>
              <a:defRPr b="0" i="0" sz="1200" u="none" cap="none" strike="noStrike">
                <a:solidFill>
                  <a:schemeClr val="dk1"/>
                </a:solidFill>
                <a:latin typeface="Arial"/>
                <a:ea typeface="Arial"/>
                <a:cs typeface="Arial"/>
                <a:sym typeface="Arial"/>
              </a:defRPr>
            </a:lvl5pPr>
            <a:lvl6pPr indent="0" lvl="5" marL="2286000" marR="0" rtl="0" algn="l">
              <a:spcBef>
                <a:spcPts val="0"/>
              </a:spcBef>
              <a:buNone/>
              <a:defRPr b="0" i="0" sz="1200" u="none" cap="none" strike="noStrike">
                <a:solidFill>
                  <a:schemeClr val="dk1"/>
                </a:solidFill>
                <a:latin typeface="Arial"/>
                <a:ea typeface="Arial"/>
                <a:cs typeface="Arial"/>
                <a:sym typeface="Arial"/>
              </a:defRPr>
            </a:lvl6pPr>
            <a:lvl7pPr indent="0" lvl="6" marL="2743200" marR="0" rtl="0" algn="l">
              <a:spcBef>
                <a:spcPts val="0"/>
              </a:spcBef>
              <a:buNone/>
              <a:defRPr b="0" i="0" sz="1200" u="none" cap="none" strike="noStrike">
                <a:solidFill>
                  <a:schemeClr val="dk1"/>
                </a:solidFill>
                <a:latin typeface="Arial"/>
                <a:ea typeface="Arial"/>
                <a:cs typeface="Arial"/>
                <a:sym typeface="Arial"/>
              </a:defRPr>
            </a:lvl7pPr>
            <a:lvl8pPr indent="0" lvl="7" marL="3200400" marR="0" rtl="0" algn="l">
              <a:spcBef>
                <a:spcPts val="0"/>
              </a:spcBef>
              <a:buNone/>
              <a:defRPr b="0" i="0" sz="1200" u="none" cap="none" strike="noStrike">
                <a:solidFill>
                  <a:schemeClr val="dk1"/>
                </a:solidFill>
                <a:latin typeface="Arial"/>
                <a:ea typeface="Arial"/>
                <a:cs typeface="Arial"/>
                <a:sym typeface="Arial"/>
              </a:defRPr>
            </a:lvl8pPr>
            <a:lvl9pPr indent="0" lvl="8" marL="3657600" marR="0" rtl="0" algn="l">
              <a:spcBef>
                <a:spcPts val="0"/>
              </a:spcBef>
              <a:buNone/>
              <a:defRPr b="0" i="0" sz="1200" u="none" cap="none" strike="noStrike">
                <a:solidFill>
                  <a:schemeClr val="dk1"/>
                </a:solidFill>
                <a:latin typeface="Arial"/>
                <a:ea typeface="Arial"/>
                <a:cs typeface="Arial"/>
                <a:sym typeface="Arial"/>
              </a:defRPr>
            </a:lvl9pPr>
          </a:lstStyle>
          <a:p/>
        </p:txBody>
      </p:sp>
      <p:sp>
        <p:nvSpPr>
          <p:cNvPr id="7" name="Shape 7"/>
          <p:cNvSpPr txBox="1"/>
          <p:nvPr>
            <p:ph idx="11" type="ftr"/>
          </p:nvPr>
        </p:nvSpPr>
        <p:spPr>
          <a:xfrm>
            <a:off x="0" y="8685210"/>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 name="Shape 35"/>
        <p:cNvGrpSpPr/>
        <p:nvPr/>
      </p:nvGrpSpPr>
      <p:grpSpPr>
        <a:xfrm>
          <a:off x="0" y="0"/>
          <a:ext cx="0" cy="0"/>
          <a:chOff x="0" y="0"/>
          <a:chExt cx="0" cy="0"/>
        </a:xfrm>
      </p:grpSpPr>
      <p:sp>
        <p:nvSpPr>
          <p:cNvPr id="36" name="Shape 36"/>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1" i="0" lang="en-US" sz="1200" u="none" cap="none" strike="noStrike">
                <a:solidFill>
                  <a:schemeClr val="dk1"/>
                </a:solidFill>
                <a:latin typeface="Arial"/>
                <a:ea typeface="Arial"/>
                <a:cs typeface="Arial"/>
                <a:sym typeface="Arial"/>
              </a:rPr>
              <a:t>Geophysical Constraints on the Antarctic Sea Ice Cover</a:t>
            </a:r>
          </a:p>
          <a:p>
            <a:pPr indent="0" lvl="0" marL="0" marR="0" rtl="0" algn="l">
              <a:spcBef>
                <a:spcPts val="0"/>
              </a:spcBef>
              <a:spcAft>
                <a:spcPts val="0"/>
              </a:spcAft>
              <a:buSzPct val="25000"/>
              <a:buNone/>
            </a:pPr>
            <a:r>
              <a:t/>
            </a:r>
            <a:endParaRPr b="1" i="0" sz="1200" u="none" cap="none" strike="noStrike">
              <a:solidFill>
                <a:schemeClr val="dk1"/>
              </a:solidFill>
              <a:latin typeface="Arial"/>
              <a:ea typeface="Arial"/>
              <a:cs typeface="Arial"/>
              <a:sym typeface="Arial"/>
            </a:endParaRPr>
          </a:p>
          <a:p>
            <a:pPr indent="0" lvl="0" marL="0" marR="0" rtl="0" algn="l">
              <a:spcBef>
                <a:spcPts val="0"/>
              </a:spcBef>
              <a:spcAft>
                <a:spcPts val="0"/>
              </a:spcAft>
              <a:buSzPct val="25000"/>
              <a:buNone/>
            </a:pPr>
            <a:r>
              <a:rPr b="1" i="0" lang="en-US" sz="1200" u="none" cap="none" strike="noStrike">
                <a:solidFill>
                  <a:schemeClr val="dk1"/>
                </a:solidFill>
                <a:latin typeface="Arial"/>
                <a:ea typeface="Arial"/>
                <a:cs typeface="Arial"/>
                <a:sym typeface="Arial"/>
              </a:rPr>
              <a:t>Abstract</a:t>
            </a:r>
          </a:p>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The contrast between the slight increase of Antarctic sea ice and the drastic reduction of Arctic sea ice since the 1970s has been a conundrum to be resolved. Sea ice trajectory tracking with satellite scatterometer data in 2008 shows that ice that forms around Antarctica is pushed offshore by katabatic winds influenced by the continental topography. The ice trajectories reveal that sea ice, formed earlier in the ice growth season, drifts northward away from the Antarctic continent forming a circumpolar frontal ice zone (FIZ) behind the ice edge.  The FIZ thereby consists of sea ice that becomes rougher due to a longer exposure to wind and wave actions, and thicker over time by more ice growth and greater snow accumulation.</a:t>
            </a:r>
          </a:p>
          <a:p>
            <a:pPr indent="0" lvl="0" marL="0" marR="0" rtl="0" algn="l">
              <a:spcBef>
                <a:spcPts val="0"/>
              </a:spcBef>
              <a:buSzPct val="25000"/>
              <a:buNone/>
            </a:pPr>
            <a:r>
              <a:rPr b="0" i="0" lang="en-US" sz="1200" u="none" cap="none" strike="noStrike">
                <a:solidFill>
                  <a:schemeClr val="dk1"/>
                </a:solidFill>
                <a:latin typeface="Arial"/>
                <a:ea typeface="Arial"/>
                <a:cs typeface="Arial"/>
                <a:sym typeface="Arial"/>
              </a:rPr>
              <a:t>In the Antarctic circumpolar sea ice zone adjacent to the sea ice edge, satellite data in 1999-2009 exhibit a band of strong radar backscatter, which is consistent with the signature of older, thicker, and rougher sea ice with more snow in the FIZ.  This sea ice band, as wide as 1000 km, serves as a ‘Great Shield,’ encapsulating and protecting younger and thinner ice in the internal ice pack.  In the young and thin ice region behind the FIZ, ice can grow rapidly as winds continue opening interior areas thereby creating effective “ice factories.” In addition, ridging can enhance ice thickness by convergence toward the circumpolar FIZ that is recirculated by westerly winds and currents. During the growth season, the FIZ advances until reaching lower-latitude warm waters at a boundary determined by the southern Antarctic Circumpolar Current front that is constrained by seafloor features.  These persistent topographical and bathymetric geological factors help sustain the Antarctic sea ice cover. As such, the behavior of Antarctic sea ice is not a paradox as some have suggested, but instead is consistent with the geophysical characteristics in the southern polar region that starkly contrast to those in the Arctic.</a:t>
            </a:r>
          </a:p>
        </p:txBody>
      </p:sp>
      <p:sp>
        <p:nvSpPr>
          <p:cNvPr id="37" name="Shape 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5" name="Shape 155"/>
        <p:cNvGrpSpPr/>
        <p:nvPr/>
      </p:nvGrpSpPr>
      <p:grpSpPr>
        <a:xfrm>
          <a:off x="0" y="0"/>
          <a:ext cx="0" cy="0"/>
          <a:chOff x="0" y="0"/>
          <a:chExt cx="0" cy="0"/>
        </a:xfrm>
      </p:grpSpPr>
      <p:sp>
        <p:nvSpPr>
          <p:cNvPr id="156" name="Shape 1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157" name="Shape 15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Fig. 8. Map of the southern Antarctic Circumpolar Current (ACC) front (sACCf) delineated by the white contour (Kim &amp; Orsi, 2014) with MUR SST − 1.0 °C isotherms represented by the black contours on 22 September in 2002–2009 plotted together with the GEBCO-2014 bathymetry. The isotherms are closely bundled close to the sACCf over pronounced seafloor features such as ridges while they tend to spread apart across smooth abyssal plains. The white cross marks the location of Bouvet Island.</a:t>
            </a:r>
          </a:p>
          <a:p>
            <a:pPr indent="0" lvl="0" marL="0" marR="0" rtl="0" algn="l">
              <a:spcBef>
                <a:spcPts val="0"/>
              </a:spcBef>
              <a:buSzPct val="25000"/>
              <a:buNone/>
            </a:pPr>
            <a:r>
              <a:t/>
            </a:r>
            <a:endParaRPr b="0" i="0" sz="1200" u="none" cap="none" strike="noStrike">
              <a:solidFill>
                <a:schemeClr val="dk1"/>
              </a:solidFill>
              <a:latin typeface="Arial"/>
              <a:ea typeface="Arial"/>
              <a:cs typeface="Arial"/>
              <a:sym typeface="Arial"/>
            </a:endParaRPr>
          </a:p>
        </p:txBody>
      </p:sp>
      <p:sp>
        <p:nvSpPr>
          <p:cNvPr id="158" name="Shape 158"/>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166" name="Shape 166"/>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SzPct val="25000"/>
              <a:buNone/>
            </a:pPr>
            <a:r>
              <a:rPr b="0" i="0" lang="en-US" sz="1100" u="none" cap="none" strike="noStrike">
                <a:solidFill>
                  <a:schemeClr val="dk1"/>
                </a:solidFill>
                <a:latin typeface="Arial"/>
                <a:ea typeface="Arial"/>
                <a:cs typeface="Arial"/>
                <a:sym typeface="Arial"/>
              </a:rPr>
              <a:t>Isobath conformation: depths at 1400 m along the Greenland sector and at 2300 m along the Nansen Basin south side.</a:t>
            </a:r>
          </a:p>
        </p:txBody>
      </p:sp>
      <p:sp>
        <p:nvSpPr>
          <p:cNvPr id="167" name="Shape 167"/>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1" name="Shape 171"/>
        <p:cNvGrpSpPr/>
        <p:nvPr/>
      </p:nvGrpSpPr>
      <p:grpSpPr>
        <a:xfrm>
          <a:off x="0" y="0"/>
          <a:ext cx="0" cy="0"/>
          <a:chOff x="0" y="0"/>
          <a:chExt cx="0" cy="0"/>
        </a:xfrm>
      </p:grpSpPr>
      <p:sp>
        <p:nvSpPr>
          <p:cNvPr id="172" name="Shape 1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173" name="Shape 17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0" i="0" lang="en-US" sz="1200" u="none" cap="none" strike="noStrike">
                <a:solidFill>
                  <a:schemeClr val="dk1"/>
                </a:solidFill>
                <a:latin typeface="Arial"/>
                <a:ea typeface="Arial"/>
                <a:cs typeface="Arial"/>
                <a:sym typeface="Arial"/>
              </a:rPr>
              <a:t> Fig. 7. Maps of Multi-sensor Ultra-high Resolution (MUR) Sea Surface Temperature (SST) represented by the color bar in degrees Celsius on the right with isotherms at − 1.0 °C (black contour) and − 1.4 °C (green contour) on National Ice Center (NIC) Sea Ice Ext...</a:t>
            </a:r>
          </a:p>
          <a:p>
            <a:pPr indent="0" lvl="0" marL="0" marR="0" rtl="0" algn="l">
              <a:spcBef>
                <a:spcPts val="0"/>
              </a:spcBef>
              <a:buSzPct val="25000"/>
              <a:buNone/>
            </a:pPr>
            <a:r>
              <a:t/>
            </a:r>
            <a:endParaRPr b="0" i="0" sz="1200" u="none" cap="none" strike="noStrike">
              <a:solidFill>
                <a:schemeClr val="dk1"/>
              </a:solidFill>
              <a:latin typeface="Arial"/>
              <a:ea typeface="Arial"/>
              <a:cs typeface="Arial"/>
              <a:sym typeface="Arial"/>
            </a:endParaRPr>
          </a:p>
        </p:txBody>
      </p:sp>
      <p:sp>
        <p:nvSpPr>
          <p:cNvPr id="174" name="Shape 174"/>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181" name="Shape 18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 Fig. 6. Air temperature measured at Bouvet Island, obtained from the National Oceanic and Atmospheric Administration (NOAA) Global Surface Summary of the Day (GSOD) dataset (https://data.noaa.gov/dataset/global-surface-summary-of-the-day-gsod). The horizontal ...</a:t>
            </a:r>
          </a:p>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a:p>
            <a:pPr indent="0" lvl="0" marL="0" marR="0" rtl="0" algn="l">
              <a:spcBef>
                <a:spcPts val="0"/>
              </a:spcBef>
              <a:buSzPct val="25000"/>
              <a:buNone/>
            </a:pPr>
            <a:r>
              <a:t/>
            </a:r>
            <a:endParaRPr b="0" i="0" sz="1200" u="none" cap="none" strike="noStrike">
              <a:solidFill>
                <a:schemeClr val="dk1"/>
              </a:solidFill>
              <a:latin typeface="Arial"/>
              <a:ea typeface="Arial"/>
              <a:cs typeface="Arial"/>
              <a:sym typeface="Arial"/>
            </a:endParaRPr>
          </a:p>
        </p:txBody>
      </p:sp>
      <p:sp>
        <p:nvSpPr>
          <p:cNvPr id="182" name="Shape 182"/>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188" name="Shape 1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2" name="Shape 192"/>
        <p:cNvGrpSpPr/>
        <p:nvPr/>
      </p:nvGrpSpPr>
      <p:grpSpPr>
        <a:xfrm>
          <a:off x="0" y="0"/>
          <a:ext cx="0" cy="0"/>
          <a:chOff x="0" y="0"/>
          <a:chExt cx="0" cy="0"/>
        </a:xfrm>
      </p:grpSpPr>
      <p:sp>
        <p:nvSpPr>
          <p:cNvPr id="193" name="Shape 1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194" name="Shape 19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lnSpc>
                <a:spcPct val="80000"/>
              </a:lnSpc>
              <a:spcBef>
                <a:spcPts val="0"/>
              </a:spcBef>
              <a:spcAft>
                <a:spcPts val="0"/>
              </a:spcAft>
              <a:buClr>
                <a:schemeClr val="dk1"/>
              </a:buClr>
              <a:buSzPct val="25000"/>
              <a:buFont typeface="Arial"/>
              <a:buNone/>
            </a:pPr>
            <a:r>
              <a:rPr b="0" i="0" lang="en-US" sz="1110" u="none" cap="none" strike="noStrike">
                <a:solidFill>
                  <a:schemeClr val="dk1"/>
                </a:solidFill>
                <a:latin typeface="Arial"/>
                <a:ea typeface="Arial"/>
                <a:cs typeface="Arial"/>
                <a:sym typeface="Arial"/>
              </a:rPr>
              <a:t>Since the Antarctic sea ice backscatter (σ0) statistics are similar to the Gaussian distribution, the probability density function of σ0 is determined by two independent parameters: The mean value (σM) and the standard deviation (STD), which are used here as the basis to define synoptic sea ice classes. First, we identify the high backscatter range with values larger than σM as corresponding to older, rougher, and thicker sea ice with more snow in the FIZ, and the low backscatter range with values smaller than σM as pertaining to younger and thus thinner sea ice with less snow. Then, an additional synoptic sea ice class with backscatter larger than one STD above σM is identified as corresponding to the most-deformed older ice and thus likely the thickest sea ice. Based on these backscatter ranges, the following synoptic sea ice classes are defined: Rough older ice (RI) for σ0 &gt; σM + STD, older ice (OI) for σM + STD ≥ σ0 &gt; σM, and younger ice (YI) for σM ≥ σ0. Coincidentally, these thresholds are found to be within 0.3 dB of those used to identify different Arctic sea ice classes ( Nghiem et al., 2006 and Nghiem et al., 2007). In addition, a limited amount of ‘permanent’ ice, including ice shelves and persistent landfast ice, is routinely identified and mapped around Antarctica by the NIC (NIC, 2015). </a:t>
            </a:r>
          </a:p>
          <a:p>
            <a:pPr indent="0" lvl="0" marL="0" marR="0" rtl="0" algn="l">
              <a:lnSpc>
                <a:spcPct val="80000"/>
              </a:lnSpc>
              <a:spcBef>
                <a:spcPts val="0"/>
              </a:spcBef>
              <a:buSzPct val="25000"/>
              <a:buNone/>
            </a:pPr>
            <a:r>
              <a:t/>
            </a:r>
            <a:endParaRPr b="0" i="0" sz="1110" u="none" cap="none" strike="noStrike">
              <a:solidFill>
                <a:schemeClr val="dk1"/>
              </a:solidFill>
              <a:latin typeface="Arial"/>
              <a:ea typeface="Arial"/>
              <a:cs typeface="Arial"/>
              <a:sym typeface="Arial"/>
            </a:endParaRPr>
          </a:p>
        </p:txBody>
      </p:sp>
      <p:sp>
        <p:nvSpPr>
          <p:cNvPr id="195" name="Shape 195"/>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2" name="Shape 202"/>
        <p:cNvGrpSpPr/>
        <p:nvPr/>
      </p:nvGrpSpPr>
      <p:grpSpPr>
        <a:xfrm>
          <a:off x="0" y="0"/>
          <a:ext cx="0" cy="0"/>
          <a:chOff x="0" y="0"/>
          <a:chExt cx="0" cy="0"/>
        </a:xfrm>
      </p:grpSpPr>
      <p:sp>
        <p:nvSpPr>
          <p:cNvPr id="203" name="Shape 203"/>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204" name="Shape 20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9" name="Shape 209"/>
        <p:cNvGrpSpPr/>
        <p:nvPr/>
      </p:nvGrpSpPr>
      <p:grpSpPr>
        <a:xfrm>
          <a:off x="0" y="0"/>
          <a:ext cx="0" cy="0"/>
          <a:chOff x="0" y="0"/>
          <a:chExt cx="0" cy="0"/>
        </a:xfrm>
      </p:grpSpPr>
      <p:sp>
        <p:nvSpPr>
          <p:cNvPr id="210" name="Shape 2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211" name="Shape 21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SzPct val="25000"/>
              <a:buNone/>
            </a:pPr>
            <a:r>
              <a:t/>
            </a:r>
            <a:endParaRPr b="0" i="0" sz="1200" u="none" cap="none" strike="noStrike">
              <a:solidFill>
                <a:schemeClr val="dk1"/>
              </a:solidFill>
              <a:latin typeface="Arial"/>
              <a:ea typeface="Arial"/>
              <a:cs typeface="Arial"/>
              <a:sym typeface="Arial"/>
            </a:endParaRPr>
          </a:p>
        </p:txBody>
      </p:sp>
      <p:sp>
        <p:nvSpPr>
          <p:cNvPr id="212" name="Shape 212"/>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7" name="Shape 217"/>
        <p:cNvGrpSpPr/>
        <p:nvPr/>
      </p:nvGrpSpPr>
      <p:grpSpPr>
        <a:xfrm>
          <a:off x="0" y="0"/>
          <a:ext cx="0" cy="0"/>
          <a:chOff x="0" y="0"/>
          <a:chExt cx="0" cy="0"/>
        </a:xfrm>
      </p:grpSpPr>
      <p:sp>
        <p:nvSpPr>
          <p:cNvPr id="218" name="Shape 21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219" name="Shape 21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lnSpc>
                <a:spcPct val="80000"/>
              </a:lnSpc>
              <a:spcBef>
                <a:spcPts val="0"/>
              </a:spcBef>
              <a:spcAft>
                <a:spcPts val="0"/>
              </a:spcAft>
              <a:buClr>
                <a:schemeClr val="dk1"/>
              </a:buClr>
              <a:buSzPct val="25000"/>
              <a:buFont typeface="Arial"/>
              <a:buNone/>
            </a:pPr>
            <a:r>
              <a:rPr b="1" i="0" lang="en-US" sz="1110" u="none" cap="none" strike="noStrike">
                <a:solidFill>
                  <a:schemeClr val="dk1"/>
                </a:solidFill>
                <a:latin typeface="Arial"/>
                <a:ea typeface="Arial"/>
                <a:cs typeface="Arial"/>
                <a:sym typeface="Arial"/>
              </a:rPr>
              <a:t>Geophysical Constraints on the Antarctic Sea Ice Cover</a:t>
            </a:r>
          </a:p>
          <a:p>
            <a:pPr indent="0" lvl="0" marL="0" marR="0" rtl="0" algn="l">
              <a:lnSpc>
                <a:spcPct val="80000"/>
              </a:lnSpc>
              <a:spcBef>
                <a:spcPts val="0"/>
              </a:spcBef>
              <a:spcAft>
                <a:spcPts val="0"/>
              </a:spcAft>
              <a:buSzPct val="25000"/>
              <a:buNone/>
            </a:pPr>
            <a:r>
              <a:t/>
            </a:r>
            <a:endParaRPr b="1" i="0" sz="1110" u="none" cap="none" strike="noStrike">
              <a:solidFill>
                <a:schemeClr val="dk1"/>
              </a:solidFill>
              <a:latin typeface="Arial"/>
              <a:ea typeface="Arial"/>
              <a:cs typeface="Arial"/>
              <a:sym typeface="Arial"/>
            </a:endParaRPr>
          </a:p>
          <a:p>
            <a:pPr indent="0" lvl="0" marL="0" marR="0" rtl="0" algn="l">
              <a:lnSpc>
                <a:spcPct val="80000"/>
              </a:lnSpc>
              <a:spcBef>
                <a:spcPts val="0"/>
              </a:spcBef>
              <a:spcAft>
                <a:spcPts val="0"/>
              </a:spcAft>
              <a:buSzPct val="25000"/>
              <a:buNone/>
            </a:pPr>
            <a:r>
              <a:rPr b="1" i="0" lang="en-US" sz="1110" u="none" cap="none" strike="noStrike">
                <a:solidFill>
                  <a:schemeClr val="dk1"/>
                </a:solidFill>
                <a:latin typeface="Arial"/>
                <a:ea typeface="Arial"/>
                <a:cs typeface="Arial"/>
                <a:sym typeface="Arial"/>
              </a:rPr>
              <a:t>Abstract</a:t>
            </a:r>
          </a:p>
          <a:p>
            <a:pPr indent="0" lvl="0" marL="0" marR="0" rtl="0" algn="l">
              <a:lnSpc>
                <a:spcPct val="80000"/>
              </a:lnSpc>
              <a:spcBef>
                <a:spcPts val="0"/>
              </a:spcBef>
              <a:spcAft>
                <a:spcPts val="0"/>
              </a:spcAft>
              <a:buSzPct val="25000"/>
              <a:buNone/>
            </a:pPr>
            <a:r>
              <a:rPr b="0" i="0" lang="en-US" sz="1110" u="none" cap="none" strike="noStrike">
                <a:solidFill>
                  <a:schemeClr val="dk1"/>
                </a:solidFill>
                <a:latin typeface="Arial"/>
                <a:ea typeface="Arial"/>
                <a:cs typeface="Arial"/>
                <a:sym typeface="Arial"/>
              </a:rPr>
              <a:t>The contrast between the slight increase of Antarctic sea ice and the drastic reduction of Arctic sea ice since the 1970s has been a conundrum to be resolved. Sea ice trajectory tracking with satellite scatterometer data in 2008 shows that ice that forms around Antarctica is pushed offshore by katabatic winds influenced by the continental topography. The ice trajectories reveal that sea ice, formed earlier in the ice growth season, drifts northward away from the Antarctic continent forming a circumpolar frontal ice zone (FIZ) behind the ice edge.  The FIZ thereby consists of sea ice that becomes rougher due to a longer exposure to wind and wave actions, and thicker over time by more ice growth and greater snow accumulation.</a:t>
            </a:r>
          </a:p>
          <a:p>
            <a:pPr indent="0" lvl="0" marL="0" marR="0" rtl="0" algn="l">
              <a:lnSpc>
                <a:spcPct val="80000"/>
              </a:lnSpc>
              <a:spcBef>
                <a:spcPts val="0"/>
              </a:spcBef>
              <a:buSzPct val="25000"/>
              <a:buNone/>
            </a:pPr>
            <a:r>
              <a:rPr b="0" i="0" lang="en-US" sz="1110" u="none" cap="none" strike="noStrike">
                <a:solidFill>
                  <a:schemeClr val="dk1"/>
                </a:solidFill>
                <a:latin typeface="Arial"/>
                <a:ea typeface="Arial"/>
                <a:cs typeface="Arial"/>
                <a:sym typeface="Arial"/>
              </a:rPr>
              <a:t>In the Antarctic circumpolar sea ice zone adjacent to the sea ice edge, satellite data in 1999-2009 exhibit a band of strong radar backscatter, which is consistent with the signature of older, thicker, and rougher sea ice with more snow in the FIZ.  This sea ice band, as wide as 1000 km, serves as a ‘Great Shield,’ encapsulating and protecting younger and thinner ice in the internal ice pack.  In the young and thin ice region behind the FIZ, ice can grow rapidly as winds continue opening interior areas thereby creating effective “ice factories.” In addition, ridging can enhance ice thickness by convergence toward the circumpolar FIZ that is recirculated by westerly winds and currents. During the growth season, the FIZ advances until reaching lower-latitude warm waters at a boundary determined by the southern Antarctic Circumpolar Current front that is constrained by seafloor features.  These persistent topographical and bathymetric geological factors help sustain the Antarctic sea ice cover. As such, the behavior of Antarctic sea ice is not a paradox as some have suggested, but instead is consistent with the geophysical characteristics in the southern polar region that starkly contrast to those in the Arctic.</a:t>
            </a:r>
          </a:p>
        </p:txBody>
      </p:sp>
      <p:sp>
        <p:nvSpPr>
          <p:cNvPr id="220" name="Shape 220"/>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4" name="Shape 224"/>
        <p:cNvGrpSpPr/>
        <p:nvPr/>
      </p:nvGrpSpPr>
      <p:grpSpPr>
        <a:xfrm>
          <a:off x="0" y="0"/>
          <a:ext cx="0" cy="0"/>
          <a:chOff x="0" y="0"/>
          <a:chExt cx="0" cy="0"/>
        </a:xfrm>
      </p:grpSpPr>
      <p:sp>
        <p:nvSpPr>
          <p:cNvPr id="225" name="Shape 225"/>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226" name="Shape 2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1" name="Shape 51"/>
        <p:cNvGrpSpPr/>
        <p:nvPr/>
      </p:nvGrpSpPr>
      <p:grpSpPr>
        <a:xfrm>
          <a:off x="0" y="0"/>
          <a:ext cx="0" cy="0"/>
          <a:chOff x="0" y="0"/>
          <a:chExt cx="0" cy="0"/>
        </a:xfrm>
      </p:grpSpPr>
      <p:sp>
        <p:nvSpPr>
          <p:cNvPr id="52" name="Shape 5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53" name="Shape 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1" name="Shape 231"/>
        <p:cNvGrpSpPr/>
        <p:nvPr/>
      </p:nvGrpSpPr>
      <p:grpSpPr>
        <a:xfrm>
          <a:off x="0" y="0"/>
          <a:ext cx="0" cy="0"/>
          <a:chOff x="0" y="0"/>
          <a:chExt cx="0" cy="0"/>
        </a:xfrm>
      </p:grpSpPr>
      <p:sp>
        <p:nvSpPr>
          <p:cNvPr id="232" name="Shape 23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233" name="Shape 23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234" name="Shape 234"/>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800" u="none" cap="none" strike="noStrike">
                <a:solidFill>
                  <a:srgbClr val="000000"/>
                </a:solidFill>
                <a:latin typeface="Arial"/>
                <a:ea typeface="Arial"/>
                <a:cs typeface="Arial"/>
                <a:sym typeface="Arial"/>
              </a:rPr>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7" name="Shape 247"/>
        <p:cNvGrpSpPr/>
        <p:nvPr/>
      </p:nvGrpSpPr>
      <p:grpSpPr>
        <a:xfrm>
          <a:off x="0" y="0"/>
          <a:ext cx="0" cy="0"/>
          <a:chOff x="0" y="0"/>
          <a:chExt cx="0" cy="0"/>
        </a:xfrm>
      </p:grpSpPr>
      <p:sp>
        <p:nvSpPr>
          <p:cNvPr id="248" name="Shape 248"/>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249" name="Shape 24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3" name="Shape 253"/>
        <p:cNvGrpSpPr/>
        <p:nvPr/>
      </p:nvGrpSpPr>
      <p:grpSpPr>
        <a:xfrm>
          <a:off x="0" y="0"/>
          <a:ext cx="0" cy="0"/>
          <a:chOff x="0" y="0"/>
          <a:chExt cx="0" cy="0"/>
        </a:xfrm>
      </p:grpSpPr>
      <p:sp>
        <p:nvSpPr>
          <p:cNvPr id="254" name="Shape 254"/>
          <p:cNvSpPr/>
          <p:nvPr>
            <p:ph idx="2" type="sldImg"/>
          </p:nvPr>
        </p:nvSpPr>
        <p:spPr>
          <a:xfrm>
            <a:off x="1143000" y="682625"/>
            <a:ext cx="4570412" cy="3429000"/>
          </a:xfrm>
          <a:custGeom>
            <a:pathLst>
              <a:path extrusionOk="0" h="120000" w="120000">
                <a:moveTo>
                  <a:pt x="0" y="0"/>
                </a:moveTo>
                <a:lnTo>
                  <a:pt x="120000" y="0"/>
                </a:lnTo>
                <a:lnTo>
                  <a:pt x="120000" y="120000"/>
                </a:lnTo>
                <a:lnTo>
                  <a:pt x="0" y="120000"/>
                </a:lnTo>
                <a:close/>
              </a:path>
            </a:pathLst>
          </a:custGeom>
          <a:noFill/>
          <a:ln>
            <a:noFill/>
          </a:ln>
        </p:spPr>
      </p:sp>
      <p:sp>
        <p:nvSpPr>
          <p:cNvPr id="255" name="Shape 255"/>
          <p:cNvSpPr txBox="1"/>
          <p:nvPr>
            <p:ph idx="1" type="body"/>
          </p:nvPr>
        </p:nvSpPr>
        <p:spPr>
          <a:xfrm>
            <a:off x="685800" y="4343400"/>
            <a:ext cx="5486399" cy="4114800"/>
          </a:xfrm>
          <a:prstGeom prst="rect">
            <a:avLst/>
          </a:prstGeom>
          <a:noFill/>
          <a:ln>
            <a:noFill/>
          </a:ln>
        </p:spPr>
        <p:txBody>
          <a:bodyPr anchorCtr="0" anchor="ctr" bIns="45925" lIns="91850" rIns="91850" tIns="45925">
            <a:noAutofit/>
          </a:bodyPr>
          <a:lstStyle/>
          <a:p>
            <a:pPr indent="0" lvl="0" marL="0" marR="0" rtl="0" algn="l">
              <a:spcBef>
                <a:spcPts val="0"/>
              </a:spcBef>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5" name="Shape 265"/>
        <p:cNvGrpSpPr/>
        <p:nvPr/>
      </p:nvGrpSpPr>
      <p:grpSpPr>
        <a:xfrm>
          <a:off x="0" y="0"/>
          <a:ext cx="0" cy="0"/>
          <a:chOff x="0" y="0"/>
          <a:chExt cx="0" cy="0"/>
        </a:xfrm>
      </p:grpSpPr>
      <p:sp>
        <p:nvSpPr>
          <p:cNvPr id="266" name="Shape 26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267" name="Shape 26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268" name="Shape 268"/>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800" u="none" cap="none" strike="noStrike">
                <a:solidFill>
                  <a:srgbClr val="000000"/>
                </a:solidFill>
                <a:latin typeface="Arial"/>
                <a:ea typeface="Arial"/>
                <a:cs typeface="Arial"/>
                <a:sym typeface="Arial"/>
              </a:rPr>
              <a:t>‹#›</a:t>
            </a:fld>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4" name="Shape 274"/>
        <p:cNvGrpSpPr/>
        <p:nvPr/>
      </p:nvGrpSpPr>
      <p:grpSpPr>
        <a:xfrm>
          <a:off x="0" y="0"/>
          <a:ext cx="0" cy="0"/>
          <a:chOff x="0" y="0"/>
          <a:chExt cx="0" cy="0"/>
        </a:xfrm>
      </p:grpSpPr>
      <p:sp>
        <p:nvSpPr>
          <p:cNvPr id="275" name="Shape 275"/>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276" name="Shape 2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4" name="Shape 64"/>
        <p:cNvGrpSpPr/>
        <p:nvPr/>
      </p:nvGrpSpPr>
      <p:grpSpPr>
        <a:xfrm>
          <a:off x="0" y="0"/>
          <a:ext cx="0" cy="0"/>
          <a:chOff x="0" y="0"/>
          <a:chExt cx="0" cy="0"/>
        </a:xfrm>
      </p:grpSpPr>
      <p:sp>
        <p:nvSpPr>
          <p:cNvPr id="65" name="Shape 65"/>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66" name="Shape 6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 name="Shape 87"/>
        <p:cNvGrpSpPr/>
        <p:nvPr/>
      </p:nvGrpSpPr>
      <p:grpSpPr>
        <a:xfrm>
          <a:off x="0" y="0"/>
          <a:ext cx="0" cy="0"/>
          <a:chOff x="0" y="0"/>
          <a:chExt cx="0" cy="0"/>
        </a:xfrm>
      </p:grpSpPr>
      <p:sp>
        <p:nvSpPr>
          <p:cNvPr id="88" name="Shape 88"/>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89" name="Shape 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8" name="Shape 98"/>
        <p:cNvGrpSpPr/>
        <p:nvPr/>
      </p:nvGrpSpPr>
      <p:grpSpPr>
        <a:xfrm>
          <a:off x="0" y="0"/>
          <a:ext cx="0" cy="0"/>
          <a:chOff x="0" y="0"/>
          <a:chExt cx="0" cy="0"/>
        </a:xfrm>
      </p:grpSpPr>
      <p:sp>
        <p:nvSpPr>
          <p:cNvPr id="99" name="Shape 99"/>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100" name="Shape 1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1" name="Shape 111"/>
        <p:cNvGrpSpPr/>
        <p:nvPr/>
      </p:nvGrpSpPr>
      <p:grpSpPr>
        <a:xfrm>
          <a:off x="0" y="0"/>
          <a:ext cx="0" cy="0"/>
          <a:chOff x="0" y="0"/>
          <a:chExt cx="0" cy="0"/>
        </a:xfrm>
      </p:grpSpPr>
      <p:sp>
        <p:nvSpPr>
          <p:cNvPr id="112" name="Shape 112"/>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113" name="Shape 1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5" name="Shape 125"/>
        <p:cNvGrpSpPr/>
        <p:nvPr/>
      </p:nvGrpSpPr>
      <p:grpSpPr>
        <a:xfrm>
          <a:off x="0" y="0"/>
          <a:ext cx="0" cy="0"/>
          <a:chOff x="0" y="0"/>
          <a:chExt cx="0" cy="0"/>
        </a:xfrm>
      </p:grpSpPr>
      <p:sp>
        <p:nvSpPr>
          <p:cNvPr id="126" name="Shape 126"/>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127" name="Shape 1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 name="Shape 139"/>
        <p:cNvGrpSpPr/>
        <p:nvPr/>
      </p:nvGrpSpPr>
      <p:grpSpPr>
        <a:xfrm>
          <a:off x="0" y="0"/>
          <a:ext cx="0" cy="0"/>
          <a:chOff x="0" y="0"/>
          <a:chExt cx="0" cy="0"/>
        </a:xfrm>
      </p:grpSpPr>
      <p:sp>
        <p:nvSpPr>
          <p:cNvPr id="140" name="Shape 140"/>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141" name="Shape 1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150" name="Shape 150"/>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0" i="0" lang="en-US" sz="1200" u="none" cap="none" strike="noStrike">
                <a:solidFill>
                  <a:schemeClr val="dk1"/>
                </a:solidFill>
                <a:latin typeface="Arial"/>
                <a:ea typeface="Arial"/>
                <a:cs typeface="Arial"/>
                <a:sym typeface="Arial"/>
              </a:rPr>
              <a:t> Fig. 1. Names of places on a map of Antarctic land and ocean together with the GEBCO-2014 bathymetry (http://www.gebco.net/data_and_products/gridded_bathymetry_data/).  </a:t>
            </a:r>
          </a:p>
          <a:p>
            <a:pPr indent="0" lvl="0" marL="0" marR="0" rtl="0" algn="l">
              <a:lnSpc>
                <a:spcPct val="100000"/>
              </a:lnSpc>
              <a:spcBef>
                <a:spcPts val="0"/>
              </a:spcBef>
              <a:spcAft>
                <a:spcPts val="0"/>
              </a:spcAft>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Bouvet Island (Bouvetøya) is an uninhabited subantarctic volcanic island and belongs to Norway.  The island was discovered on 1 January 1739 by Jean-Baptiste Charles Bouvet de Lozier, commander of the French ships Aigle and Marie.  Bouvet Island is a volcanic island constituting the top of a volcano located as the southern end of the Mid-Atlantic Ridge in the South Atlantic Ocean and is the most remote island in the world.</a:t>
            </a:r>
          </a:p>
          <a:p>
            <a:pPr indent="0" lvl="0" marL="0" marR="0" rtl="0" algn="l">
              <a:lnSpc>
                <a:spcPct val="100000"/>
              </a:lnSpc>
              <a:spcBef>
                <a:spcPts val="0"/>
              </a:spcBef>
              <a:spcAft>
                <a:spcPts val="0"/>
              </a:spcAft>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151" name="Shape 151"/>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and Content">
    <p:spTree>
      <p:nvGrpSpPr>
        <p:cNvPr id="16" name="Shape 1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1_Title and Content">
    <p:spTree>
      <p:nvGrpSpPr>
        <p:cNvPr id="17" name="Shape 17"/>
        <p:cNvGrpSpPr/>
        <p:nvPr/>
      </p:nvGrpSpPr>
      <p:grpSpPr>
        <a:xfrm>
          <a:off x="0" y="0"/>
          <a:ext cx="0" cy="0"/>
          <a:chOff x="0" y="0"/>
          <a:chExt cx="0" cy="0"/>
        </a:xfrm>
      </p:grpSpPr>
      <p:sp>
        <p:nvSpPr>
          <p:cNvPr id="18" name="Shape 18"/>
          <p:cNvSpPr txBox="1"/>
          <p:nvPr>
            <p:ph type="title"/>
          </p:nvPr>
        </p:nvSpPr>
        <p:spPr>
          <a:xfrm>
            <a:off x="457200" y="228600"/>
            <a:ext cx="8229600" cy="715962"/>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0" marR="0" rtl="0" algn="ctr">
              <a:spcBef>
                <a:spcPts val="0"/>
              </a:spcBef>
              <a:spcAft>
                <a:spcPts val="0"/>
              </a:spcAft>
              <a:buNone/>
              <a:defRPr sz="1800"/>
            </a:lvl3pPr>
            <a:lvl4pPr indent="0" lvl="3" marL="0" marR="0" rtl="0" algn="ctr">
              <a:spcBef>
                <a:spcPts val="0"/>
              </a:spcBef>
              <a:spcAft>
                <a:spcPts val="0"/>
              </a:spcAft>
              <a:buNone/>
              <a:defRPr sz="1800"/>
            </a:lvl4pPr>
            <a:lvl5pPr indent="0" lvl="4" marL="0" marR="0" rtl="0" algn="ctr">
              <a:spcBef>
                <a:spcPts val="0"/>
              </a:spcBef>
              <a:spcAft>
                <a:spcPts val="0"/>
              </a:spcAft>
              <a:buNone/>
              <a:defRPr sz="1800"/>
            </a:lvl5pPr>
            <a:lvl6pPr indent="0" lvl="5" marL="457200" marR="0" rtl="0" algn="ctr">
              <a:spcBef>
                <a:spcPts val="0"/>
              </a:spcBef>
              <a:spcAft>
                <a:spcPts val="0"/>
              </a:spcAft>
              <a:buNone/>
              <a:defRPr sz="1800"/>
            </a:lvl6pPr>
            <a:lvl7pPr indent="0" lvl="6" marL="914400" marR="0" rtl="0" algn="ctr">
              <a:spcBef>
                <a:spcPts val="0"/>
              </a:spcBef>
              <a:spcAft>
                <a:spcPts val="0"/>
              </a:spcAft>
              <a:buNone/>
              <a:defRPr sz="1800"/>
            </a:lvl7pPr>
            <a:lvl8pPr indent="0" lvl="7" marL="1371600" marR="0" rtl="0" algn="ctr">
              <a:spcBef>
                <a:spcPts val="0"/>
              </a:spcBef>
              <a:spcAft>
                <a:spcPts val="0"/>
              </a:spcAft>
              <a:buNone/>
              <a:defRPr sz="1800"/>
            </a:lvl8pPr>
            <a:lvl9pPr indent="0" lvl="8" marL="1828800" marR="0" rtl="0" algn="ctr">
              <a:spcBef>
                <a:spcPts val="0"/>
              </a:spcBef>
              <a:spcAft>
                <a:spcPts val="0"/>
              </a:spcAft>
              <a:buNone/>
              <a:defRPr sz="1800"/>
            </a:lvl9pPr>
          </a:lstStyle>
          <a:p/>
        </p:txBody>
      </p:sp>
      <p:sp>
        <p:nvSpPr>
          <p:cNvPr id="19" name="Shape 19"/>
          <p:cNvSpPr txBox="1"/>
          <p:nvPr>
            <p:ph idx="1" type="body"/>
          </p:nvPr>
        </p:nvSpPr>
        <p:spPr>
          <a:xfrm>
            <a:off x="457200" y="1219200"/>
            <a:ext cx="8229600" cy="4906962"/>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0" name="Shape 20"/>
          <p:cNvSpPr txBox="1"/>
          <p:nvPr>
            <p:ph idx="10" type="dt"/>
          </p:nvPr>
        </p:nvSpPr>
        <p:spPr>
          <a:xfrm>
            <a:off x="457200" y="6356350"/>
            <a:ext cx="2133599"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1" name="Shape 21"/>
          <p:cNvSpPr txBox="1"/>
          <p:nvPr>
            <p:ph idx="11" type="ftr"/>
          </p:nvPr>
        </p:nvSpPr>
        <p:spPr>
          <a:xfrm>
            <a:off x="3124200" y="6356350"/>
            <a:ext cx="2895600"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2" name="Shape 22"/>
          <p:cNvSpPr txBox="1"/>
          <p:nvPr>
            <p:ph idx="12" type="sldNum"/>
          </p:nvPr>
        </p:nvSpPr>
        <p:spPr>
          <a:xfrm>
            <a:off x="6553200" y="6356350"/>
            <a:ext cx="2133599" cy="36512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3" name="Shape 23"/>
        <p:cNvGrpSpPr/>
        <p:nvPr/>
      </p:nvGrpSpPr>
      <p:grpSpPr>
        <a:xfrm>
          <a:off x="0" y="0"/>
          <a:ext cx="0" cy="0"/>
          <a:chOff x="0" y="0"/>
          <a:chExt cx="0" cy="0"/>
        </a:xfrm>
      </p:grpSpPr>
      <p:sp>
        <p:nvSpPr>
          <p:cNvPr id="24" name="Shape 24"/>
          <p:cNvSpPr txBox="1"/>
          <p:nvPr>
            <p:ph idx="10" type="dt"/>
          </p:nvPr>
        </p:nvSpPr>
        <p:spPr>
          <a:xfrm>
            <a:off x="457200" y="6356350"/>
            <a:ext cx="2133599"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5" name="Shape 25"/>
          <p:cNvSpPr txBox="1"/>
          <p:nvPr>
            <p:ph idx="11" type="ftr"/>
          </p:nvPr>
        </p:nvSpPr>
        <p:spPr>
          <a:xfrm>
            <a:off x="3124200" y="6356350"/>
            <a:ext cx="2895600"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6" name="Shape 26"/>
          <p:cNvSpPr txBox="1"/>
          <p:nvPr>
            <p:ph idx="12" type="sldNum"/>
          </p:nvPr>
        </p:nvSpPr>
        <p:spPr>
          <a:xfrm>
            <a:off x="6553200" y="6356350"/>
            <a:ext cx="2133599" cy="36512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27" name="Shape 27"/>
        <p:cNvGrpSpPr/>
        <p:nvPr/>
      </p:nvGrpSpPr>
      <p:grpSpPr>
        <a:xfrm>
          <a:off x="0" y="0"/>
          <a:ext cx="0" cy="0"/>
          <a:chOff x="0" y="0"/>
          <a:chExt cx="0" cy="0"/>
        </a:xfrm>
      </p:grpSpPr>
      <p:sp>
        <p:nvSpPr>
          <p:cNvPr id="28" name="Shape 28"/>
          <p:cNvSpPr txBox="1"/>
          <p:nvPr>
            <p:ph type="ctrTitle"/>
          </p:nvPr>
        </p:nvSpPr>
        <p:spPr>
          <a:xfrm>
            <a:off x="685800" y="2130425"/>
            <a:ext cx="7772400" cy="1470024"/>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0" marR="0" rtl="0" algn="ctr">
              <a:spcBef>
                <a:spcPts val="0"/>
              </a:spcBef>
              <a:spcAft>
                <a:spcPts val="0"/>
              </a:spcAft>
              <a:buNone/>
              <a:defRPr sz="1800"/>
            </a:lvl3pPr>
            <a:lvl4pPr indent="0" lvl="3" marL="0" marR="0" rtl="0" algn="ctr">
              <a:spcBef>
                <a:spcPts val="0"/>
              </a:spcBef>
              <a:spcAft>
                <a:spcPts val="0"/>
              </a:spcAft>
              <a:buNone/>
              <a:defRPr sz="1800"/>
            </a:lvl4pPr>
            <a:lvl5pPr indent="0" lvl="4" marL="0" marR="0" rtl="0" algn="ctr">
              <a:spcBef>
                <a:spcPts val="0"/>
              </a:spcBef>
              <a:spcAft>
                <a:spcPts val="0"/>
              </a:spcAft>
              <a:buNone/>
              <a:defRPr sz="1800"/>
            </a:lvl5pPr>
            <a:lvl6pPr indent="0" lvl="5" marL="457200" marR="0" rtl="0" algn="ctr">
              <a:spcBef>
                <a:spcPts val="0"/>
              </a:spcBef>
              <a:spcAft>
                <a:spcPts val="0"/>
              </a:spcAft>
              <a:buNone/>
              <a:defRPr sz="1800"/>
            </a:lvl6pPr>
            <a:lvl7pPr indent="0" lvl="6" marL="914400" marR="0" rtl="0" algn="ctr">
              <a:spcBef>
                <a:spcPts val="0"/>
              </a:spcBef>
              <a:spcAft>
                <a:spcPts val="0"/>
              </a:spcAft>
              <a:buNone/>
              <a:defRPr sz="1800"/>
            </a:lvl7pPr>
            <a:lvl8pPr indent="0" lvl="7" marL="1371600" marR="0" rtl="0" algn="ctr">
              <a:spcBef>
                <a:spcPts val="0"/>
              </a:spcBef>
              <a:spcAft>
                <a:spcPts val="0"/>
              </a:spcAft>
              <a:buNone/>
              <a:defRPr sz="1800"/>
            </a:lvl8pPr>
            <a:lvl9pPr indent="0" lvl="8" marL="1828800" marR="0" rtl="0" algn="ctr">
              <a:spcBef>
                <a:spcPts val="0"/>
              </a:spcBef>
              <a:spcAft>
                <a:spcPts val="0"/>
              </a:spcAft>
              <a:buNone/>
              <a:defRPr sz="1800"/>
            </a:lvl9pPr>
          </a:lstStyle>
          <a:p/>
        </p:txBody>
      </p:sp>
      <p:sp>
        <p:nvSpPr>
          <p:cNvPr id="29" name="Shape 29"/>
          <p:cNvSpPr txBox="1"/>
          <p:nvPr>
            <p:ph idx="1" type="subTitle"/>
          </p:nvPr>
        </p:nvSpPr>
        <p:spPr>
          <a:xfrm>
            <a:off x="1371600" y="3886200"/>
            <a:ext cx="6400799" cy="1752600"/>
          </a:xfrm>
          <a:prstGeom prst="rect">
            <a:avLst/>
          </a:prstGeom>
          <a:noFill/>
          <a:ln>
            <a:noFill/>
          </a:ln>
        </p:spPr>
        <p:txBody>
          <a:bodyPr anchorCtr="0" anchor="t" bIns="91425" lIns="91425" rIns="91425" tIns="91425"/>
          <a:lstStyle>
            <a:lvl1pPr indent="0" lvl="0" marL="0" marR="0" rtl="0" algn="ctr">
              <a:lnSpc>
                <a:spcPct val="100000"/>
              </a:lnSpc>
              <a:spcBef>
                <a:spcPts val="0"/>
              </a:spcBef>
              <a:spcAft>
                <a:spcPts val="0"/>
              </a:spcAft>
              <a:buClr>
                <a:srgbClr val="888888"/>
              </a:buClr>
              <a:buFont typeface="Arial"/>
              <a:buNone/>
              <a:defRPr b="0" i="0" sz="1400" u="none" cap="none" strike="noStrike">
                <a:solidFill>
                  <a:srgbClr val="888888"/>
                </a:solidFill>
                <a:latin typeface="Arial"/>
                <a:ea typeface="Arial"/>
                <a:cs typeface="Arial"/>
                <a:sym typeface="Arial"/>
              </a:defRPr>
            </a:lvl1pPr>
            <a:lvl2pPr indent="0" lvl="1" marL="457200" marR="0" rtl="0" algn="ctr">
              <a:lnSpc>
                <a:spcPct val="100000"/>
              </a:lnSpc>
              <a:spcBef>
                <a:spcPts val="0"/>
              </a:spcBef>
              <a:spcAft>
                <a:spcPts val="0"/>
              </a:spcAft>
              <a:buClr>
                <a:srgbClr val="888888"/>
              </a:buClr>
              <a:buFont typeface="Arial"/>
              <a:buNone/>
              <a:defRPr b="0" i="0" sz="1400" u="none" cap="none" strike="noStrike">
                <a:solidFill>
                  <a:srgbClr val="888888"/>
                </a:solidFill>
                <a:latin typeface="Arial"/>
                <a:ea typeface="Arial"/>
                <a:cs typeface="Arial"/>
                <a:sym typeface="Arial"/>
              </a:defRPr>
            </a:lvl2pPr>
            <a:lvl3pPr indent="0" lvl="2" marL="914400" marR="0" rtl="0" algn="ctr">
              <a:lnSpc>
                <a:spcPct val="100000"/>
              </a:lnSpc>
              <a:spcBef>
                <a:spcPts val="0"/>
              </a:spcBef>
              <a:spcAft>
                <a:spcPts val="0"/>
              </a:spcAft>
              <a:buClr>
                <a:srgbClr val="888888"/>
              </a:buClr>
              <a:buFont typeface="Arial"/>
              <a:buNone/>
              <a:defRPr b="0" i="0" sz="1400" u="none" cap="none" strike="noStrike">
                <a:solidFill>
                  <a:srgbClr val="888888"/>
                </a:solidFill>
                <a:latin typeface="Arial"/>
                <a:ea typeface="Arial"/>
                <a:cs typeface="Arial"/>
                <a:sym typeface="Arial"/>
              </a:defRPr>
            </a:lvl3pPr>
            <a:lvl4pPr indent="0" lvl="3" marL="1371600" marR="0" rtl="0" algn="ctr">
              <a:lnSpc>
                <a:spcPct val="100000"/>
              </a:lnSpc>
              <a:spcBef>
                <a:spcPts val="0"/>
              </a:spcBef>
              <a:spcAft>
                <a:spcPts val="0"/>
              </a:spcAft>
              <a:buClr>
                <a:srgbClr val="888888"/>
              </a:buClr>
              <a:buFont typeface="Arial"/>
              <a:buNone/>
              <a:defRPr b="0" i="0" sz="1400" u="none" cap="none" strike="noStrike">
                <a:solidFill>
                  <a:srgbClr val="888888"/>
                </a:solidFill>
                <a:latin typeface="Arial"/>
                <a:ea typeface="Arial"/>
                <a:cs typeface="Arial"/>
                <a:sym typeface="Arial"/>
              </a:defRPr>
            </a:lvl4pPr>
            <a:lvl5pPr indent="0" lvl="4" marL="1828800" marR="0" rtl="0" algn="ctr">
              <a:lnSpc>
                <a:spcPct val="100000"/>
              </a:lnSpc>
              <a:spcBef>
                <a:spcPts val="0"/>
              </a:spcBef>
              <a:spcAft>
                <a:spcPts val="0"/>
              </a:spcAft>
              <a:buClr>
                <a:srgbClr val="888888"/>
              </a:buClr>
              <a:buFont typeface="Arial"/>
              <a:buNone/>
              <a:defRPr b="0" i="0" sz="1400" u="none" cap="none" strike="noStrike">
                <a:solidFill>
                  <a:srgbClr val="888888"/>
                </a:solidFill>
                <a:latin typeface="Arial"/>
                <a:ea typeface="Arial"/>
                <a:cs typeface="Arial"/>
                <a:sym typeface="Arial"/>
              </a:defRPr>
            </a:lvl5pPr>
            <a:lvl6pPr indent="0" lvl="5" marL="2286000" marR="0" rtl="0" algn="ctr">
              <a:lnSpc>
                <a:spcPct val="100000"/>
              </a:lnSpc>
              <a:spcBef>
                <a:spcPts val="0"/>
              </a:spcBef>
              <a:spcAft>
                <a:spcPts val="0"/>
              </a:spcAft>
              <a:buClr>
                <a:srgbClr val="888888"/>
              </a:buClr>
              <a:buFont typeface="Arial"/>
              <a:buNone/>
              <a:defRPr b="0" i="0" sz="1400" u="none" cap="none" strike="noStrike">
                <a:solidFill>
                  <a:srgbClr val="888888"/>
                </a:solidFill>
                <a:latin typeface="Arial"/>
                <a:ea typeface="Arial"/>
                <a:cs typeface="Arial"/>
                <a:sym typeface="Arial"/>
              </a:defRPr>
            </a:lvl6pPr>
            <a:lvl7pPr indent="0" lvl="6" marL="2743200" marR="0" rtl="0" algn="ctr">
              <a:lnSpc>
                <a:spcPct val="100000"/>
              </a:lnSpc>
              <a:spcBef>
                <a:spcPts val="0"/>
              </a:spcBef>
              <a:spcAft>
                <a:spcPts val="0"/>
              </a:spcAft>
              <a:buClr>
                <a:srgbClr val="888888"/>
              </a:buClr>
              <a:buFont typeface="Arial"/>
              <a:buNone/>
              <a:defRPr b="0" i="0" sz="1400" u="none" cap="none" strike="noStrike">
                <a:solidFill>
                  <a:srgbClr val="888888"/>
                </a:solidFill>
                <a:latin typeface="Arial"/>
                <a:ea typeface="Arial"/>
                <a:cs typeface="Arial"/>
                <a:sym typeface="Arial"/>
              </a:defRPr>
            </a:lvl7pPr>
            <a:lvl8pPr indent="0" lvl="7" marL="3200400" marR="0" rtl="0" algn="ctr">
              <a:lnSpc>
                <a:spcPct val="100000"/>
              </a:lnSpc>
              <a:spcBef>
                <a:spcPts val="0"/>
              </a:spcBef>
              <a:spcAft>
                <a:spcPts val="0"/>
              </a:spcAft>
              <a:buClr>
                <a:srgbClr val="888888"/>
              </a:buClr>
              <a:buFont typeface="Arial"/>
              <a:buNone/>
              <a:defRPr b="0" i="0" sz="1400" u="none" cap="none" strike="noStrike">
                <a:solidFill>
                  <a:srgbClr val="888888"/>
                </a:solidFill>
                <a:latin typeface="Arial"/>
                <a:ea typeface="Arial"/>
                <a:cs typeface="Arial"/>
                <a:sym typeface="Arial"/>
              </a:defRPr>
            </a:lvl8pPr>
            <a:lvl9pPr indent="0" lvl="8" marL="3657600" marR="0" rtl="0" algn="ctr">
              <a:lnSpc>
                <a:spcPct val="100000"/>
              </a:lnSpc>
              <a:spcBef>
                <a:spcPts val="0"/>
              </a:spcBef>
              <a:spcAft>
                <a:spcPts val="0"/>
              </a:spcAft>
              <a:buClr>
                <a:srgbClr val="888888"/>
              </a:buClr>
              <a:buFont typeface="Arial"/>
              <a:buNone/>
              <a:defRPr b="0" i="0" sz="1400" u="none" cap="none" strike="noStrike">
                <a:solidFill>
                  <a:srgbClr val="888888"/>
                </a:solidFill>
                <a:latin typeface="Arial"/>
                <a:ea typeface="Arial"/>
                <a:cs typeface="Arial"/>
                <a:sym typeface="Arial"/>
              </a:defRPr>
            </a:lvl9pPr>
          </a:lstStyle>
          <a:p/>
        </p:txBody>
      </p:sp>
      <p:sp>
        <p:nvSpPr>
          <p:cNvPr id="30" name="Shape 30"/>
          <p:cNvSpPr txBox="1"/>
          <p:nvPr>
            <p:ph idx="10" type="dt"/>
          </p:nvPr>
        </p:nvSpPr>
        <p:spPr>
          <a:xfrm>
            <a:off x="457200" y="6356350"/>
            <a:ext cx="2133599"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31" name="Shape 31"/>
          <p:cNvSpPr txBox="1"/>
          <p:nvPr>
            <p:ph idx="11" type="ftr"/>
          </p:nvPr>
        </p:nvSpPr>
        <p:spPr>
          <a:xfrm>
            <a:off x="3124200" y="6356350"/>
            <a:ext cx="2895600"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32" name="Shape 32"/>
          <p:cNvSpPr txBox="1"/>
          <p:nvPr>
            <p:ph idx="12" type="sldNum"/>
          </p:nvPr>
        </p:nvSpPr>
        <p:spPr>
          <a:xfrm>
            <a:off x="6553200" y="6356350"/>
            <a:ext cx="2133599" cy="36512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888888"/>
              </a:buClr>
              <a:buSzPct val="25000"/>
              <a:buFont typeface="Calibri"/>
              <a:buNone/>
            </a:pPr>
            <a:fld id="{00000000-1234-1234-1234-123412341234}" type="slidenum">
              <a:rPr b="0" i="0" lang="en-US" sz="14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_Title and Content">
    <p:spTree>
      <p:nvGrpSpPr>
        <p:cNvPr id="33" name="Shape 33"/>
        <p:cNvGrpSpPr/>
        <p:nvPr/>
      </p:nvGrpSpPr>
      <p:grpSpPr>
        <a:xfrm>
          <a:off x="0" y="0"/>
          <a:ext cx="0" cy="0"/>
          <a:chOff x="0" y="0"/>
          <a:chExt cx="0" cy="0"/>
        </a:xfrm>
      </p:grpSpPr>
      <p:sp>
        <p:nvSpPr>
          <p:cNvPr id="34" name="Shape 34"/>
          <p:cNvSpPr txBox="1"/>
          <p:nvPr>
            <p:ph type="title"/>
          </p:nvPr>
        </p:nvSpPr>
        <p:spPr>
          <a:xfrm>
            <a:off x="457200" y="228600"/>
            <a:ext cx="8229600" cy="715962"/>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0" marR="0" rtl="0" algn="ctr">
              <a:spcBef>
                <a:spcPts val="0"/>
              </a:spcBef>
              <a:spcAft>
                <a:spcPts val="0"/>
              </a:spcAft>
              <a:buNone/>
              <a:defRPr sz="1800"/>
            </a:lvl3pPr>
            <a:lvl4pPr indent="0" lvl="3" marL="0" marR="0" rtl="0" algn="ctr">
              <a:spcBef>
                <a:spcPts val="0"/>
              </a:spcBef>
              <a:spcAft>
                <a:spcPts val="0"/>
              </a:spcAft>
              <a:buNone/>
              <a:defRPr sz="1800"/>
            </a:lvl4pPr>
            <a:lvl5pPr indent="0" lvl="4" marL="0" marR="0" rtl="0" algn="ctr">
              <a:spcBef>
                <a:spcPts val="0"/>
              </a:spcBef>
              <a:spcAft>
                <a:spcPts val="0"/>
              </a:spcAft>
              <a:buNone/>
              <a:defRPr sz="1800"/>
            </a:lvl5pPr>
            <a:lvl6pPr indent="0" lvl="5" marL="457200" marR="0" rtl="0" algn="ctr">
              <a:spcBef>
                <a:spcPts val="0"/>
              </a:spcBef>
              <a:spcAft>
                <a:spcPts val="0"/>
              </a:spcAft>
              <a:buNone/>
              <a:defRPr sz="1800"/>
            </a:lvl6pPr>
            <a:lvl7pPr indent="0" lvl="6" marL="914400" marR="0" rtl="0" algn="ctr">
              <a:spcBef>
                <a:spcPts val="0"/>
              </a:spcBef>
              <a:spcAft>
                <a:spcPts val="0"/>
              </a:spcAft>
              <a:buNone/>
              <a:defRPr sz="1800"/>
            </a:lvl7pPr>
            <a:lvl8pPr indent="0" lvl="7" marL="1371600" marR="0" rtl="0" algn="ctr">
              <a:spcBef>
                <a:spcPts val="0"/>
              </a:spcBef>
              <a:spcAft>
                <a:spcPts val="0"/>
              </a:spcAft>
              <a:buNone/>
              <a:defRPr sz="1800"/>
            </a:lvl8pPr>
            <a:lvl9pPr indent="0" lvl="8" marL="1828800" marR="0" rtl="0" algn="ctr">
              <a:spcBef>
                <a:spcPts val="0"/>
              </a:spcBef>
              <a:spcAft>
                <a:spcPts val="0"/>
              </a:spcAft>
              <a:buNone/>
              <a:defRPr sz="18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01.png"/><Relationship Id="rId2" Type="http://schemas.openxmlformats.org/officeDocument/2006/relationships/image" Target="../media/image00.png"/><Relationship Id="rId3" Type="http://schemas.openxmlformats.org/officeDocument/2006/relationships/image" Target="../media/image02.png"/><Relationship Id="rId4" Type="http://schemas.openxmlformats.org/officeDocument/2006/relationships/slideLayout" Target="../slideLayouts/slideLayout1.xml"/><Relationship Id="rId9" Type="http://schemas.openxmlformats.org/officeDocument/2006/relationships/theme" Target="../theme/theme2.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457200" y="228600"/>
            <a:ext cx="8229600" cy="715962"/>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0" marR="0" rtl="0" algn="ctr">
              <a:spcBef>
                <a:spcPts val="0"/>
              </a:spcBef>
              <a:spcAft>
                <a:spcPts val="0"/>
              </a:spcAft>
              <a:buNone/>
              <a:defRPr sz="1800"/>
            </a:lvl3pPr>
            <a:lvl4pPr indent="0" lvl="3" marL="0" marR="0" rtl="0" algn="ctr">
              <a:spcBef>
                <a:spcPts val="0"/>
              </a:spcBef>
              <a:spcAft>
                <a:spcPts val="0"/>
              </a:spcAft>
              <a:buNone/>
              <a:defRPr sz="1800"/>
            </a:lvl4pPr>
            <a:lvl5pPr indent="0" lvl="4" marL="0" marR="0" rtl="0" algn="ctr">
              <a:spcBef>
                <a:spcPts val="0"/>
              </a:spcBef>
              <a:spcAft>
                <a:spcPts val="0"/>
              </a:spcAft>
              <a:buNone/>
              <a:defRPr sz="1800"/>
            </a:lvl5pPr>
            <a:lvl6pPr indent="0" lvl="5" marL="457200" marR="0" rtl="0" algn="ctr">
              <a:spcBef>
                <a:spcPts val="0"/>
              </a:spcBef>
              <a:spcAft>
                <a:spcPts val="0"/>
              </a:spcAft>
              <a:buNone/>
              <a:defRPr sz="1800"/>
            </a:lvl6pPr>
            <a:lvl7pPr indent="0" lvl="6" marL="914400" marR="0" rtl="0" algn="ctr">
              <a:spcBef>
                <a:spcPts val="0"/>
              </a:spcBef>
              <a:spcAft>
                <a:spcPts val="0"/>
              </a:spcAft>
              <a:buNone/>
              <a:defRPr sz="1800"/>
            </a:lvl7pPr>
            <a:lvl8pPr indent="0" lvl="7" marL="1371600" marR="0" rtl="0" algn="ctr">
              <a:spcBef>
                <a:spcPts val="0"/>
              </a:spcBef>
              <a:spcAft>
                <a:spcPts val="0"/>
              </a:spcAft>
              <a:buNone/>
              <a:defRPr sz="1800"/>
            </a:lvl8pPr>
            <a:lvl9pPr indent="0" lvl="8" marL="1828800" marR="0" rtl="0" algn="ctr">
              <a:spcBef>
                <a:spcPts val="0"/>
              </a:spcBef>
              <a:spcAft>
                <a:spcPts val="0"/>
              </a:spcAft>
              <a:buNone/>
              <a:defRPr sz="1800"/>
            </a:lvl9pPr>
          </a:lstStyle>
          <a:p/>
        </p:txBody>
      </p:sp>
      <p:cxnSp>
        <p:nvCxnSpPr>
          <p:cNvPr id="11" name="Shape 11"/>
          <p:cNvCxnSpPr/>
          <p:nvPr/>
        </p:nvCxnSpPr>
        <p:spPr>
          <a:xfrm>
            <a:off x="38100" y="990600"/>
            <a:ext cx="9017000" cy="0"/>
          </a:xfrm>
          <a:prstGeom prst="straightConnector1">
            <a:avLst/>
          </a:prstGeom>
          <a:noFill/>
          <a:ln cap="flat" cmpd="sng" w="38100">
            <a:solidFill>
              <a:srgbClr val="FFC000"/>
            </a:solidFill>
            <a:prstDash val="solid"/>
            <a:miter/>
            <a:headEnd len="med" w="med" type="none"/>
            <a:tailEnd len="med" w="med" type="none"/>
          </a:ln>
        </p:spPr>
      </p:cxnSp>
      <p:cxnSp>
        <p:nvCxnSpPr>
          <p:cNvPr id="12" name="Shape 12"/>
          <p:cNvCxnSpPr/>
          <p:nvPr/>
        </p:nvCxnSpPr>
        <p:spPr>
          <a:xfrm>
            <a:off x="39685" y="1066800"/>
            <a:ext cx="9017000" cy="0"/>
          </a:xfrm>
          <a:prstGeom prst="straightConnector1">
            <a:avLst/>
          </a:prstGeom>
          <a:noFill/>
          <a:ln cap="flat" cmpd="sng" w="38100">
            <a:solidFill>
              <a:srgbClr val="000066"/>
            </a:solidFill>
            <a:prstDash val="solid"/>
            <a:miter/>
            <a:headEnd len="med" w="med" type="none"/>
            <a:tailEnd len="med" w="med" type="none"/>
          </a:ln>
        </p:spPr>
      </p:cxnSp>
      <p:pic>
        <p:nvPicPr>
          <p:cNvPr id="13" name="Shape 13"/>
          <p:cNvPicPr preferRelativeResize="0"/>
          <p:nvPr/>
        </p:nvPicPr>
        <p:blipFill rotWithShape="1">
          <a:blip r:embed="rId1">
            <a:alphaModFix/>
          </a:blip>
          <a:srcRect b="0" l="0" r="0" t="0"/>
          <a:stretch/>
        </p:blipFill>
        <p:spPr>
          <a:xfrm>
            <a:off x="59266" y="106018"/>
            <a:ext cx="790073" cy="784316"/>
          </a:xfrm>
          <a:prstGeom prst="rect">
            <a:avLst/>
          </a:prstGeom>
          <a:noFill/>
          <a:ln>
            <a:noFill/>
          </a:ln>
        </p:spPr>
      </p:pic>
      <p:pic>
        <p:nvPicPr>
          <p:cNvPr id="14" name="Shape 14"/>
          <p:cNvPicPr preferRelativeResize="0"/>
          <p:nvPr/>
        </p:nvPicPr>
        <p:blipFill rotWithShape="1">
          <a:blip r:embed="rId2">
            <a:alphaModFix/>
          </a:blip>
          <a:srcRect b="0" l="0" r="0" t="0"/>
          <a:stretch/>
        </p:blipFill>
        <p:spPr>
          <a:xfrm>
            <a:off x="8262850" y="71092"/>
            <a:ext cx="839874" cy="831273"/>
          </a:xfrm>
          <a:prstGeom prst="rect">
            <a:avLst/>
          </a:prstGeom>
          <a:noFill/>
          <a:ln>
            <a:noFill/>
          </a:ln>
        </p:spPr>
      </p:pic>
      <p:pic>
        <p:nvPicPr>
          <p:cNvPr id="15" name="Shape 15"/>
          <p:cNvPicPr preferRelativeResize="0"/>
          <p:nvPr/>
        </p:nvPicPr>
        <p:blipFill rotWithShape="1">
          <a:blip r:embed="rId3">
            <a:alphaModFix/>
          </a:blip>
          <a:srcRect b="0" l="0" r="0" t="0"/>
          <a:stretch/>
        </p:blipFill>
        <p:spPr>
          <a:xfrm>
            <a:off x="457200" y="6705600"/>
            <a:ext cx="8229600" cy="9366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05.jpg"/><Relationship Id="rId5" Type="http://schemas.openxmlformats.org/officeDocument/2006/relationships/image" Target="../media/image04.jpg"/><Relationship Id="rId6" Type="http://schemas.openxmlformats.org/officeDocument/2006/relationships/image" Target="../media/image0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6.jpg"/><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7.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25.jpg"/><Relationship Id="rId4" Type="http://schemas.openxmlformats.org/officeDocument/2006/relationships/image" Target="../media/image29.png"/><Relationship Id="rId5" Type="http://schemas.openxmlformats.org/officeDocument/2006/relationships/image" Target="../media/image3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7.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0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07.png"/><Relationship Id="rId4" Type="http://schemas.openxmlformats.org/officeDocument/2006/relationships/image" Target="../media/image0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8.png"/><Relationship Id="rId4" Type="http://schemas.openxmlformats.org/officeDocument/2006/relationships/image" Target="../media/image2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09.png"/><Relationship Id="rId5" Type="http://schemas.openxmlformats.org/officeDocument/2006/relationships/image" Target="../media/image16.png"/><Relationship Id="rId6" Type="http://schemas.openxmlformats.org/officeDocument/2006/relationships/image" Target="../media/image18.png"/><Relationship Id="rId7"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2.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 name="Shape 38"/>
        <p:cNvGrpSpPr/>
        <p:nvPr/>
      </p:nvGrpSpPr>
      <p:grpSpPr>
        <a:xfrm>
          <a:off x="0" y="0"/>
          <a:ext cx="0" cy="0"/>
          <a:chOff x="0" y="0"/>
          <a:chExt cx="0" cy="0"/>
        </a:xfrm>
      </p:grpSpPr>
      <p:sp>
        <p:nvSpPr>
          <p:cNvPr id="39" name="Shape 39"/>
          <p:cNvSpPr txBox="1"/>
          <p:nvPr/>
        </p:nvSpPr>
        <p:spPr>
          <a:xfrm>
            <a:off x="0" y="1066800"/>
            <a:ext cx="9144000" cy="21335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1" i="0" sz="800" u="none" cap="none" strike="noStrike">
              <a:solidFill>
                <a:srgbClr val="0070C0"/>
              </a:solidFill>
              <a:latin typeface="Arial"/>
              <a:ea typeface="Arial"/>
              <a:cs typeface="Arial"/>
              <a:sym typeface="Arial"/>
            </a:endParaRPr>
          </a:p>
          <a:p>
            <a:pPr indent="0" lvl="0" marL="0" marR="0" rtl="0" algn="ctr">
              <a:lnSpc>
                <a:spcPct val="100000"/>
              </a:lnSpc>
              <a:spcBef>
                <a:spcPts val="0"/>
              </a:spcBef>
              <a:spcAft>
                <a:spcPts val="0"/>
              </a:spcAft>
              <a:buClr>
                <a:schemeClr val="dk1"/>
              </a:buClr>
              <a:buSzPct val="25000"/>
              <a:buFont typeface="Arial"/>
              <a:buNone/>
            </a:pPr>
            <a:r>
              <a:rPr b="0" i="1" lang="en-US" sz="1800" u="none" cap="none" strike="noStrike">
                <a:solidFill>
                  <a:schemeClr val="dk1"/>
                </a:solidFill>
                <a:latin typeface="Arial"/>
                <a:ea typeface="Arial"/>
                <a:cs typeface="Arial"/>
                <a:sym typeface="Arial"/>
              </a:rPr>
              <a:t>5th International Ice Analyst Workshop (IAW5)</a:t>
            </a:r>
          </a:p>
          <a:p>
            <a:pPr indent="0" lvl="0" marL="0" marR="0" rtl="0" algn="ctr">
              <a:lnSpc>
                <a:spcPct val="100000"/>
              </a:lnSpc>
              <a:spcBef>
                <a:spcPts val="0"/>
              </a:spcBef>
              <a:spcAft>
                <a:spcPts val="0"/>
              </a:spcAft>
              <a:buClr>
                <a:schemeClr val="dk1"/>
              </a:buClr>
              <a:buFont typeface="Arial"/>
              <a:buNone/>
            </a:pPr>
            <a:r>
              <a:t/>
            </a:r>
            <a:endParaRPr b="0" i="1"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ct val="25000"/>
              <a:buFont typeface="Arial"/>
              <a:buNone/>
            </a:pPr>
            <a:r>
              <a:rPr b="0" i="0" lang="en-US" sz="1600" u="none" cap="none" strike="noStrike">
                <a:solidFill>
                  <a:schemeClr val="dk1"/>
                </a:solidFill>
                <a:latin typeface="Arial"/>
                <a:ea typeface="Arial"/>
                <a:cs typeface="Arial"/>
                <a:sym typeface="Arial"/>
              </a:rPr>
              <a:t>U.S. National Ice Center (NIC)</a:t>
            </a:r>
          </a:p>
          <a:p>
            <a:pPr indent="0" lvl="0" marL="0" marR="0" rtl="0" algn="ctr">
              <a:lnSpc>
                <a:spcPct val="100000"/>
              </a:lnSpc>
              <a:spcBef>
                <a:spcPts val="0"/>
              </a:spcBef>
              <a:spcAft>
                <a:spcPts val="0"/>
              </a:spcAft>
              <a:buClr>
                <a:schemeClr val="dk1"/>
              </a:buClr>
              <a:buSzPct val="25000"/>
              <a:buFont typeface="Arial"/>
              <a:buNone/>
            </a:pPr>
            <a:r>
              <a:rPr b="0" i="0" lang="en-US" sz="1600" u="none" cap="none" strike="noStrike">
                <a:solidFill>
                  <a:schemeClr val="dk1"/>
                </a:solidFill>
                <a:latin typeface="Arial"/>
                <a:ea typeface="Arial"/>
                <a:cs typeface="Arial"/>
                <a:sym typeface="Arial"/>
              </a:rPr>
              <a:t>Suitland, MD, U.S.A. – 16-20 May 2016</a:t>
            </a:r>
          </a:p>
        </p:txBody>
      </p:sp>
      <p:sp>
        <p:nvSpPr>
          <p:cNvPr id="40" name="Shape 40"/>
          <p:cNvSpPr txBox="1"/>
          <p:nvPr/>
        </p:nvSpPr>
        <p:spPr>
          <a:xfrm>
            <a:off x="0" y="304800"/>
            <a:ext cx="9144000" cy="6095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1" i="0" lang="en-US" sz="2200" u="none" cap="none" strike="noStrike">
                <a:solidFill>
                  <a:srgbClr val="17365D"/>
                </a:solidFill>
                <a:latin typeface="Arial"/>
                <a:ea typeface="Arial"/>
                <a:cs typeface="Arial"/>
                <a:sym typeface="Arial"/>
              </a:rPr>
              <a:t>Geophysical Constraints on Antarctic Sea Ice Cover</a:t>
            </a:r>
          </a:p>
        </p:txBody>
      </p:sp>
      <p:sp>
        <p:nvSpPr>
          <p:cNvPr id="41" name="Shape 41"/>
          <p:cNvSpPr txBox="1"/>
          <p:nvPr/>
        </p:nvSpPr>
        <p:spPr>
          <a:xfrm>
            <a:off x="1158875" y="5243512"/>
            <a:ext cx="646112" cy="381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libri"/>
              <a:buNone/>
            </a:pPr>
            <a:r>
              <a:rPr b="0" i="0" lang="en-US" sz="2000" u="none" cap="none" strike="noStrike">
                <a:solidFill>
                  <a:srgbClr val="000000"/>
                </a:solidFill>
                <a:latin typeface="Calibri"/>
                <a:ea typeface="Calibri"/>
                <a:cs typeface="Calibri"/>
                <a:sym typeface="Calibri"/>
              </a:rPr>
              <a:t>USN</a:t>
            </a:r>
          </a:p>
        </p:txBody>
      </p:sp>
      <p:sp>
        <p:nvSpPr>
          <p:cNvPr id="42" name="Shape 42"/>
          <p:cNvSpPr txBox="1"/>
          <p:nvPr/>
        </p:nvSpPr>
        <p:spPr>
          <a:xfrm>
            <a:off x="4138612" y="5243512"/>
            <a:ext cx="809623" cy="369886"/>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libri"/>
              <a:buNone/>
            </a:pPr>
            <a:r>
              <a:rPr b="0" i="0" lang="en-US" sz="2000" u="none" cap="none" strike="noStrike">
                <a:solidFill>
                  <a:srgbClr val="000000"/>
                </a:solidFill>
                <a:latin typeface="Calibri"/>
                <a:ea typeface="Calibri"/>
                <a:cs typeface="Calibri"/>
                <a:sym typeface="Calibri"/>
              </a:rPr>
              <a:t>USCG</a:t>
            </a:r>
          </a:p>
        </p:txBody>
      </p:sp>
      <p:sp>
        <p:nvSpPr>
          <p:cNvPr id="43" name="Shape 43"/>
          <p:cNvSpPr txBox="1"/>
          <p:nvPr/>
        </p:nvSpPr>
        <p:spPr>
          <a:xfrm>
            <a:off x="7200900" y="5243512"/>
            <a:ext cx="939799" cy="369886"/>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libri"/>
              <a:buNone/>
            </a:pPr>
            <a:r>
              <a:rPr b="0" i="0" lang="en-US" sz="2000" u="none" cap="none" strike="noStrike">
                <a:solidFill>
                  <a:srgbClr val="000000"/>
                </a:solidFill>
                <a:latin typeface="Calibri"/>
                <a:ea typeface="Calibri"/>
                <a:cs typeface="Calibri"/>
                <a:sym typeface="Calibri"/>
              </a:rPr>
              <a:t>NOAA</a:t>
            </a:r>
          </a:p>
        </p:txBody>
      </p:sp>
      <p:sp>
        <p:nvSpPr>
          <p:cNvPr id="44" name="Shape 44"/>
          <p:cNvSpPr txBox="1"/>
          <p:nvPr/>
        </p:nvSpPr>
        <p:spPr>
          <a:xfrm>
            <a:off x="0" y="5638800"/>
            <a:ext cx="9144000" cy="515938"/>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0" i="0" lang="en-US" sz="1600" u="none" cap="none" strike="noStrike">
                <a:solidFill>
                  <a:srgbClr val="000000"/>
                </a:solidFill>
                <a:latin typeface="Arial"/>
                <a:ea typeface="Arial"/>
                <a:cs typeface="Arial"/>
                <a:sym typeface="Arial"/>
              </a:rPr>
              <a:t>Dr. Pablo Clemente-Colón  </a:t>
            </a:r>
          </a:p>
          <a:p>
            <a:pPr indent="0" lvl="0" marL="0" marR="0" rtl="0" algn="ctr">
              <a:lnSpc>
                <a:spcPct val="100000"/>
              </a:lnSpc>
              <a:spcBef>
                <a:spcPts val="0"/>
              </a:spcBef>
              <a:spcAft>
                <a:spcPts val="0"/>
              </a:spcAft>
              <a:buClr>
                <a:srgbClr val="000000"/>
              </a:buClr>
              <a:buSzPct val="25000"/>
              <a:buFont typeface="Arial"/>
              <a:buNone/>
            </a:pPr>
            <a:r>
              <a:rPr b="0" i="0" lang="en-US" sz="1600" u="none" cap="none" strike="noStrike">
                <a:solidFill>
                  <a:srgbClr val="000000"/>
                </a:solidFill>
                <a:latin typeface="Arial"/>
                <a:ea typeface="Arial"/>
                <a:cs typeface="Arial"/>
                <a:sym typeface="Arial"/>
              </a:rPr>
              <a:t>Chief Scientist</a:t>
            </a:r>
          </a:p>
          <a:p>
            <a:pPr indent="0" lvl="0" marL="0" marR="0" rtl="0" algn="ctr">
              <a:lnSpc>
                <a:spcPct val="100000"/>
              </a:lnSpc>
              <a:spcBef>
                <a:spcPts val="0"/>
              </a:spcBef>
              <a:spcAft>
                <a:spcPts val="0"/>
              </a:spcAft>
              <a:buClr>
                <a:srgbClr val="000000"/>
              </a:buClr>
              <a:buSzPct val="25000"/>
              <a:buFont typeface="Arial"/>
              <a:buNone/>
            </a:pPr>
            <a:r>
              <a:rPr b="0" i="0" lang="en-US" sz="1600" u="none" cap="none" strike="noStrike">
                <a:solidFill>
                  <a:srgbClr val="000000"/>
                </a:solidFill>
                <a:latin typeface="Arial"/>
                <a:ea typeface="Arial"/>
                <a:cs typeface="Arial"/>
                <a:sym typeface="Arial"/>
              </a:rPr>
              <a:t>U.S. National Ice Center</a:t>
            </a:r>
            <a:r>
              <a:rPr b="0" i="0" lang="en-US" sz="1300" u="none" cap="none" strike="noStrike">
                <a:solidFill>
                  <a:srgbClr val="000000"/>
                </a:solidFill>
                <a:latin typeface="Arial"/>
                <a:ea typeface="Arial"/>
                <a:cs typeface="Arial"/>
                <a:sym typeface="Arial"/>
              </a:rPr>
              <a:t> </a:t>
            </a:r>
          </a:p>
        </p:txBody>
      </p:sp>
      <p:sp>
        <p:nvSpPr>
          <p:cNvPr id="45" name="Shape 45"/>
          <p:cNvSpPr txBox="1"/>
          <p:nvPr/>
        </p:nvSpPr>
        <p:spPr>
          <a:xfrm>
            <a:off x="3770312" y="-3175"/>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46" name="Shape 46"/>
          <p:cNvSpPr txBox="1"/>
          <p:nvPr/>
        </p:nvSpPr>
        <p:spPr>
          <a:xfrm>
            <a:off x="3841750" y="6477000"/>
            <a:ext cx="1492250"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pic>
        <p:nvPicPr>
          <p:cNvPr id="47" name="Shape 47"/>
          <p:cNvPicPr preferRelativeResize="0"/>
          <p:nvPr/>
        </p:nvPicPr>
        <p:blipFill rotWithShape="1">
          <a:blip r:embed="rId3">
            <a:alphaModFix/>
          </a:blip>
          <a:srcRect b="19908" l="1046" r="68101" t="2088"/>
          <a:stretch/>
        </p:blipFill>
        <p:spPr>
          <a:xfrm>
            <a:off x="103186" y="3200400"/>
            <a:ext cx="2895539" cy="2011362"/>
          </a:xfrm>
          <a:prstGeom prst="rect">
            <a:avLst/>
          </a:prstGeom>
          <a:noFill/>
          <a:ln cap="flat" cmpd="sng" w="9525">
            <a:solidFill>
              <a:schemeClr val="dk1"/>
            </a:solidFill>
            <a:prstDash val="solid"/>
            <a:miter/>
            <a:headEnd len="med" w="med" type="none"/>
            <a:tailEnd len="med" w="med" type="none"/>
          </a:ln>
        </p:spPr>
      </p:pic>
      <p:pic>
        <p:nvPicPr>
          <p:cNvPr id="48" name="Shape 48"/>
          <p:cNvPicPr preferRelativeResize="0"/>
          <p:nvPr/>
        </p:nvPicPr>
        <p:blipFill rotWithShape="1">
          <a:blip r:embed="rId4">
            <a:alphaModFix/>
          </a:blip>
          <a:srcRect b="0" l="0" r="0" t="0"/>
          <a:stretch/>
        </p:blipFill>
        <p:spPr>
          <a:xfrm>
            <a:off x="3028950" y="3200400"/>
            <a:ext cx="2989262" cy="2011362"/>
          </a:xfrm>
          <a:prstGeom prst="rect">
            <a:avLst/>
          </a:prstGeom>
          <a:noFill/>
          <a:ln cap="flat" cmpd="sng" w="9525">
            <a:solidFill>
              <a:schemeClr val="dk1"/>
            </a:solidFill>
            <a:prstDash val="solid"/>
            <a:miter/>
            <a:headEnd len="med" w="med" type="none"/>
            <a:tailEnd len="med" w="med" type="none"/>
          </a:ln>
        </p:spPr>
      </p:pic>
      <p:pic>
        <p:nvPicPr>
          <p:cNvPr descr="oscar_dyson.jpg" id="49" name="Shape 49"/>
          <p:cNvPicPr preferRelativeResize="0"/>
          <p:nvPr/>
        </p:nvPicPr>
        <p:blipFill rotWithShape="1">
          <a:blip r:embed="rId5">
            <a:alphaModFix/>
          </a:blip>
          <a:srcRect b="0" l="0" r="0" t="0"/>
          <a:stretch/>
        </p:blipFill>
        <p:spPr>
          <a:xfrm>
            <a:off x="6043830" y="3206751"/>
            <a:ext cx="2985869" cy="2014612"/>
          </a:xfrm>
          <a:prstGeom prst="rect">
            <a:avLst/>
          </a:prstGeom>
          <a:noFill/>
          <a:ln cap="flat" cmpd="sng" w="25400">
            <a:solidFill>
              <a:schemeClr val="dk1"/>
            </a:solidFill>
            <a:prstDash val="solid"/>
            <a:miter/>
            <a:headEnd len="med" w="med" type="none"/>
            <a:tailEnd len="med" w="med" type="none"/>
          </a:ln>
        </p:spPr>
      </p:pic>
      <p:pic>
        <p:nvPicPr>
          <p:cNvPr id="50" name="Shape 50"/>
          <p:cNvPicPr preferRelativeResize="0"/>
          <p:nvPr/>
        </p:nvPicPr>
        <p:blipFill rotWithShape="1">
          <a:blip r:embed="rId6">
            <a:alphaModFix/>
          </a:blip>
          <a:srcRect b="0" l="0" r="0" t="0"/>
          <a:stretch/>
        </p:blipFill>
        <p:spPr>
          <a:xfrm>
            <a:off x="4173360" y="1600200"/>
            <a:ext cx="838199" cy="762000"/>
          </a:xfrm>
          <a:prstGeom prst="rect">
            <a:avLst/>
          </a:prstGeom>
          <a:noFill/>
          <a:ln>
            <a:noFill/>
          </a:ln>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9" name="Shape 159"/>
        <p:cNvGrpSpPr/>
        <p:nvPr/>
      </p:nvGrpSpPr>
      <p:grpSpPr>
        <a:xfrm>
          <a:off x="0" y="0"/>
          <a:ext cx="0" cy="0"/>
          <a:chOff x="0" y="0"/>
          <a:chExt cx="0" cy="0"/>
        </a:xfrm>
      </p:grpSpPr>
      <p:sp>
        <p:nvSpPr>
          <p:cNvPr id="160" name="Shape 160"/>
          <p:cNvSpPr/>
          <p:nvPr/>
        </p:nvSpPr>
        <p:spPr>
          <a:xfrm>
            <a:off x="0" y="76200"/>
            <a:ext cx="9144000" cy="666849"/>
          </a:xfrm>
          <a:prstGeom prst="rect">
            <a:avLst/>
          </a:prstGeom>
          <a:noFill/>
          <a:ln>
            <a:noFill/>
          </a:ln>
        </p:spPr>
        <p:txBody>
          <a:bodyPr anchorCtr="0" anchor="t" bIns="45700" lIns="91425" rIns="91425" tIns="45700">
            <a:noAutofit/>
          </a:bodyPr>
          <a:lstStyle/>
          <a:p>
            <a:pPr indent="0" lvl="0" marL="0" marR="0" rtl="0" algn="ctr">
              <a:lnSpc>
                <a:spcPct val="228571"/>
              </a:lnSpc>
              <a:spcBef>
                <a:spcPts val="0"/>
              </a:spcBef>
              <a:spcAft>
                <a:spcPts val="0"/>
              </a:spcAft>
              <a:buClr>
                <a:srgbClr val="17375E"/>
              </a:buClr>
              <a:buSzPct val="25000"/>
              <a:buFont typeface="Arial"/>
              <a:buNone/>
            </a:pPr>
            <a:r>
              <a:rPr b="1" i="0" lang="en-US" sz="2100" u="none" cap="none" strike="noStrike">
                <a:solidFill>
                  <a:srgbClr val="17375E"/>
                </a:solidFill>
                <a:latin typeface="Arial"/>
                <a:ea typeface="Arial"/>
                <a:cs typeface="Arial"/>
                <a:sym typeface="Arial"/>
              </a:rPr>
              <a:t>SST Isotherms (1999-2009)  and GEBCO-2014 Bathymetry</a:t>
            </a:r>
          </a:p>
        </p:txBody>
      </p:sp>
      <p:pic>
        <p:nvPicPr>
          <p:cNvPr id="161" name="Shape 161"/>
          <p:cNvPicPr preferRelativeResize="0"/>
          <p:nvPr/>
        </p:nvPicPr>
        <p:blipFill rotWithShape="1">
          <a:blip r:embed="rId3">
            <a:alphaModFix/>
          </a:blip>
          <a:srcRect b="0" l="0" r="0" t="0"/>
          <a:stretch/>
        </p:blipFill>
        <p:spPr>
          <a:xfrm>
            <a:off x="609600" y="1143000"/>
            <a:ext cx="4876799" cy="5486399"/>
          </a:xfrm>
          <a:prstGeom prst="rect">
            <a:avLst/>
          </a:prstGeom>
          <a:noFill/>
          <a:ln>
            <a:noFill/>
          </a:ln>
        </p:spPr>
      </p:pic>
      <p:sp>
        <p:nvSpPr>
          <p:cNvPr id="162" name="Shape 162"/>
          <p:cNvSpPr/>
          <p:nvPr/>
        </p:nvSpPr>
        <p:spPr>
          <a:xfrm>
            <a:off x="5638800" y="4267200"/>
            <a:ext cx="3395075" cy="132343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0" i="0" lang="en-US" sz="2000" u="none" cap="none" strike="noStrike">
                <a:solidFill>
                  <a:srgbClr val="000000"/>
                </a:solidFill>
                <a:latin typeface="Arial"/>
                <a:ea typeface="Arial"/>
                <a:cs typeface="Arial"/>
                <a:sym typeface="Arial"/>
              </a:rPr>
              <a:t>Southern Antarctic Circumpolar Current (ACC) front (sACCf) delineated by Kim and Orsi (2014) </a:t>
            </a:r>
          </a:p>
        </p:txBody>
      </p:sp>
      <p:cxnSp>
        <p:nvCxnSpPr>
          <p:cNvPr id="163" name="Shape 163"/>
          <p:cNvCxnSpPr/>
          <p:nvPr/>
        </p:nvCxnSpPr>
        <p:spPr>
          <a:xfrm rot="10800000">
            <a:off x="4724399" y="4038600"/>
            <a:ext cx="1010499" cy="587146"/>
          </a:xfrm>
          <a:prstGeom prst="straightConnector1">
            <a:avLst/>
          </a:prstGeom>
          <a:noFill/>
          <a:ln cap="flat" cmpd="sng" w="25400">
            <a:solidFill>
              <a:schemeClr val="accent1"/>
            </a:solidFill>
            <a:prstDash val="solid"/>
            <a:round/>
            <a:headEnd len="med" w="med" type="none"/>
            <a:tailEnd len="lg" w="lg" type="stealth"/>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8" name="Shape 168"/>
        <p:cNvGrpSpPr/>
        <p:nvPr/>
      </p:nvGrpSpPr>
      <p:grpSpPr>
        <a:xfrm>
          <a:off x="0" y="0"/>
          <a:ext cx="0" cy="0"/>
          <a:chOff x="0" y="0"/>
          <a:chExt cx="0" cy="0"/>
        </a:xfrm>
      </p:grpSpPr>
      <p:sp>
        <p:nvSpPr>
          <p:cNvPr id="169" name="Shape 169"/>
          <p:cNvSpPr/>
          <p:nvPr/>
        </p:nvSpPr>
        <p:spPr>
          <a:xfrm>
            <a:off x="0" y="103290"/>
            <a:ext cx="9144000" cy="687368"/>
          </a:xfrm>
          <a:prstGeom prst="rect">
            <a:avLst/>
          </a:prstGeom>
          <a:noFill/>
          <a:ln>
            <a:noFill/>
          </a:ln>
        </p:spPr>
        <p:txBody>
          <a:bodyPr anchorCtr="0" anchor="t" bIns="45700" lIns="91425" rIns="91425" tIns="45700">
            <a:noAutofit/>
          </a:bodyPr>
          <a:lstStyle/>
          <a:p>
            <a:pPr indent="0" lvl="0" marL="0" marR="0" rtl="0" algn="ctr">
              <a:lnSpc>
                <a:spcPct val="150000"/>
              </a:lnSpc>
              <a:spcBef>
                <a:spcPts val="0"/>
              </a:spcBef>
              <a:spcAft>
                <a:spcPts val="0"/>
              </a:spcAft>
              <a:buClr>
                <a:srgbClr val="17365D"/>
              </a:buClr>
              <a:buSzPct val="25000"/>
              <a:buFont typeface="Arial"/>
              <a:buNone/>
            </a:pPr>
            <a:r>
              <a:rPr b="1" i="0" lang="en-US" sz="3200" u="none" cap="none" strike="noStrike">
                <a:solidFill>
                  <a:srgbClr val="17365D"/>
                </a:solidFill>
                <a:latin typeface="Arial"/>
                <a:ea typeface="Arial"/>
                <a:cs typeface="Arial"/>
                <a:sym typeface="Arial"/>
              </a:rPr>
              <a:t>SST over Kerguelen Plateau</a:t>
            </a:r>
          </a:p>
        </p:txBody>
      </p:sp>
      <p:pic>
        <p:nvPicPr>
          <p:cNvPr id="170" name="Shape 170"/>
          <p:cNvPicPr preferRelativeResize="0"/>
          <p:nvPr/>
        </p:nvPicPr>
        <p:blipFill rotWithShape="1">
          <a:blip r:embed="rId3">
            <a:alphaModFix/>
          </a:blip>
          <a:srcRect b="0" l="0" r="0" t="0"/>
          <a:stretch/>
        </p:blipFill>
        <p:spPr>
          <a:xfrm>
            <a:off x="1524000" y="1199809"/>
            <a:ext cx="6235809" cy="5410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5" name="Shape 175"/>
        <p:cNvGrpSpPr/>
        <p:nvPr/>
      </p:nvGrpSpPr>
      <p:grpSpPr>
        <a:xfrm>
          <a:off x="0" y="0"/>
          <a:ext cx="0" cy="0"/>
          <a:chOff x="0" y="0"/>
          <a:chExt cx="0" cy="0"/>
        </a:xfrm>
      </p:grpSpPr>
      <p:pic>
        <p:nvPicPr>
          <p:cNvPr id="176" name="Shape 176"/>
          <p:cNvPicPr preferRelativeResize="0"/>
          <p:nvPr/>
        </p:nvPicPr>
        <p:blipFill rotWithShape="1">
          <a:blip r:embed="rId3">
            <a:alphaModFix/>
          </a:blip>
          <a:srcRect b="0" l="0" r="0" t="0"/>
          <a:stretch/>
        </p:blipFill>
        <p:spPr>
          <a:xfrm>
            <a:off x="609600" y="1752600"/>
            <a:ext cx="8062975" cy="3657600"/>
          </a:xfrm>
          <a:prstGeom prst="rect">
            <a:avLst/>
          </a:prstGeom>
          <a:noFill/>
          <a:ln>
            <a:noFill/>
          </a:ln>
        </p:spPr>
      </p:pic>
      <p:sp>
        <p:nvSpPr>
          <p:cNvPr id="177" name="Shape 177"/>
          <p:cNvSpPr/>
          <p:nvPr/>
        </p:nvSpPr>
        <p:spPr>
          <a:xfrm>
            <a:off x="0" y="146405"/>
            <a:ext cx="9144000" cy="687368"/>
          </a:xfrm>
          <a:prstGeom prst="rect">
            <a:avLst/>
          </a:prstGeom>
          <a:noFill/>
          <a:ln>
            <a:noFill/>
          </a:ln>
        </p:spPr>
        <p:txBody>
          <a:bodyPr anchorCtr="0" anchor="t" bIns="45700" lIns="91425" rIns="91425" tIns="45700">
            <a:noAutofit/>
          </a:bodyPr>
          <a:lstStyle/>
          <a:p>
            <a:pPr indent="0" lvl="0" marL="0" marR="0" rtl="0" algn="ctr">
              <a:lnSpc>
                <a:spcPct val="150000"/>
              </a:lnSpc>
              <a:spcBef>
                <a:spcPts val="0"/>
              </a:spcBef>
              <a:spcAft>
                <a:spcPts val="0"/>
              </a:spcAft>
              <a:buClr>
                <a:srgbClr val="17365D"/>
              </a:buClr>
              <a:buSzPct val="25000"/>
              <a:buFont typeface="Arial"/>
              <a:buNone/>
            </a:pPr>
            <a:r>
              <a:rPr b="1" i="0" lang="en-US" sz="3200" u="none" cap="none" strike="noStrike">
                <a:solidFill>
                  <a:srgbClr val="17365D"/>
                </a:solidFill>
                <a:latin typeface="Arial"/>
                <a:ea typeface="Arial"/>
                <a:cs typeface="Arial"/>
                <a:sym typeface="Arial"/>
              </a:rPr>
              <a:t>Satellite Sea Surface Temperature</a:t>
            </a:r>
          </a:p>
        </p:txBody>
      </p:sp>
      <p:sp>
        <p:nvSpPr>
          <p:cNvPr id="178" name="Shape 178"/>
          <p:cNvSpPr txBox="1"/>
          <p:nvPr/>
        </p:nvSpPr>
        <p:spPr>
          <a:xfrm>
            <a:off x="685800" y="5638800"/>
            <a:ext cx="7394551" cy="738664"/>
          </a:xfrm>
          <a:prstGeom prst="rect">
            <a:avLst/>
          </a:prstGeom>
          <a:noFill/>
          <a:ln>
            <a:noFill/>
          </a:ln>
        </p:spPr>
        <p:txBody>
          <a:bodyPr anchorCtr="0" anchor="t" bIns="45700" lIns="91425" rIns="91425" tIns="45700">
            <a:noAutofit/>
          </a:bodyPr>
          <a:lstStyle/>
          <a:p>
            <a:pPr indent="0" lvl="0" marL="0" marR="0" rtl="0" algn="just">
              <a:lnSpc>
                <a:spcPct val="100000"/>
              </a:lnSpc>
              <a:spcBef>
                <a:spcPts val="0"/>
              </a:spcBef>
              <a:spcAft>
                <a:spcPts val="0"/>
              </a:spcAft>
              <a:buClr>
                <a:srgbClr val="000000"/>
              </a:buClr>
              <a:buSzPct val="25000"/>
              <a:buFont typeface="Arial"/>
              <a:buNone/>
            </a:pPr>
            <a:r>
              <a:rPr b="0" i="0" lang="en-US" sz="1400" u="none" cap="none" strike="noStrike">
                <a:solidFill>
                  <a:srgbClr val="000000"/>
                </a:solidFill>
                <a:latin typeface="Arial"/>
                <a:ea typeface="Arial"/>
                <a:cs typeface="Arial"/>
                <a:sym typeface="Arial"/>
              </a:rPr>
              <a:t>Maps of Multi-sensor Ultra-high Resolution (MUR) Sea Surface Temperature (SST) represented by the color bar in degrees Celsius on the right with isotherms at − 1.0 °C (black contour) and − 1.4 °C (green contour) on National Ice Center (NIC) Sea Ice Extent.</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3" name="Shape 183"/>
        <p:cNvGrpSpPr/>
        <p:nvPr/>
      </p:nvGrpSpPr>
      <p:grpSpPr>
        <a:xfrm>
          <a:off x="0" y="0"/>
          <a:ext cx="0" cy="0"/>
          <a:chOff x="0" y="0"/>
          <a:chExt cx="0" cy="0"/>
        </a:xfrm>
      </p:grpSpPr>
      <p:pic>
        <p:nvPicPr>
          <p:cNvPr descr="0.jpeg" id="184" name="Shape 184"/>
          <p:cNvPicPr preferRelativeResize="0"/>
          <p:nvPr/>
        </p:nvPicPr>
        <p:blipFill rotWithShape="1">
          <a:blip r:embed="rId3">
            <a:alphaModFix/>
          </a:blip>
          <a:srcRect b="0" l="0" r="0" t="0"/>
          <a:stretch/>
        </p:blipFill>
        <p:spPr>
          <a:xfrm>
            <a:off x="1066800" y="1285704"/>
            <a:ext cx="6705599" cy="5211733"/>
          </a:xfrm>
          <a:prstGeom prst="rect">
            <a:avLst/>
          </a:prstGeom>
          <a:noFill/>
          <a:ln>
            <a:noFill/>
          </a:ln>
        </p:spPr>
      </p:pic>
      <p:sp>
        <p:nvSpPr>
          <p:cNvPr id="185" name="Shape 185"/>
          <p:cNvSpPr/>
          <p:nvPr/>
        </p:nvSpPr>
        <p:spPr>
          <a:xfrm>
            <a:off x="0" y="146405"/>
            <a:ext cx="9144000" cy="687368"/>
          </a:xfrm>
          <a:prstGeom prst="rect">
            <a:avLst/>
          </a:prstGeom>
          <a:noFill/>
          <a:ln>
            <a:noFill/>
          </a:ln>
        </p:spPr>
        <p:txBody>
          <a:bodyPr anchorCtr="0" anchor="t" bIns="45700" lIns="91425" rIns="91425" tIns="45700">
            <a:noAutofit/>
          </a:bodyPr>
          <a:lstStyle/>
          <a:p>
            <a:pPr indent="0" lvl="0" marL="0" marR="0" rtl="0" algn="ctr">
              <a:lnSpc>
                <a:spcPct val="160000"/>
              </a:lnSpc>
              <a:spcBef>
                <a:spcPts val="0"/>
              </a:spcBef>
              <a:spcAft>
                <a:spcPts val="0"/>
              </a:spcAft>
              <a:buClr>
                <a:srgbClr val="17365D"/>
              </a:buClr>
              <a:buSzPct val="25000"/>
              <a:buFont typeface="Arial"/>
              <a:buNone/>
            </a:pPr>
            <a:r>
              <a:rPr b="1" i="0" lang="en-US" sz="3000" u="none" cap="none" strike="noStrike">
                <a:solidFill>
                  <a:srgbClr val="17365D"/>
                </a:solidFill>
                <a:latin typeface="Arial"/>
                <a:ea typeface="Arial"/>
                <a:cs typeface="Arial"/>
                <a:sym typeface="Arial"/>
              </a:rPr>
              <a:t>Stability of Air Temperature at Bouvet Is.</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txBox="1"/>
          <p:nvPr/>
        </p:nvSpPr>
        <p:spPr>
          <a:xfrm>
            <a:off x="381000" y="1359850"/>
            <a:ext cx="8686800" cy="5253574"/>
          </a:xfrm>
          <a:prstGeom prst="rect">
            <a:avLst/>
          </a:prstGeom>
          <a:noFill/>
          <a:ln>
            <a:noFill/>
          </a:ln>
        </p:spPr>
        <p:txBody>
          <a:bodyPr anchorCtr="0" anchor="t" bIns="45700" lIns="91425" rIns="91425" tIns="45700">
            <a:noAutofit/>
          </a:bodyPr>
          <a:lstStyle/>
          <a:p>
            <a:pPr indent="-274320" lvl="0" marL="274320" marR="0" rtl="0" algn="l">
              <a:lnSpc>
                <a:spcPct val="158333"/>
              </a:lnSpc>
              <a:spcBef>
                <a:spcPts val="0"/>
              </a:spcBef>
              <a:spcAft>
                <a:spcPts val="0"/>
              </a:spcAft>
              <a:buClr>
                <a:srgbClr val="17365D"/>
              </a:buClr>
              <a:buSzPct val="100000"/>
              <a:buFont typeface="Arial"/>
              <a:buChar char="•"/>
            </a:pPr>
            <a:r>
              <a:rPr b="0" i="0" lang="en-US" sz="2400" u="none" cap="none" strike="noStrike">
                <a:solidFill>
                  <a:srgbClr val="17365D"/>
                </a:solidFill>
                <a:latin typeface="Arial"/>
                <a:ea typeface="Arial"/>
                <a:cs typeface="Arial"/>
                <a:sym typeface="Arial"/>
              </a:rPr>
              <a:t>Statistical analysis of QuikSCAT scatterometer backscatter data shows a Gaussian-like distribution of Antarctic sea ice signature in contrast to the bimodal distribution found for Arctic sea ice.</a:t>
            </a:r>
          </a:p>
          <a:p>
            <a:pPr indent="-274320" lvl="0" marL="274320" marR="0" rtl="0" algn="l">
              <a:lnSpc>
                <a:spcPct val="158333"/>
              </a:lnSpc>
              <a:spcBef>
                <a:spcPts val="1200"/>
              </a:spcBef>
              <a:spcAft>
                <a:spcPts val="0"/>
              </a:spcAft>
              <a:buClr>
                <a:srgbClr val="17365D"/>
              </a:buClr>
              <a:buSzPct val="100000"/>
              <a:buFont typeface="Arial"/>
              <a:buChar char="•"/>
            </a:pPr>
            <a:r>
              <a:rPr b="0" i="0" lang="en-US" sz="2400" u="none" cap="none" strike="noStrike">
                <a:solidFill>
                  <a:srgbClr val="17365D"/>
                </a:solidFill>
                <a:latin typeface="Arial"/>
                <a:ea typeface="Arial"/>
                <a:cs typeface="Arial"/>
                <a:sym typeface="Arial"/>
              </a:rPr>
              <a:t>Using the Gaussian mean and STD, we define ‘YI Class’ for younger ice, ‘OI Class’ for older ice, and ‘RI Class’  for rough older ice with highest backscatter.</a:t>
            </a:r>
          </a:p>
          <a:p>
            <a:pPr indent="-274320" lvl="0" marL="274320" marR="0" rtl="0" algn="l">
              <a:lnSpc>
                <a:spcPct val="158333"/>
              </a:lnSpc>
              <a:spcBef>
                <a:spcPts val="1200"/>
              </a:spcBef>
              <a:spcAft>
                <a:spcPts val="0"/>
              </a:spcAft>
              <a:buClr>
                <a:srgbClr val="17365D"/>
              </a:buClr>
              <a:buSzPct val="100000"/>
              <a:buFont typeface="Arial"/>
              <a:buChar char="•"/>
            </a:pPr>
            <a:r>
              <a:rPr b="0" i="0" lang="en-US" sz="2400" u="none" cap="none" strike="noStrike">
                <a:solidFill>
                  <a:srgbClr val="17365D"/>
                </a:solidFill>
                <a:latin typeface="Arial"/>
                <a:ea typeface="Arial"/>
                <a:cs typeface="Arial"/>
                <a:sym typeface="Arial"/>
              </a:rPr>
              <a:t>We then use 10 years of backscatter data (1999- 2009) to map synoptic sea ice classes over the Antarctic sea ice cover. </a:t>
            </a:r>
          </a:p>
        </p:txBody>
      </p:sp>
      <p:sp>
        <p:nvSpPr>
          <p:cNvPr id="191" name="Shape 191"/>
          <p:cNvSpPr txBox="1"/>
          <p:nvPr/>
        </p:nvSpPr>
        <p:spPr>
          <a:xfrm>
            <a:off x="0" y="228600"/>
            <a:ext cx="9144000" cy="584776"/>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17365D"/>
              </a:buClr>
              <a:buSzPct val="25000"/>
              <a:buFont typeface="Arial"/>
              <a:buNone/>
            </a:pPr>
            <a:r>
              <a:rPr b="0" i="0" lang="en-US" sz="3200" u="none" cap="none" strike="noStrike">
                <a:solidFill>
                  <a:srgbClr val="17365D"/>
                </a:solidFill>
                <a:latin typeface="Arial"/>
                <a:ea typeface="Arial"/>
                <a:cs typeface="Arial"/>
                <a:sym typeface="Arial"/>
              </a:rPr>
              <a:t>Backscatter Synoptic Sea Ice Classes</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pic>
        <p:nvPicPr>
          <p:cNvPr id="197" name="Shape 197"/>
          <p:cNvPicPr preferRelativeResize="0"/>
          <p:nvPr/>
        </p:nvPicPr>
        <p:blipFill rotWithShape="1">
          <a:blip r:embed="rId3">
            <a:alphaModFix/>
          </a:blip>
          <a:srcRect b="0" l="0" r="0" t="0"/>
          <a:stretch/>
        </p:blipFill>
        <p:spPr>
          <a:xfrm>
            <a:off x="94488" y="1109250"/>
            <a:ext cx="3809999" cy="5483200"/>
          </a:xfrm>
          <a:prstGeom prst="rect">
            <a:avLst/>
          </a:prstGeom>
          <a:noFill/>
          <a:ln>
            <a:noFill/>
          </a:ln>
        </p:spPr>
      </p:pic>
      <p:pic>
        <p:nvPicPr>
          <p:cNvPr id="198" name="Shape 198"/>
          <p:cNvPicPr preferRelativeResize="0"/>
          <p:nvPr/>
        </p:nvPicPr>
        <p:blipFill rotWithShape="1">
          <a:blip r:embed="rId4">
            <a:alphaModFix/>
          </a:blip>
          <a:srcRect b="0" l="0" r="0" t="0"/>
          <a:stretch/>
        </p:blipFill>
        <p:spPr>
          <a:xfrm>
            <a:off x="4020312" y="1106424"/>
            <a:ext cx="5029199" cy="5105399"/>
          </a:xfrm>
          <a:prstGeom prst="rect">
            <a:avLst/>
          </a:prstGeom>
          <a:noFill/>
          <a:ln>
            <a:noFill/>
          </a:ln>
        </p:spPr>
      </p:pic>
      <p:sp>
        <p:nvSpPr>
          <p:cNvPr id="199" name="Shape 199"/>
          <p:cNvSpPr txBox="1"/>
          <p:nvPr/>
        </p:nvSpPr>
        <p:spPr>
          <a:xfrm>
            <a:off x="0" y="0"/>
            <a:ext cx="9143998" cy="9905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dk2"/>
              </a:buClr>
              <a:buSzPct val="25000"/>
              <a:buFont typeface="Arial"/>
              <a:buNone/>
            </a:pPr>
            <a:r>
              <a:rPr b="1" i="0" lang="en-US" sz="2800" u="none" cap="none" strike="noStrike">
                <a:solidFill>
                  <a:schemeClr val="dk2"/>
                </a:solidFill>
                <a:latin typeface="Arial"/>
                <a:ea typeface="Arial"/>
                <a:cs typeface="Arial"/>
                <a:sym typeface="Arial"/>
              </a:rPr>
              <a:t>QuikSCAT Ku Backscatter Classification</a:t>
            </a:r>
          </a:p>
          <a:p>
            <a:pPr indent="0" lvl="0" marL="0" marR="0" rtl="0" algn="ctr">
              <a:lnSpc>
                <a:spcPct val="100000"/>
              </a:lnSpc>
              <a:spcBef>
                <a:spcPts val="0"/>
              </a:spcBef>
              <a:spcAft>
                <a:spcPts val="0"/>
              </a:spcAft>
              <a:buClr>
                <a:schemeClr val="dk2"/>
              </a:buClr>
              <a:buSzPct val="25000"/>
              <a:buFont typeface="Arial"/>
              <a:buNone/>
            </a:pPr>
            <a:r>
              <a:rPr b="1" i="0" lang="en-US" sz="2800" u="none" cap="none" strike="noStrike">
                <a:solidFill>
                  <a:schemeClr val="dk2"/>
                </a:solidFill>
                <a:latin typeface="Arial"/>
                <a:ea typeface="Arial"/>
                <a:cs typeface="Arial"/>
                <a:sym typeface="Arial"/>
              </a:rPr>
              <a:t>and Tracking of Antarctic Sea Ice</a:t>
            </a:r>
          </a:p>
        </p:txBody>
      </p:sp>
      <p:sp>
        <p:nvSpPr>
          <p:cNvPr id="200" name="Shape 200"/>
          <p:cNvSpPr txBox="1"/>
          <p:nvPr/>
        </p:nvSpPr>
        <p:spPr>
          <a:xfrm>
            <a:off x="6019800" y="6428853"/>
            <a:ext cx="2895600" cy="276998"/>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Nghiem et al. </a:t>
            </a:r>
            <a:r>
              <a:rPr b="1" i="1" lang="en-US" sz="1200" u="none" cap="none" strike="noStrike">
                <a:solidFill>
                  <a:srgbClr val="000000"/>
                </a:solidFill>
                <a:latin typeface="Arial"/>
                <a:ea typeface="Arial"/>
                <a:cs typeface="Arial"/>
                <a:sym typeface="Arial"/>
              </a:rPr>
              <a:t>Rem. Sens. Env.</a:t>
            </a:r>
            <a:r>
              <a:rPr b="1" i="0" lang="en-US" sz="1200" u="none" cap="none" strike="noStrike">
                <a:solidFill>
                  <a:srgbClr val="000000"/>
                </a:solidFill>
                <a:latin typeface="Arial"/>
                <a:ea typeface="Arial"/>
                <a:cs typeface="Arial"/>
                <a:sym typeface="Arial"/>
              </a:rPr>
              <a:t>, 2016</a:t>
            </a:r>
          </a:p>
        </p:txBody>
      </p:sp>
      <p:sp>
        <p:nvSpPr>
          <p:cNvPr id="201" name="Shape 201"/>
          <p:cNvSpPr txBox="1"/>
          <p:nvPr/>
        </p:nvSpPr>
        <p:spPr>
          <a:xfrm>
            <a:off x="4495800" y="6190558"/>
            <a:ext cx="4345823" cy="307777"/>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i="0" lang="en-US" sz="1400" u="none" cap="none" strike="noStrike">
                <a:solidFill>
                  <a:srgbClr val="000000"/>
                </a:solidFill>
                <a:latin typeface="Arial"/>
                <a:ea typeface="Arial"/>
                <a:cs typeface="Arial"/>
                <a:sym typeface="Arial"/>
              </a:rPr>
              <a:t>PSC backscatter tracks validated against buoy drifts</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5" name="Shape 205"/>
        <p:cNvGrpSpPr/>
        <p:nvPr/>
      </p:nvGrpSpPr>
      <p:grpSpPr>
        <a:xfrm>
          <a:off x="0" y="0"/>
          <a:ext cx="0" cy="0"/>
          <a:chOff x="0" y="0"/>
          <a:chExt cx="0" cy="0"/>
        </a:xfrm>
      </p:grpSpPr>
      <p:pic>
        <p:nvPicPr>
          <p:cNvPr id="206" name="Shape 206"/>
          <p:cNvPicPr preferRelativeResize="0"/>
          <p:nvPr/>
        </p:nvPicPr>
        <p:blipFill rotWithShape="1">
          <a:blip r:embed="rId3">
            <a:alphaModFix/>
          </a:blip>
          <a:srcRect b="0" l="0" r="0" t="0"/>
          <a:stretch/>
        </p:blipFill>
        <p:spPr>
          <a:xfrm>
            <a:off x="1066800" y="1143000"/>
            <a:ext cx="4107180" cy="5486399"/>
          </a:xfrm>
          <a:prstGeom prst="rect">
            <a:avLst/>
          </a:prstGeom>
          <a:noFill/>
          <a:ln>
            <a:noFill/>
          </a:ln>
        </p:spPr>
      </p:pic>
      <p:sp>
        <p:nvSpPr>
          <p:cNvPr id="207" name="Shape 207"/>
          <p:cNvSpPr txBox="1"/>
          <p:nvPr/>
        </p:nvSpPr>
        <p:spPr>
          <a:xfrm>
            <a:off x="5562600" y="1600200"/>
            <a:ext cx="3276599" cy="41148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1" i="0" sz="2800" u="none" cap="none" strike="noStrike">
              <a:solidFill>
                <a:srgbClr val="17365D"/>
              </a:solidFill>
              <a:latin typeface="Arial"/>
              <a:ea typeface="Arial"/>
              <a:cs typeface="Arial"/>
              <a:sym typeface="Arial"/>
            </a:endParaRPr>
          </a:p>
          <a:p>
            <a:pPr indent="0" lvl="0" marL="0" marR="0" rtl="0" algn="ctr">
              <a:lnSpc>
                <a:spcPct val="100000"/>
              </a:lnSpc>
              <a:spcBef>
                <a:spcPts val="0"/>
              </a:spcBef>
              <a:spcAft>
                <a:spcPts val="0"/>
              </a:spcAft>
              <a:buClr>
                <a:srgbClr val="17365D"/>
              </a:buClr>
              <a:buSzPct val="25000"/>
              <a:buFont typeface="Arial"/>
              <a:buNone/>
            </a:pPr>
            <a:r>
              <a:rPr b="1" i="0" lang="en-US" sz="2800" u="none" cap="none" strike="noStrike">
                <a:solidFill>
                  <a:srgbClr val="17365D"/>
                </a:solidFill>
                <a:latin typeface="Arial"/>
                <a:ea typeface="Arial"/>
                <a:cs typeface="Arial"/>
                <a:sym typeface="Arial"/>
              </a:rPr>
              <a:t>Indicate the Circumpolar Presence of the Frontal Ice Zone (FIZ)</a:t>
            </a:r>
          </a:p>
        </p:txBody>
      </p:sp>
      <p:sp>
        <p:nvSpPr>
          <p:cNvPr id="208" name="Shape 208"/>
          <p:cNvSpPr txBox="1"/>
          <p:nvPr/>
        </p:nvSpPr>
        <p:spPr>
          <a:xfrm>
            <a:off x="0" y="228600"/>
            <a:ext cx="9144000" cy="7620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17365D"/>
              </a:buClr>
              <a:buSzPct val="25000"/>
              <a:buFont typeface="Arial"/>
              <a:buNone/>
            </a:pPr>
            <a:r>
              <a:rPr b="1" i="0" lang="en-US" sz="2400" u="none" cap="none" strike="noStrike">
                <a:solidFill>
                  <a:srgbClr val="17365D"/>
                </a:solidFill>
                <a:latin typeface="Arial"/>
                <a:ea typeface="Arial"/>
                <a:cs typeface="Arial"/>
                <a:sym typeface="Arial"/>
              </a:rPr>
              <a:t>Tracks of Antarctic Sea Ice Backscatter Signatures</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3" name="Shape 213"/>
        <p:cNvGrpSpPr/>
        <p:nvPr/>
      </p:nvGrpSpPr>
      <p:grpSpPr>
        <a:xfrm>
          <a:off x="0" y="0"/>
          <a:ext cx="0" cy="0"/>
          <a:chOff x="0" y="0"/>
          <a:chExt cx="0" cy="0"/>
        </a:xfrm>
      </p:grpSpPr>
      <p:pic>
        <p:nvPicPr>
          <p:cNvPr descr="ls :Users:svnghiem:Desktop:ansipap:rigor:Movie-Track-QS.150420-ice-classes-melt-filter-jpg-good:TrackQS_20080601_AQ.jpg" id="214" name="Shape 214"/>
          <p:cNvPicPr preferRelativeResize="0"/>
          <p:nvPr/>
        </p:nvPicPr>
        <p:blipFill rotWithShape="1">
          <a:blip r:embed="rId3">
            <a:alphaModFix/>
          </a:blip>
          <a:srcRect b="12846" l="13064" r="9629" t="9355"/>
          <a:stretch/>
        </p:blipFill>
        <p:spPr>
          <a:xfrm>
            <a:off x="118427" y="1676400"/>
            <a:ext cx="4389119" cy="4416743"/>
          </a:xfrm>
          <a:prstGeom prst="rect">
            <a:avLst/>
          </a:prstGeom>
          <a:noFill/>
          <a:ln>
            <a:noFill/>
          </a:ln>
        </p:spPr>
      </p:pic>
      <p:pic>
        <p:nvPicPr>
          <p:cNvPr descr="ls :Users:svnghiem:Desktop:ansipap:rigor:Movie-Track-QS.150420-ice-classes-melt-filter-jpg-good:TrackQS_20080922_AQ.jpg" id="215" name="Shape 215"/>
          <p:cNvPicPr preferRelativeResize="0"/>
          <p:nvPr/>
        </p:nvPicPr>
        <p:blipFill rotWithShape="1">
          <a:blip r:embed="rId4">
            <a:alphaModFix/>
          </a:blip>
          <a:srcRect b="12740" l="13116" r="9646" t="9471"/>
          <a:stretch/>
        </p:blipFill>
        <p:spPr>
          <a:xfrm>
            <a:off x="4652021" y="1680851"/>
            <a:ext cx="4389119" cy="4419599"/>
          </a:xfrm>
          <a:prstGeom prst="rect">
            <a:avLst/>
          </a:prstGeom>
          <a:noFill/>
          <a:ln>
            <a:noFill/>
          </a:ln>
        </p:spPr>
      </p:pic>
      <p:sp>
        <p:nvSpPr>
          <p:cNvPr id="216" name="Shape 216"/>
          <p:cNvSpPr txBox="1"/>
          <p:nvPr/>
        </p:nvSpPr>
        <p:spPr>
          <a:xfrm>
            <a:off x="0" y="0"/>
            <a:ext cx="9143998" cy="9905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17365D"/>
              </a:buClr>
              <a:buSzPct val="25000"/>
              <a:buFont typeface="Arial"/>
              <a:buNone/>
            </a:pPr>
            <a:r>
              <a:rPr b="1" i="0" lang="en-US" sz="2800" u="none" cap="none" strike="noStrike">
                <a:solidFill>
                  <a:srgbClr val="17365D"/>
                </a:solidFill>
                <a:latin typeface="Arial"/>
                <a:ea typeface="Arial"/>
                <a:cs typeface="Arial"/>
                <a:sym typeface="Arial"/>
              </a:rPr>
              <a:t>A Complementary Observation</a:t>
            </a:r>
          </a:p>
          <a:p>
            <a:pPr indent="0" lvl="0" marL="0" marR="0" rtl="0" algn="ctr">
              <a:lnSpc>
                <a:spcPct val="100000"/>
              </a:lnSpc>
              <a:spcBef>
                <a:spcPts val="0"/>
              </a:spcBef>
              <a:spcAft>
                <a:spcPts val="0"/>
              </a:spcAft>
              <a:buClr>
                <a:srgbClr val="17365D"/>
              </a:buClr>
              <a:buSzPct val="25000"/>
              <a:buFont typeface="Arial"/>
              <a:buNone/>
            </a:pPr>
            <a:r>
              <a:rPr b="1" i="0" lang="en-US" sz="2800" u="none" cap="none" strike="noStrike">
                <a:solidFill>
                  <a:srgbClr val="17365D"/>
                </a:solidFill>
                <a:latin typeface="Arial"/>
                <a:ea typeface="Arial"/>
                <a:cs typeface="Arial"/>
                <a:sym typeface="Arial"/>
              </a:rPr>
              <a:t>From Sea Ice Trajectory Tracking</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1" name="Shape 221"/>
        <p:cNvGrpSpPr/>
        <p:nvPr/>
      </p:nvGrpSpPr>
      <p:grpSpPr>
        <a:xfrm>
          <a:off x="0" y="0"/>
          <a:ext cx="0" cy="0"/>
          <a:chOff x="0" y="0"/>
          <a:chExt cx="0" cy="0"/>
        </a:xfrm>
      </p:grpSpPr>
      <p:pic>
        <p:nvPicPr>
          <p:cNvPr descr="C:\Users\Pablo\Desktop\KOPRI_2016\ezgif-3414720992.gif" id="222" name="Shape 222"/>
          <p:cNvPicPr preferRelativeResize="0"/>
          <p:nvPr/>
        </p:nvPicPr>
        <p:blipFill rotWithShape="1">
          <a:blip r:embed="rId3">
            <a:alphaModFix/>
          </a:blip>
          <a:srcRect b="0" l="0" r="0" t="0"/>
          <a:stretch/>
        </p:blipFill>
        <p:spPr>
          <a:xfrm>
            <a:off x="1920240" y="1120416"/>
            <a:ext cx="5257799" cy="5527271"/>
          </a:xfrm>
          <a:prstGeom prst="rect">
            <a:avLst/>
          </a:prstGeom>
          <a:noFill/>
          <a:ln>
            <a:noFill/>
          </a:ln>
        </p:spPr>
      </p:pic>
      <p:sp>
        <p:nvSpPr>
          <p:cNvPr id="223" name="Shape 223"/>
          <p:cNvSpPr txBox="1"/>
          <p:nvPr/>
        </p:nvSpPr>
        <p:spPr>
          <a:xfrm>
            <a:off x="0" y="0"/>
            <a:ext cx="9143998" cy="9905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17365D"/>
              </a:buClr>
              <a:buSzPct val="25000"/>
              <a:buFont typeface="Arial"/>
              <a:buNone/>
            </a:pPr>
            <a:r>
              <a:rPr b="1" i="0" lang="en-US" sz="2800" u="none" cap="none" strike="noStrike">
                <a:solidFill>
                  <a:srgbClr val="17365D"/>
                </a:solidFill>
                <a:latin typeface="Arial"/>
                <a:ea typeface="Arial"/>
                <a:cs typeface="Arial"/>
                <a:sym typeface="Arial"/>
              </a:rPr>
              <a:t>A Complementary Observation</a:t>
            </a:r>
          </a:p>
          <a:p>
            <a:pPr indent="0" lvl="0" marL="0" marR="0" rtl="0" algn="ctr">
              <a:lnSpc>
                <a:spcPct val="100000"/>
              </a:lnSpc>
              <a:spcBef>
                <a:spcPts val="0"/>
              </a:spcBef>
              <a:spcAft>
                <a:spcPts val="0"/>
              </a:spcAft>
              <a:buClr>
                <a:srgbClr val="17365D"/>
              </a:buClr>
              <a:buSzPct val="25000"/>
              <a:buFont typeface="Arial"/>
              <a:buNone/>
            </a:pPr>
            <a:r>
              <a:rPr b="1" i="0" lang="en-US" sz="2800" u="none" cap="none" strike="noStrike">
                <a:solidFill>
                  <a:srgbClr val="17365D"/>
                </a:solidFill>
                <a:latin typeface="Arial"/>
                <a:ea typeface="Arial"/>
                <a:cs typeface="Arial"/>
                <a:sym typeface="Arial"/>
              </a:rPr>
              <a:t>From Sea Ice Trajectory Tracking</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7" name="Shape 227"/>
        <p:cNvGrpSpPr/>
        <p:nvPr/>
      </p:nvGrpSpPr>
      <p:grpSpPr>
        <a:xfrm>
          <a:off x="0" y="0"/>
          <a:ext cx="0" cy="0"/>
          <a:chOff x="0" y="0"/>
          <a:chExt cx="0" cy="0"/>
        </a:xfrm>
      </p:grpSpPr>
      <p:pic>
        <p:nvPicPr>
          <p:cNvPr id="228" name="Shape 228"/>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229" name="Shape 229"/>
          <p:cNvSpPr txBox="1"/>
          <p:nvPr/>
        </p:nvSpPr>
        <p:spPr>
          <a:xfrm>
            <a:off x="0" y="6324600"/>
            <a:ext cx="9144000" cy="475343"/>
          </a:xfrm>
          <a:prstGeom prst="rect">
            <a:avLst/>
          </a:prstGeom>
          <a:noFill/>
          <a:ln>
            <a:noFill/>
          </a:ln>
        </p:spPr>
        <p:txBody>
          <a:bodyPr anchorCtr="0" anchor="t" bIns="45700" lIns="91425" rIns="91425" tIns="45700">
            <a:noAutofit/>
          </a:bodyPr>
          <a:lstStyle/>
          <a:p>
            <a:pPr indent="0" lvl="0" marL="0" marR="0" rtl="0" algn="ctr">
              <a:lnSpc>
                <a:spcPct val="228571"/>
              </a:lnSpc>
              <a:spcBef>
                <a:spcPts val="0"/>
              </a:spcBef>
              <a:spcAft>
                <a:spcPts val="0"/>
              </a:spcAft>
              <a:buClr>
                <a:schemeClr val="lt1"/>
              </a:buClr>
              <a:buSzPct val="25000"/>
              <a:buFont typeface="Arial"/>
              <a:buNone/>
            </a:pPr>
            <a:r>
              <a:rPr b="0" i="1" lang="en-US" sz="1400" u="none" cap="none" strike="noStrike">
                <a:solidFill>
                  <a:schemeClr val="lt1"/>
                </a:solidFill>
                <a:latin typeface="Arial"/>
                <a:ea typeface="Arial"/>
                <a:cs typeface="Arial"/>
                <a:sym typeface="Arial"/>
              </a:rPr>
              <a:t>Photo courtesy of M. Lewis </a:t>
            </a:r>
          </a:p>
        </p:txBody>
      </p:sp>
      <p:sp>
        <p:nvSpPr>
          <p:cNvPr id="230" name="Shape 230"/>
          <p:cNvSpPr txBox="1"/>
          <p:nvPr/>
        </p:nvSpPr>
        <p:spPr>
          <a:xfrm>
            <a:off x="0" y="0"/>
            <a:ext cx="9144000" cy="906230"/>
          </a:xfrm>
          <a:prstGeom prst="rect">
            <a:avLst/>
          </a:prstGeom>
          <a:noFill/>
          <a:ln>
            <a:noFill/>
          </a:ln>
        </p:spPr>
        <p:txBody>
          <a:bodyPr anchorCtr="0" anchor="t" bIns="45700" lIns="91425" rIns="91425" tIns="45700">
            <a:noAutofit/>
          </a:bodyPr>
          <a:lstStyle/>
          <a:p>
            <a:pPr indent="0" lvl="0" marL="0" marR="0" rtl="0" algn="ctr">
              <a:lnSpc>
                <a:spcPct val="133333"/>
              </a:lnSpc>
              <a:spcBef>
                <a:spcPts val="0"/>
              </a:spcBef>
              <a:spcAft>
                <a:spcPts val="0"/>
              </a:spcAft>
              <a:buClr>
                <a:srgbClr val="17365D"/>
              </a:buClr>
              <a:buSzPct val="25000"/>
              <a:buFont typeface="Arial"/>
              <a:buNone/>
            </a:pPr>
            <a:r>
              <a:rPr b="1" i="0" lang="en-US" sz="2400" u="none" cap="none" strike="noStrike">
                <a:solidFill>
                  <a:srgbClr val="17365D"/>
                </a:solidFill>
                <a:latin typeface="Arial"/>
                <a:ea typeface="Arial"/>
                <a:cs typeface="Arial"/>
                <a:sym typeface="Arial"/>
              </a:rPr>
              <a:t>Conditions Observed Over Older Ice Class Region in the Bellingshausen Sea During SIMBA on October 2007</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 name="Shape 54"/>
        <p:cNvGrpSpPr/>
        <p:nvPr/>
      </p:nvGrpSpPr>
      <p:grpSpPr>
        <a:xfrm>
          <a:off x="0" y="0"/>
          <a:ext cx="0" cy="0"/>
          <a:chOff x="0" y="0"/>
          <a:chExt cx="0" cy="0"/>
        </a:xfrm>
      </p:grpSpPr>
      <p:sp>
        <p:nvSpPr>
          <p:cNvPr id="55" name="Shape 55"/>
          <p:cNvSpPr txBox="1"/>
          <p:nvPr/>
        </p:nvSpPr>
        <p:spPr>
          <a:xfrm>
            <a:off x="457200" y="1254125"/>
            <a:ext cx="8229600" cy="51816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1" i="0" lang="en-US" sz="1800" u="sng" cap="none" strike="noStrike">
                <a:solidFill>
                  <a:srgbClr val="000000"/>
                </a:solidFill>
                <a:latin typeface="Arial"/>
                <a:ea typeface="Arial"/>
                <a:cs typeface="Arial"/>
                <a:sym typeface="Arial"/>
              </a:rPr>
              <a:t>Paradox</a:t>
            </a:r>
          </a:p>
          <a:p>
            <a:pPr indent="0" lvl="0" marL="0" marR="0" rtl="0" algn="ctr">
              <a:lnSpc>
                <a:spcPct val="100000"/>
              </a:lnSpc>
              <a:spcBef>
                <a:spcPts val="300"/>
              </a:spcBef>
              <a:spcAft>
                <a:spcPts val="0"/>
              </a:spcAft>
              <a:buClr>
                <a:srgbClr val="002060"/>
              </a:buClr>
              <a:buSzPct val="25000"/>
              <a:buFont typeface="Arial"/>
              <a:buNone/>
            </a:pPr>
            <a:r>
              <a:rPr b="0" i="0" lang="en-US" sz="1600" u="none" cap="none" strike="noStrike">
                <a:solidFill>
                  <a:srgbClr val="002060"/>
                </a:solidFill>
                <a:latin typeface="Arial"/>
                <a:ea typeface="Arial"/>
                <a:cs typeface="Arial"/>
                <a:sym typeface="Arial"/>
              </a:rPr>
              <a:t>The Arctic sea ice cover has been retreating during the last three decades while the Antarctic sea ice cover appears stable with if anything a </a:t>
            </a:r>
            <a:br>
              <a:rPr b="0" i="0" lang="en-US" sz="1600" u="none" cap="none" strike="noStrike">
                <a:solidFill>
                  <a:srgbClr val="002060"/>
                </a:solidFill>
                <a:latin typeface="Arial"/>
                <a:ea typeface="Arial"/>
                <a:cs typeface="Arial"/>
                <a:sym typeface="Arial"/>
              </a:rPr>
            </a:br>
            <a:r>
              <a:rPr b="0" i="0" lang="en-US" sz="1600" u="none" cap="none" strike="noStrike">
                <a:solidFill>
                  <a:srgbClr val="002060"/>
                </a:solidFill>
                <a:latin typeface="Arial"/>
                <a:ea typeface="Arial"/>
                <a:cs typeface="Arial"/>
                <a:sym typeface="Arial"/>
              </a:rPr>
              <a:t>slight increasing trend</a:t>
            </a:r>
          </a:p>
          <a:p>
            <a:pPr indent="0" lvl="0" marL="0" marR="0" rtl="0" algn="ctr">
              <a:lnSpc>
                <a:spcPct val="100000"/>
              </a:lnSpc>
              <a:spcBef>
                <a:spcPts val="300"/>
              </a:spcBef>
              <a:spcAft>
                <a:spcPts val="0"/>
              </a:spcAft>
              <a:buClr>
                <a:srgbClr val="000000"/>
              </a:buClr>
              <a:buFont typeface="Arial"/>
              <a:buNone/>
            </a:pPr>
            <a:r>
              <a:t/>
            </a:r>
            <a:endParaRPr b="1" i="0" sz="1800" u="sng" cap="none" strike="noStrike">
              <a:solidFill>
                <a:srgbClr val="000000"/>
              </a:solidFill>
              <a:latin typeface="Arial"/>
              <a:ea typeface="Arial"/>
              <a:cs typeface="Arial"/>
              <a:sym typeface="Arial"/>
            </a:endParaRPr>
          </a:p>
          <a:p>
            <a:pPr indent="0" lvl="0" marL="0" marR="0" rtl="0" algn="ctr">
              <a:lnSpc>
                <a:spcPct val="100000"/>
              </a:lnSpc>
              <a:spcBef>
                <a:spcPts val="300"/>
              </a:spcBef>
              <a:spcAft>
                <a:spcPts val="0"/>
              </a:spcAft>
              <a:buClr>
                <a:srgbClr val="000000"/>
              </a:buClr>
              <a:buSzPct val="25000"/>
              <a:buFont typeface="Arial"/>
              <a:buNone/>
            </a:pPr>
            <a:r>
              <a:rPr b="1" i="0" lang="en-US" sz="1800" u="sng" cap="none" strike="noStrike">
                <a:solidFill>
                  <a:srgbClr val="000000"/>
                </a:solidFill>
                <a:latin typeface="Arial"/>
                <a:ea typeface="Arial"/>
                <a:cs typeface="Arial"/>
                <a:sym typeface="Arial"/>
              </a:rPr>
              <a:t>Conclusion</a:t>
            </a:r>
          </a:p>
          <a:p>
            <a:pPr indent="0" lvl="0" marL="0" marR="0" rtl="0" algn="ctr">
              <a:lnSpc>
                <a:spcPct val="115000"/>
              </a:lnSpc>
              <a:spcBef>
                <a:spcPts val="400"/>
              </a:spcBef>
              <a:spcAft>
                <a:spcPts val="0"/>
              </a:spcAft>
              <a:buClr>
                <a:srgbClr val="1F497D"/>
              </a:buClr>
              <a:buSzPct val="25000"/>
              <a:buFont typeface="Arial"/>
              <a:buNone/>
            </a:pPr>
            <a:r>
              <a:rPr b="0" i="0" lang="en-US" sz="1600" u="none" cap="none" strike="noStrike">
                <a:solidFill>
                  <a:srgbClr val="17365D"/>
                </a:solidFill>
                <a:latin typeface="Arial"/>
                <a:ea typeface="Arial"/>
                <a:cs typeface="Arial"/>
                <a:sym typeface="Arial"/>
              </a:rPr>
              <a:t>Antarctic sea ice behavior is consistent with Antarctic geophysics and thus not pose </a:t>
            </a:r>
          </a:p>
          <a:p>
            <a:pPr indent="0" lvl="0" marL="0" marR="0" rtl="0" algn="ctr">
              <a:lnSpc>
                <a:spcPct val="115000"/>
              </a:lnSpc>
              <a:spcBef>
                <a:spcPts val="400"/>
              </a:spcBef>
              <a:spcAft>
                <a:spcPts val="0"/>
              </a:spcAft>
              <a:buClr>
                <a:srgbClr val="1F497D"/>
              </a:buClr>
              <a:buSzPct val="25000"/>
              <a:buFont typeface="Arial"/>
              <a:buNone/>
            </a:pPr>
            <a:r>
              <a:rPr b="0" i="0" lang="en-US" sz="1600" u="none" cap="none" strike="noStrike">
                <a:solidFill>
                  <a:srgbClr val="17365D"/>
                </a:solidFill>
                <a:latin typeface="Arial"/>
                <a:ea typeface="Arial"/>
                <a:cs typeface="Arial"/>
                <a:sym typeface="Arial"/>
              </a:rPr>
              <a:t>a paradox</a:t>
            </a:r>
          </a:p>
          <a:p>
            <a:pPr indent="0" lvl="0" marL="0" marR="0" rtl="0" algn="ctr">
              <a:lnSpc>
                <a:spcPct val="100000"/>
              </a:lnSpc>
              <a:spcBef>
                <a:spcPts val="300"/>
              </a:spcBef>
              <a:spcAft>
                <a:spcPts val="0"/>
              </a:spcAft>
              <a:buClr>
                <a:schemeClr val="dk1"/>
              </a:buClr>
              <a:buFont typeface="Arial"/>
              <a:buNone/>
            </a:pPr>
            <a:r>
              <a:t/>
            </a:r>
            <a:endParaRPr b="0" i="0" sz="1600" u="none" cap="none" strike="noStrike">
              <a:solidFill>
                <a:srgbClr val="002060"/>
              </a:solidFill>
              <a:latin typeface="Arial"/>
              <a:ea typeface="Arial"/>
              <a:cs typeface="Arial"/>
              <a:sym typeface="Arial"/>
            </a:endParaRPr>
          </a:p>
          <a:p>
            <a:pPr indent="0" lvl="0" marL="0" marR="0" rtl="0" algn="ctr">
              <a:lnSpc>
                <a:spcPct val="100000"/>
              </a:lnSpc>
              <a:spcBef>
                <a:spcPts val="300"/>
              </a:spcBef>
              <a:spcAft>
                <a:spcPts val="0"/>
              </a:spcAft>
              <a:buClr>
                <a:schemeClr val="dk1"/>
              </a:buClr>
              <a:buFont typeface="Arial"/>
              <a:buNone/>
            </a:pPr>
            <a:r>
              <a:t/>
            </a:r>
            <a:endParaRPr b="0" i="0" sz="1600" u="none" cap="none" strike="noStrike">
              <a:solidFill>
                <a:srgbClr val="002060"/>
              </a:solidFill>
              <a:latin typeface="Arial"/>
              <a:ea typeface="Arial"/>
              <a:cs typeface="Arial"/>
              <a:sym typeface="Arial"/>
            </a:endParaRPr>
          </a:p>
          <a:p>
            <a:pPr indent="0" lvl="0" marL="0" marR="0" rtl="0" algn="l">
              <a:lnSpc>
                <a:spcPct val="100000"/>
              </a:lnSpc>
              <a:spcBef>
                <a:spcPts val="0"/>
              </a:spcBef>
              <a:spcAft>
                <a:spcPts val="0"/>
              </a:spcAft>
              <a:buClr>
                <a:srgbClr val="000000"/>
              </a:buClr>
              <a:buFont typeface="Arial"/>
              <a:buNone/>
            </a:pPr>
            <a:r>
              <a:t/>
            </a:r>
            <a:endParaRPr b="0" i="0" sz="1600" u="none" cap="none" strike="noStrike">
              <a:solidFill>
                <a:srgbClr val="002060"/>
              </a:solidFill>
              <a:latin typeface="Arial"/>
              <a:ea typeface="Arial"/>
              <a:cs typeface="Arial"/>
              <a:sym typeface="Arial"/>
            </a:endParaRPr>
          </a:p>
        </p:txBody>
      </p:sp>
      <p:grpSp>
        <p:nvGrpSpPr>
          <p:cNvPr id="56" name="Shape 56"/>
          <p:cNvGrpSpPr/>
          <p:nvPr/>
        </p:nvGrpSpPr>
        <p:grpSpPr>
          <a:xfrm>
            <a:off x="609600" y="3844923"/>
            <a:ext cx="8153399" cy="2324100"/>
            <a:chOff x="0" y="0"/>
            <a:chExt cx="2147483647" cy="2147483647"/>
          </a:xfrm>
        </p:grpSpPr>
        <p:pic>
          <p:nvPicPr>
            <p:cNvPr id="57" name="Shape 57"/>
            <p:cNvPicPr preferRelativeResize="0"/>
            <p:nvPr/>
          </p:nvPicPr>
          <p:blipFill rotWithShape="1">
            <a:blip r:embed="rId3">
              <a:alphaModFix/>
            </a:blip>
            <a:srcRect b="0" l="0" r="0" t="0"/>
            <a:stretch/>
          </p:blipFill>
          <p:spPr>
            <a:xfrm>
              <a:off x="794853178" y="422455883"/>
              <a:ext cx="497567293" cy="1725027763"/>
            </a:xfrm>
            <a:prstGeom prst="rect">
              <a:avLst/>
            </a:prstGeom>
            <a:noFill/>
            <a:ln>
              <a:noFill/>
            </a:ln>
          </p:spPr>
        </p:pic>
        <p:sp>
          <p:nvSpPr>
            <p:cNvPr id="58" name="Shape 58"/>
            <p:cNvSpPr txBox="1"/>
            <p:nvPr/>
          </p:nvSpPr>
          <p:spPr>
            <a:xfrm>
              <a:off x="0" y="492864980"/>
              <a:ext cx="802797665" cy="145037597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0" i="0" lang="en-US" sz="1600" u="none" cap="none" strike="noStrike">
                  <a:solidFill>
                    <a:srgbClr val="002060"/>
                  </a:solidFill>
                  <a:latin typeface="Arial"/>
                  <a:ea typeface="Arial"/>
                  <a:cs typeface="Arial"/>
                  <a:sym typeface="Arial"/>
                </a:rPr>
                <a:t>Geographical contrast between Arctic and Antarctic Regions		</a:t>
              </a:r>
            </a:p>
            <a:p>
              <a:pPr indent="0" lvl="0" marL="0" marR="0" rtl="0" algn="l">
                <a:lnSpc>
                  <a:spcPct val="100000"/>
                </a:lnSpc>
                <a:spcBef>
                  <a:spcPts val="0"/>
                </a:spcBef>
                <a:spcAft>
                  <a:spcPts val="0"/>
                </a:spcAft>
                <a:buClr>
                  <a:srgbClr val="002060"/>
                </a:buClr>
                <a:buSzPct val="25000"/>
                <a:buFont typeface="Arial"/>
                <a:buNone/>
              </a:pPr>
              <a:r>
                <a:rPr b="0" i="0" lang="en-US" sz="1600" u="none" cap="none" strike="noStrike">
                  <a:solidFill>
                    <a:srgbClr val="002060"/>
                  </a:solidFill>
                  <a:latin typeface="Arial"/>
                  <a:ea typeface="Arial"/>
                  <a:cs typeface="Arial"/>
                  <a:sym typeface="Arial"/>
                </a:rPr>
                <a:t> </a:t>
              </a:r>
            </a:p>
            <a:p>
              <a:pPr indent="0" lvl="0" marL="0" marR="0" rtl="0" algn="l">
                <a:lnSpc>
                  <a:spcPct val="100000"/>
                </a:lnSpc>
                <a:spcBef>
                  <a:spcPts val="0"/>
                </a:spcBef>
                <a:spcAft>
                  <a:spcPts val="0"/>
                </a:spcAft>
                <a:buClr>
                  <a:srgbClr val="002060"/>
                </a:buClr>
                <a:buSzPct val="25000"/>
                <a:buFont typeface="Arial"/>
                <a:buNone/>
              </a:pPr>
              <a:r>
                <a:rPr b="0" i="0" lang="en-US" sz="1600" u="none" cap="none" strike="noStrike">
                  <a:solidFill>
                    <a:srgbClr val="002060"/>
                  </a:solidFill>
                  <a:latin typeface="Arial"/>
                  <a:ea typeface="Arial"/>
                  <a:cs typeface="Arial"/>
                  <a:sym typeface="Arial"/>
                </a:rPr>
                <a:t> Regional Forcing Factors	</a:t>
              </a:r>
              <a:r>
                <a:rPr b="0" i="0" lang="en-US" sz="1600" u="none" cap="none" strike="noStrike">
                  <a:solidFill>
                    <a:srgbClr val="1F497D"/>
                  </a:solidFill>
                  <a:latin typeface="Arial"/>
                  <a:ea typeface="Arial"/>
                  <a:cs typeface="Arial"/>
                  <a:sym typeface="Arial"/>
                </a:rPr>
                <a:t>	</a:t>
              </a:r>
            </a:p>
          </p:txBody>
        </p:sp>
        <p:sp>
          <p:nvSpPr>
            <p:cNvPr id="59" name="Shape 59"/>
            <p:cNvSpPr txBox="1"/>
            <p:nvPr/>
          </p:nvSpPr>
          <p:spPr>
            <a:xfrm>
              <a:off x="1292420445" y="492864980"/>
              <a:ext cx="855063201" cy="1251305278"/>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2060"/>
                </a:buClr>
                <a:buSzPct val="25000"/>
                <a:buFont typeface="Arial"/>
                <a:buNone/>
              </a:pPr>
              <a:r>
                <a:rPr b="0" i="0" lang="en-US" sz="1600" u="none" cap="none" strike="noStrike">
                  <a:solidFill>
                    <a:srgbClr val="002060"/>
                  </a:solidFill>
                  <a:latin typeface="Arial"/>
                  <a:ea typeface="Arial"/>
                  <a:cs typeface="Arial"/>
                  <a:sym typeface="Arial"/>
                </a:rPr>
                <a:t>Ice Extent and Location of Thermal Fronts</a:t>
              </a:r>
            </a:p>
            <a:p>
              <a:pPr indent="0" lvl="0" marL="0" marR="0" rtl="0" algn="l">
                <a:lnSpc>
                  <a:spcPct val="100000"/>
                </a:lnSpc>
                <a:spcBef>
                  <a:spcPts val="0"/>
                </a:spcBef>
                <a:spcAft>
                  <a:spcPts val="0"/>
                </a:spcAft>
                <a:buClr>
                  <a:schemeClr val="dk1"/>
                </a:buClr>
                <a:buFont typeface="Arial"/>
                <a:buNone/>
              </a:pPr>
              <a:r>
                <a:t/>
              </a:r>
              <a:endParaRPr b="0" i="0" sz="1600" u="none" cap="none" strike="noStrike">
                <a:solidFill>
                  <a:srgbClr val="002060"/>
                </a:solidFill>
                <a:latin typeface="Arial"/>
                <a:ea typeface="Arial"/>
                <a:cs typeface="Arial"/>
                <a:sym typeface="Arial"/>
              </a:endParaRPr>
            </a:p>
            <a:p>
              <a:pPr indent="0" lvl="0" marL="0" marR="0" rtl="0" algn="l">
                <a:lnSpc>
                  <a:spcPct val="100000"/>
                </a:lnSpc>
                <a:spcBef>
                  <a:spcPts val="0"/>
                </a:spcBef>
                <a:spcAft>
                  <a:spcPts val="0"/>
                </a:spcAft>
                <a:buClr>
                  <a:schemeClr val="dk1"/>
                </a:buClr>
                <a:buFont typeface="Arial"/>
                <a:buNone/>
              </a:pPr>
              <a:r>
                <a:t/>
              </a:r>
              <a:endParaRPr b="0" i="0" sz="1600" u="none" cap="none" strike="noStrike">
                <a:solidFill>
                  <a:srgbClr val="002060"/>
                </a:solidFill>
                <a:latin typeface="Arial"/>
                <a:ea typeface="Arial"/>
                <a:cs typeface="Arial"/>
                <a:sym typeface="Arial"/>
              </a:endParaRPr>
            </a:p>
            <a:p>
              <a:pPr indent="0" lvl="0" marL="0" marR="0" rtl="0" algn="l">
                <a:lnSpc>
                  <a:spcPct val="100000"/>
                </a:lnSpc>
                <a:spcBef>
                  <a:spcPts val="0"/>
                </a:spcBef>
                <a:spcAft>
                  <a:spcPts val="0"/>
                </a:spcAft>
                <a:buClr>
                  <a:srgbClr val="002060"/>
                </a:buClr>
                <a:buSzPct val="25000"/>
                <a:buFont typeface="Arial"/>
                <a:buNone/>
              </a:pPr>
              <a:r>
                <a:rPr b="0" i="0" lang="en-US" sz="1600" u="none" cap="none" strike="noStrike">
                  <a:solidFill>
                    <a:srgbClr val="002060"/>
                  </a:solidFill>
                  <a:latin typeface="Arial"/>
                  <a:ea typeface="Arial"/>
                  <a:cs typeface="Arial"/>
                  <a:sym typeface="Arial"/>
                </a:rPr>
                <a:t>Tracking of Sea Ice and Distribution of “New” Ice Classes</a:t>
              </a:r>
            </a:p>
            <a:p>
              <a:pPr indent="0" lvl="0" marL="0" marR="0" rtl="0" algn="l">
                <a:lnSpc>
                  <a:spcPct val="100000"/>
                </a:lnSpc>
                <a:spcBef>
                  <a:spcPts val="0"/>
                </a:spcBef>
                <a:spcAft>
                  <a:spcPts val="0"/>
                </a:spcAft>
                <a:buClr>
                  <a:srgbClr val="000000"/>
                </a:buClr>
                <a:buFont typeface="Arial"/>
                <a:buNone/>
              </a:pPr>
              <a:r>
                <a:t/>
              </a:r>
              <a:endParaRPr b="0" i="0" sz="1600" u="none" cap="none" strike="noStrike">
                <a:solidFill>
                  <a:srgbClr val="002060"/>
                </a:solidFill>
                <a:latin typeface="Arial"/>
                <a:ea typeface="Arial"/>
                <a:cs typeface="Arial"/>
                <a:sym typeface="Arial"/>
              </a:endParaRPr>
            </a:p>
          </p:txBody>
        </p:sp>
        <p:sp>
          <p:nvSpPr>
            <p:cNvPr id="60" name="Shape 60"/>
            <p:cNvSpPr txBox="1"/>
            <p:nvPr/>
          </p:nvSpPr>
          <p:spPr>
            <a:xfrm>
              <a:off x="933952133" y="0"/>
              <a:ext cx="260908456" cy="34126516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800" u="sng" cap="none" strike="noStrike">
                  <a:solidFill>
                    <a:srgbClr val="000000"/>
                  </a:solidFill>
                  <a:latin typeface="Arial"/>
                  <a:ea typeface="Arial"/>
                  <a:cs typeface="Arial"/>
                  <a:sym typeface="Arial"/>
                </a:rPr>
                <a:t>Outline</a:t>
              </a:r>
            </a:p>
          </p:txBody>
        </p:sp>
      </p:grpSp>
      <p:sp>
        <p:nvSpPr>
          <p:cNvPr id="61" name="Shape 61"/>
          <p:cNvSpPr txBox="1"/>
          <p:nvPr/>
        </p:nvSpPr>
        <p:spPr>
          <a:xfrm>
            <a:off x="3770312" y="-3175"/>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62" name="Shape 62"/>
          <p:cNvSpPr txBox="1"/>
          <p:nvPr/>
        </p:nvSpPr>
        <p:spPr>
          <a:xfrm>
            <a:off x="3841750" y="6477000"/>
            <a:ext cx="1492250"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63" name="Shape 63"/>
          <p:cNvSpPr txBox="1"/>
          <p:nvPr/>
        </p:nvSpPr>
        <p:spPr>
          <a:xfrm>
            <a:off x="0" y="304800"/>
            <a:ext cx="9144000" cy="6095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1" i="0" lang="en-US" sz="2200" u="none" cap="none" strike="noStrike">
                <a:solidFill>
                  <a:srgbClr val="17365D"/>
                </a:solidFill>
                <a:latin typeface="Arial"/>
                <a:ea typeface="Arial"/>
                <a:cs typeface="Arial"/>
                <a:sym typeface="Arial"/>
              </a:rPr>
              <a:t>Geophysical Constraints on Antarctic Sea Ice Cover</a:t>
            </a: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5" name="Shape 235"/>
        <p:cNvGrpSpPr/>
        <p:nvPr/>
      </p:nvGrpSpPr>
      <p:grpSpPr>
        <a:xfrm>
          <a:off x="0" y="0"/>
          <a:ext cx="0" cy="0"/>
          <a:chOff x="0" y="0"/>
          <a:chExt cx="0" cy="0"/>
        </a:xfrm>
      </p:grpSpPr>
      <p:sp>
        <p:nvSpPr>
          <p:cNvPr id="236" name="Shape 236"/>
          <p:cNvSpPr txBox="1"/>
          <p:nvPr/>
        </p:nvSpPr>
        <p:spPr>
          <a:xfrm>
            <a:off x="3770312" y="-3175"/>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237" name="Shape 237"/>
          <p:cNvSpPr txBox="1"/>
          <p:nvPr/>
        </p:nvSpPr>
        <p:spPr>
          <a:xfrm>
            <a:off x="3841750" y="6477000"/>
            <a:ext cx="1492250"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238" name="Shape 238"/>
          <p:cNvSpPr txBox="1"/>
          <p:nvPr>
            <p:ph type="title"/>
          </p:nvPr>
        </p:nvSpPr>
        <p:spPr>
          <a:xfrm>
            <a:off x="0" y="122238"/>
            <a:ext cx="9144000" cy="715962"/>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1" i="0" lang="en-US" sz="2600" u="none" cap="none" strike="noStrike">
                <a:solidFill>
                  <a:srgbClr val="002060"/>
                </a:solidFill>
                <a:latin typeface="Arial"/>
                <a:ea typeface="Arial"/>
                <a:cs typeface="Arial"/>
                <a:sym typeface="Arial"/>
              </a:rPr>
              <a:t>International Programme for Antarctic Buoys </a:t>
            </a:r>
          </a:p>
        </p:txBody>
      </p:sp>
      <p:sp>
        <p:nvSpPr>
          <p:cNvPr id="239" name="Shape 239"/>
          <p:cNvSpPr txBox="1"/>
          <p:nvPr/>
        </p:nvSpPr>
        <p:spPr>
          <a:xfrm>
            <a:off x="3352800" y="1219200"/>
            <a:ext cx="5943599" cy="838199"/>
          </a:xfrm>
          <a:prstGeom prst="rect">
            <a:avLst/>
          </a:prstGeom>
          <a:noFill/>
          <a:ln>
            <a:noFill/>
          </a:ln>
        </p:spPr>
        <p:txBody>
          <a:bodyPr anchorCtr="0" anchor="t" bIns="45700" lIns="91425" rIns="91425" tIns="45700">
            <a:noAutofit/>
          </a:bodyPr>
          <a:lstStyle/>
          <a:p>
            <a:pPr indent="-349250" lvl="2" marL="1200150" marR="0" rtl="0" algn="l">
              <a:lnSpc>
                <a:spcPct val="8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Global participants working together to maintain a network</a:t>
            </a:r>
          </a:p>
          <a:p>
            <a:pPr indent="-349250" lvl="2" marL="1200150" marR="0" rtl="0" algn="l">
              <a:lnSpc>
                <a:spcPct val="8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of drifting buoys around the Antarctic continent  to provide </a:t>
            </a:r>
          </a:p>
          <a:p>
            <a:pPr indent="-349250" lvl="2" marL="1200150" marR="0" rtl="0" algn="l">
              <a:lnSpc>
                <a:spcPct val="8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real-time operational requirements and research purposes.</a:t>
            </a:r>
          </a:p>
        </p:txBody>
      </p:sp>
      <p:sp>
        <p:nvSpPr>
          <p:cNvPr id="240" name="Shape 240"/>
          <p:cNvSpPr txBox="1"/>
          <p:nvPr/>
        </p:nvSpPr>
        <p:spPr>
          <a:xfrm>
            <a:off x="5257800" y="1752600"/>
            <a:ext cx="1828800" cy="2682874"/>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Australia</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Finland</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France</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Germany</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Italy  </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Japan</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New Zealand</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Norway</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South Africa</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UK</a:t>
            </a:r>
          </a:p>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United States</a:t>
            </a:r>
          </a:p>
        </p:txBody>
      </p:sp>
      <p:sp>
        <p:nvSpPr>
          <p:cNvPr id="241" name="Shape 241"/>
          <p:cNvSpPr txBox="1"/>
          <p:nvPr/>
        </p:nvSpPr>
        <p:spPr>
          <a:xfrm>
            <a:off x="76200" y="4437064"/>
            <a:ext cx="5562600" cy="1963736"/>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The U.S. IPAB contributions are coordinated through the U.S. Interagency Program for Antarctic Buoys (USIPAB), which is  also managed by the U.S. National Ice Center and the Polar Science Center at University of Washington.  To date the main effort has been funded by NSF with additional support from NOAA and limited leveraging of  other USIABP resources.  The goal is to establish and maintain an array of meteorological and ocean buoys on sea ice, primarily in the U.S. operational region of interest, i.e. Amundsen /Bellingshausen and Ross Seas.</a:t>
            </a:r>
          </a:p>
        </p:txBody>
      </p:sp>
      <p:graphicFrame>
        <p:nvGraphicFramePr>
          <p:cNvPr id="242" name="Shape 242"/>
          <p:cNvGraphicFramePr/>
          <p:nvPr/>
        </p:nvGraphicFramePr>
        <p:xfrm>
          <a:off x="1485900" y="2133600"/>
          <a:ext cx="3000000" cy="3000000"/>
        </p:xfrm>
        <a:graphic>
          <a:graphicData uri="http://schemas.openxmlformats.org/drawingml/2006/table">
            <a:tbl>
              <a:tblPr>
                <a:noFill/>
                <a:tableStyleId>{16CA9589-AED1-4D23-9016-409982078BA9}</a:tableStyleId>
              </a:tblPr>
              <a:tblGrid>
                <a:gridCol w="3619500"/>
              </a:tblGrid>
              <a:tr h="334950">
                <a:tc>
                  <a:txBody>
                    <a:bodyPr>
                      <a:noAutofit/>
                    </a:bodyPr>
                    <a:lstStyle/>
                    <a:p>
                      <a:pPr indent="0" lvl="0" marL="0" marR="0" rtl="0" algn="l">
                        <a:lnSpc>
                          <a:spcPct val="100000"/>
                        </a:lnSpc>
                        <a:spcBef>
                          <a:spcPts val="0"/>
                        </a:spcBef>
                        <a:spcAft>
                          <a:spcPts val="0"/>
                        </a:spcAft>
                        <a:buClr>
                          <a:schemeClr val="dk1"/>
                        </a:buClr>
                        <a:buSzPct val="25000"/>
                        <a:buFont typeface="Arial"/>
                        <a:buNone/>
                      </a:pPr>
                      <a:r>
                        <a:rPr b="0" i="0" lang="en-US" sz="1600" u="none" cap="none" strike="noStrike">
                          <a:solidFill>
                            <a:schemeClr val="dk1"/>
                          </a:solidFill>
                          <a:latin typeface="Arial"/>
                          <a:ea typeface="Arial"/>
                          <a:cs typeface="Arial"/>
                          <a:sym typeface="Arial"/>
                        </a:rPr>
                        <a:t>SHARED RESOURCES</a:t>
                      </a:r>
                    </a:p>
                  </a:txBody>
                  <a:tcPr marT="45725" marB="45725" marR="91450" marL="91450">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solidFill>
                      <a:srgbClr val="C6D9F1"/>
                    </a:solidFill>
                  </a:tcPr>
                </a:tc>
              </a:tr>
              <a:tr h="327025">
                <a:tc>
                  <a:txBody>
                    <a:bodyPr>
                      <a:noAutofit/>
                    </a:bodyPr>
                    <a:lstStyle/>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Science and Research</a:t>
                      </a:r>
                    </a:p>
                  </a:txBody>
                  <a:tcPr marT="45725" marB="45725" marR="91450" marL="91450">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27025">
                <a:tc>
                  <a:txBody>
                    <a:bodyPr>
                      <a:noAutofit/>
                    </a:bodyPr>
                    <a:lstStyle/>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Manpower</a:t>
                      </a:r>
                    </a:p>
                  </a:txBody>
                  <a:tcPr marT="45725" marB="45725" marR="91450" marL="91450">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25425">
                <a:tc>
                  <a:txBody>
                    <a:bodyPr>
                      <a:noAutofit/>
                    </a:bodyPr>
                    <a:lstStyle/>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Platforms of Opportunity</a:t>
                      </a:r>
                    </a:p>
                  </a:txBody>
                  <a:tcPr marT="45725" marB="45725" marR="91450" marL="91450">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27025">
                <a:tc>
                  <a:txBody>
                    <a:bodyPr>
                      <a:noAutofit/>
                    </a:bodyPr>
                    <a:lstStyle/>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Financial Cost Sharing</a:t>
                      </a:r>
                    </a:p>
                  </a:txBody>
                  <a:tcPr marT="45725" marB="45725" marR="91450" marL="91450">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27025">
                <a:tc>
                  <a:txBody>
                    <a:bodyPr>
                      <a:noAutofit/>
                    </a:bodyPr>
                    <a:lstStyle/>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Imagery Savings</a:t>
                      </a:r>
                    </a:p>
                  </a:txBody>
                  <a:tcPr marT="45725" marB="45725" marR="91450" marL="91450">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bl>
          </a:graphicData>
        </a:graphic>
      </p:graphicFrame>
      <p:pic>
        <p:nvPicPr>
          <p:cNvPr descr="D:\My Work_Documents\IPAB_USIPAB\ipab3_02.jpg" id="243" name="Shape 243"/>
          <p:cNvPicPr preferRelativeResize="0"/>
          <p:nvPr/>
        </p:nvPicPr>
        <p:blipFill rotWithShape="1">
          <a:blip r:embed="rId3">
            <a:alphaModFix/>
          </a:blip>
          <a:srcRect b="0" l="0" r="0" t="0"/>
          <a:stretch/>
        </p:blipFill>
        <p:spPr>
          <a:xfrm>
            <a:off x="133350" y="1295400"/>
            <a:ext cx="1209675" cy="876300"/>
          </a:xfrm>
          <a:prstGeom prst="rect">
            <a:avLst/>
          </a:prstGeom>
          <a:noFill/>
          <a:ln>
            <a:noFill/>
          </a:ln>
        </p:spPr>
      </p:pic>
      <p:pic>
        <p:nvPicPr>
          <p:cNvPr id="244" name="Shape 244"/>
          <p:cNvPicPr preferRelativeResize="0"/>
          <p:nvPr/>
        </p:nvPicPr>
        <p:blipFill rotWithShape="1">
          <a:blip r:embed="rId4">
            <a:alphaModFix/>
          </a:blip>
          <a:srcRect b="0" l="0" r="0" t="0"/>
          <a:stretch/>
        </p:blipFill>
        <p:spPr>
          <a:xfrm>
            <a:off x="6735528" y="3886200"/>
            <a:ext cx="2027471" cy="2377924"/>
          </a:xfrm>
          <a:prstGeom prst="rect">
            <a:avLst/>
          </a:prstGeom>
          <a:noFill/>
          <a:ln>
            <a:noFill/>
          </a:ln>
        </p:spPr>
      </p:pic>
      <p:pic>
        <p:nvPicPr>
          <p:cNvPr descr="McMurdo_Station_Image_FEB02.jpg" id="245" name="Shape 245"/>
          <p:cNvPicPr preferRelativeResize="0"/>
          <p:nvPr/>
        </p:nvPicPr>
        <p:blipFill rotWithShape="1">
          <a:blip r:embed="rId5">
            <a:alphaModFix/>
          </a:blip>
          <a:srcRect b="0" l="0" r="0" t="0"/>
          <a:stretch/>
        </p:blipFill>
        <p:spPr>
          <a:xfrm>
            <a:off x="6553200" y="1905000"/>
            <a:ext cx="2502722" cy="1867481"/>
          </a:xfrm>
          <a:prstGeom prst="rect">
            <a:avLst/>
          </a:prstGeom>
          <a:noFill/>
          <a:ln>
            <a:noFill/>
          </a:ln>
        </p:spPr>
      </p:pic>
      <p:sp>
        <p:nvSpPr>
          <p:cNvPr id="246" name="Shape 246"/>
          <p:cNvSpPr txBox="1"/>
          <p:nvPr/>
        </p:nvSpPr>
        <p:spPr>
          <a:xfrm>
            <a:off x="5334000" y="6373003"/>
            <a:ext cx="3809999" cy="408796"/>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2060"/>
              </a:buClr>
              <a:buSzPct val="25000"/>
              <a:buFont typeface="Arial"/>
              <a:buNone/>
            </a:pPr>
            <a:r>
              <a:rPr b="0" i="0" lang="en-US" sz="1400" u="none" cap="none" strike="noStrike">
                <a:solidFill>
                  <a:srgbClr val="FF0000"/>
                </a:solidFill>
                <a:latin typeface="Arial"/>
                <a:ea typeface="Arial"/>
                <a:cs typeface="Arial"/>
                <a:sym typeface="Arial"/>
              </a:rPr>
              <a:t>Proposed 2017 IABP/IPAB Meeting in Hobart</a:t>
            </a: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0" name="Shape 250"/>
        <p:cNvGrpSpPr/>
        <p:nvPr/>
      </p:nvGrpSpPr>
      <p:grpSpPr>
        <a:xfrm>
          <a:off x="0" y="0"/>
          <a:ext cx="0" cy="0"/>
          <a:chOff x="0" y="0"/>
          <a:chExt cx="0" cy="0"/>
        </a:xfrm>
      </p:grpSpPr>
      <p:sp>
        <p:nvSpPr>
          <p:cNvPr id="251" name="Shape 251"/>
          <p:cNvSpPr txBox="1"/>
          <p:nvPr/>
        </p:nvSpPr>
        <p:spPr>
          <a:xfrm>
            <a:off x="457200" y="1069537"/>
            <a:ext cx="8458200" cy="5561350"/>
          </a:xfrm>
          <a:prstGeom prst="rect">
            <a:avLst/>
          </a:prstGeom>
          <a:noFill/>
          <a:ln>
            <a:noFill/>
          </a:ln>
        </p:spPr>
        <p:txBody>
          <a:bodyPr anchorCtr="0" anchor="t" bIns="45700" lIns="91425" rIns="91425" tIns="45700">
            <a:noAutofit/>
          </a:bodyPr>
          <a:lstStyle/>
          <a:p>
            <a:pPr indent="-457200" lvl="0" marL="457200" marR="0" rtl="0" algn="l">
              <a:lnSpc>
                <a:spcPct val="158333"/>
              </a:lnSpc>
              <a:spcBef>
                <a:spcPts val="0"/>
              </a:spcBef>
              <a:spcAft>
                <a:spcPts val="0"/>
              </a:spcAft>
              <a:buClr>
                <a:srgbClr val="17365D"/>
              </a:buClr>
              <a:buSzPct val="100000"/>
              <a:buFont typeface="Arial"/>
              <a:buChar char="•"/>
            </a:pPr>
            <a:r>
              <a:rPr b="0" i="0" lang="en-US" sz="2400" u="none" cap="none" strike="noStrike">
                <a:solidFill>
                  <a:srgbClr val="17365D"/>
                </a:solidFill>
                <a:latin typeface="Arial"/>
                <a:ea typeface="Arial"/>
                <a:cs typeface="Arial"/>
                <a:sym typeface="Arial"/>
              </a:rPr>
              <a:t>Wind consistently opens internal sea ice for effective growth (ice factories in YI areas).</a:t>
            </a:r>
          </a:p>
          <a:p>
            <a:pPr indent="-457200" lvl="0" marL="457200" marR="0" rtl="0" algn="l">
              <a:lnSpc>
                <a:spcPct val="158333"/>
              </a:lnSpc>
              <a:spcBef>
                <a:spcPts val="1200"/>
              </a:spcBef>
              <a:spcAft>
                <a:spcPts val="0"/>
              </a:spcAft>
              <a:buClr>
                <a:srgbClr val="17365D"/>
              </a:buClr>
              <a:buSzPct val="100000"/>
              <a:buFont typeface="Arial"/>
              <a:buChar char="•"/>
            </a:pPr>
            <a:r>
              <a:rPr b="0" i="0" lang="en-US" sz="2400" u="none" cap="none" strike="noStrike">
                <a:solidFill>
                  <a:srgbClr val="17365D"/>
                </a:solidFill>
                <a:latin typeface="Arial"/>
                <a:ea typeface="Arial"/>
                <a:cs typeface="Arial"/>
                <a:sym typeface="Arial"/>
              </a:rPr>
              <a:t>Formation of a FIZ with OI and RI encapsulating and thus protecting internal sea ice, bounded by the sACC front.</a:t>
            </a:r>
          </a:p>
          <a:p>
            <a:pPr indent="-457200" lvl="0" marL="457200" marR="0" rtl="0" algn="l">
              <a:lnSpc>
                <a:spcPct val="158333"/>
              </a:lnSpc>
              <a:spcBef>
                <a:spcPts val="1200"/>
              </a:spcBef>
              <a:spcAft>
                <a:spcPts val="0"/>
              </a:spcAft>
              <a:buClr>
                <a:srgbClr val="17365D"/>
              </a:buClr>
              <a:buSzPct val="100000"/>
              <a:buFont typeface="Arial"/>
              <a:buChar char="•"/>
            </a:pPr>
            <a:r>
              <a:rPr b="0" i="0" lang="en-US" sz="2400" u="none" cap="none" strike="noStrike">
                <a:solidFill>
                  <a:srgbClr val="17365D"/>
                </a:solidFill>
                <a:latin typeface="Arial"/>
                <a:ea typeface="Arial"/>
                <a:cs typeface="Arial"/>
                <a:sym typeface="Arial"/>
              </a:rPr>
              <a:t>FIZ recirculating around by the persistent westerlies.</a:t>
            </a:r>
          </a:p>
          <a:p>
            <a:pPr indent="-457200" lvl="0" marL="457200" marR="0" rtl="0" algn="l">
              <a:lnSpc>
                <a:spcPct val="158333"/>
              </a:lnSpc>
              <a:spcBef>
                <a:spcPts val="1200"/>
              </a:spcBef>
              <a:spcAft>
                <a:spcPts val="0"/>
              </a:spcAft>
              <a:buClr>
                <a:srgbClr val="17365D"/>
              </a:buClr>
              <a:buSzPct val="100000"/>
              <a:buFont typeface="Arial"/>
              <a:buChar char="•"/>
            </a:pPr>
            <a:r>
              <a:rPr b="0" i="0" lang="en-US" sz="2400" u="none" cap="none" strike="noStrike">
                <a:solidFill>
                  <a:srgbClr val="17365D"/>
                </a:solidFill>
                <a:latin typeface="Arial"/>
                <a:ea typeface="Arial"/>
                <a:cs typeface="Arial"/>
                <a:sym typeface="Arial"/>
              </a:rPr>
              <a:t>Geological factors, topography for winds and bathymetry for waters, persistently maintain the stability of Antarctic sea ice. </a:t>
            </a:r>
          </a:p>
          <a:p>
            <a:pPr indent="-457200" lvl="0" marL="457200" marR="0" rtl="0" algn="l">
              <a:lnSpc>
                <a:spcPct val="158333"/>
              </a:lnSpc>
              <a:spcBef>
                <a:spcPts val="1200"/>
              </a:spcBef>
              <a:spcAft>
                <a:spcPts val="0"/>
              </a:spcAft>
              <a:buClr>
                <a:srgbClr val="17365D"/>
              </a:buClr>
              <a:buSzPct val="100000"/>
              <a:buFont typeface="Arial"/>
              <a:buChar char="•"/>
            </a:pPr>
            <a:r>
              <a:rPr b="0" i="0" lang="en-US" sz="2400" u="none" cap="none" strike="noStrike">
                <a:solidFill>
                  <a:srgbClr val="17365D"/>
                </a:solidFill>
                <a:latin typeface="Arial"/>
                <a:ea typeface="Arial"/>
                <a:cs typeface="Arial"/>
                <a:sym typeface="Arial"/>
              </a:rPr>
              <a:t>Antarctic sea ice behavior is consistent with Antarctic geophysics and thus not a paradox.</a:t>
            </a:r>
          </a:p>
        </p:txBody>
      </p:sp>
      <p:sp>
        <p:nvSpPr>
          <p:cNvPr id="252" name="Shape 252"/>
          <p:cNvSpPr txBox="1"/>
          <p:nvPr/>
        </p:nvSpPr>
        <p:spPr>
          <a:xfrm>
            <a:off x="0" y="228600"/>
            <a:ext cx="9144000" cy="646331"/>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17365D"/>
              </a:buClr>
              <a:buSzPct val="25000"/>
              <a:buFont typeface="Arial"/>
              <a:buNone/>
            </a:pPr>
            <a:r>
              <a:rPr b="1" i="0" lang="en-US" sz="3600" u="none" cap="none" strike="noStrike">
                <a:solidFill>
                  <a:srgbClr val="17365D"/>
                </a:solidFill>
                <a:latin typeface="Arial"/>
                <a:ea typeface="Arial"/>
                <a:cs typeface="Arial"/>
                <a:sym typeface="Arial"/>
              </a:rPr>
              <a:t>Conclusions</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6" name="Shape 256"/>
        <p:cNvGrpSpPr/>
        <p:nvPr/>
      </p:nvGrpSpPr>
      <p:grpSpPr>
        <a:xfrm>
          <a:off x="0" y="0"/>
          <a:ext cx="0" cy="0"/>
          <a:chOff x="0" y="0"/>
          <a:chExt cx="0" cy="0"/>
        </a:xfrm>
      </p:grpSpPr>
      <p:sp>
        <p:nvSpPr>
          <p:cNvPr id="257" name="Shape 257"/>
          <p:cNvSpPr/>
          <p:nvPr/>
        </p:nvSpPr>
        <p:spPr>
          <a:xfrm>
            <a:off x="0" y="0"/>
            <a:ext cx="9144000" cy="11430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58" name="Shape 258"/>
          <p:cNvSpPr/>
          <p:nvPr/>
        </p:nvSpPr>
        <p:spPr>
          <a:xfrm>
            <a:off x="533400" y="4873823"/>
            <a:ext cx="6172199" cy="307777"/>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i="0" lang="en-US" sz="1400" u="none" cap="none" strike="noStrike">
                <a:solidFill>
                  <a:srgbClr val="000000"/>
                </a:solidFill>
                <a:latin typeface="Arial"/>
                <a:ea typeface="Arial"/>
                <a:cs typeface="Arial"/>
                <a:sym typeface="Arial"/>
              </a:rPr>
              <a:t>S.V. Nghiem,  I.G. Rigor,  P. Clemente-Colón,  G. Neumann,  and  P.P. Li</a:t>
            </a:r>
          </a:p>
        </p:txBody>
      </p:sp>
      <p:sp>
        <p:nvSpPr>
          <p:cNvPr id="259" name="Shape 259"/>
          <p:cNvSpPr txBox="1"/>
          <p:nvPr/>
        </p:nvSpPr>
        <p:spPr>
          <a:xfrm>
            <a:off x="533400" y="5257800"/>
            <a:ext cx="7619999" cy="254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000" u="none" cap="none" strike="noStrike">
                <a:solidFill>
                  <a:srgbClr val="000000"/>
                </a:solidFill>
                <a:latin typeface="Arial"/>
                <a:ea typeface="Arial"/>
                <a:cs typeface="Arial"/>
                <a:sym typeface="Arial"/>
              </a:rPr>
              <a:t> Geophysical constraints on the Antarctic sea ice cover</a:t>
            </a:r>
          </a:p>
        </p:txBody>
      </p:sp>
      <p:sp>
        <p:nvSpPr>
          <p:cNvPr id="260" name="Shape 260"/>
          <p:cNvSpPr txBox="1"/>
          <p:nvPr/>
        </p:nvSpPr>
        <p:spPr>
          <a:xfrm>
            <a:off x="609600" y="5651500"/>
            <a:ext cx="7619999" cy="254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i="1" lang="en-US" sz="1000" u="none" cap="none" strike="noStrike">
                <a:solidFill>
                  <a:srgbClr val="000000"/>
                </a:solidFill>
                <a:latin typeface="Arial"/>
                <a:ea typeface="Arial"/>
                <a:cs typeface="Arial"/>
                <a:sym typeface="Arial"/>
              </a:rPr>
              <a:t>Remote Sensing of Environment</a:t>
            </a:r>
            <a:r>
              <a:rPr b="0" i="0" lang="en-US" sz="1000" u="none" cap="none" strike="noStrike">
                <a:solidFill>
                  <a:srgbClr val="000000"/>
                </a:solidFill>
                <a:latin typeface="Arial"/>
                <a:ea typeface="Arial"/>
                <a:cs typeface="Arial"/>
                <a:sym typeface="Arial"/>
              </a:rPr>
              <a:t>, Volume 181, 2016, 281–292</a:t>
            </a:r>
          </a:p>
        </p:txBody>
      </p:sp>
      <p:sp>
        <p:nvSpPr>
          <p:cNvPr id="261" name="Shape 261"/>
          <p:cNvSpPr txBox="1"/>
          <p:nvPr/>
        </p:nvSpPr>
        <p:spPr>
          <a:xfrm>
            <a:off x="635000" y="6032500"/>
            <a:ext cx="7619999" cy="254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i="0" lang="en-US" sz="1000" u="none" cap="none" strike="noStrike">
                <a:solidFill>
                  <a:srgbClr val="000000"/>
                </a:solidFill>
                <a:latin typeface="Arial"/>
                <a:ea typeface="Arial"/>
                <a:cs typeface="Arial"/>
                <a:sym typeface="Arial"/>
              </a:rPr>
              <a:t>http://dx.doi.org/10.1016/j.rse.2016.04.005</a:t>
            </a:r>
          </a:p>
        </p:txBody>
      </p:sp>
      <p:sp>
        <p:nvSpPr>
          <p:cNvPr id="262" name="Shape 262"/>
          <p:cNvSpPr/>
          <p:nvPr/>
        </p:nvSpPr>
        <p:spPr>
          <a:xfrm>
            <a:off x="1600200" y="4114800"/>
            <a:ext cx="5638800" cy="307777"/>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i="0" lang="en-US" sz="1400" u="none" cap="none" strike="noStrike">
                <a:solidFill>
                  <a:srgbClr val="000000"/>
                </a:solidFill>
                <a:latin typeface="Arial"/>
                <a:ea typeface="Arial"/>
                <a:cs typeface="Arial"/>
                <a:sym typeface="Arial"/>
              </a:rPr>
              <a:t>http://www.sciencedirect.com/science/article/pii/S0034425716301481</a:t>
            </a:r>
          </a:p>
        </p:txBody>
      </p:sp>
      <p:pic>
        <p:nvPicPr>
          <p:cNvPr descr="C:\Users\Pablo\Desktop\KOPRI_2016\ezgif-3414720992.gif" id="263" name="Shape 263"/>
          <p:cNvPicPr preferRelativeResize="0"/>
          <p:nvPr/>
        </p:nvPicPr>
        <p:blipFill rotWithShape="1">
          <a:blip r:embed="rId3">
            <a:alphaModFix/>
          </a:blip>
          <a:srcRect b="0" l="0" r="0" t="0"/>
          <a:stretch/>
        </p:blipFill>
        <p:spPr>
          <a:xfrm>
            <a:off x="2895600" y="1219200"/>
            <a:ext cx="2575559" cy="2707561"/>
          </a:xfrm>
          <a:prstGeom prst="rect">
            <a:avLst/>
          </a:prstGeom>
          <a:noFill/>
          <a:ln>
            <a:noFill/>
          </a:ln>
        </p:spPr>
      </p:pic>
      <p:sp>
        <p:nvSpPr>
          <p:cNvPr id="264" name="Shape 264"/>
          <p:cNvSpPr txBox="1"/>
          <p:nvPr/>
        </p:nvSpPr>
        <p:spPr>
          <a:xfrm>
            <a:off x="0" y="304800"/>
            <a:ext cx="9144000" cy="6095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1" i="0" lang="en-US" sz="2200" u="none" cap="none" strike="noStrike">
                <a:solidFill>
                  <a:srgbClr val="17365D"/>
                </a:solidFill>
                <a:latin typeface="Arial"/>
                <a:ea typeface="Arial"/>
                <a:cs typeface="Arial"/>
                <a:sym typeface="Arial"/>
              </a:rPr>
              <a:t>Geophysical Constraints on Antarctic Sea Ice Cover</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9" name="Shape 269"/>
        <p:cNvGrpSpPr/>
        <p:nvPr/>
      </p:nvGrpSpPr>
      <p:grpSpPr>
        <a:xfrm>
          <a:off x="0" y="0"/>
          <a:ext cx="0" cy="0"/>
          <a:chOff x="0" y="0"/>
          <a:chExt cx="0" cy="0"/>
        </a:xfrm>
      </p:grpSpPr>
      <p:sp>
        <p:nvSpPr>
          <p:cNvPr id="270" name="Shape 270"/>
          <p:cNvSpPr txBox="1"/>
          <p:nvPr/>
        </p:nvSpPr>
        <p:spPr>
          <a:xfrm>
            <a:off x="3770312" y="-3175"/>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271" name="Shape 271"/>
          <p:cNvSpPr txBox="1"/>
          <p:nvPr/>
        </p:nvSpPr>
        <p:spPr>
          <a:xfrm>
            <a:off x="3841750" y="6477000"/>
            <a:ext cx="1492250"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272" name="Shape 272"/>
          <p:cNvSpPr txBox="1"/>
          <p:nvPr/>
        </p:nvSpPr>
        <p:spPr>
          <a:xfrm>
            <a:off x="457200" y="0"/>
            <a:ext cx="8229600" cy="1143000"/>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1" i="0" lang="en-US" sz="3200" u="none" cap="none" strike="noStrike">
                <a:solidFill>
                  <a:srgbClr val="17365D"/>
                </a:solidFill>
                <a:latin typeface="Arial"/>
                <a:ea typeface="Arial"/>
                <a:cs typeface="Arial"/>
                <a:sym typeface="Arial"/>
              </a:rPr>
              <a:t>Back-up Slides</a:t>
            </a:r>
          </a:p>
        </p:txBody>
      </p:sp>
      <p:pic>
        <p:nvPicPr>
          <p:cNvPr id="273" name="Shape 273"/>
          <p:cNvPicPr preferRelativeResize="0"/>
          <p:nvPr/>
        </p:nvPicPr>
        <p:blipFill rotWithShape="1">
          <a:blip r:embed="rId3">
            <a:alphaModFix/>
          </a:blip>
          <a:srcRect b="0" l="0" r="0" t="0"/>
          <a:stretch/>
        </p:blipFill>
        <p:spPr>
          <a:xfrm>
            <a:off x="3200400" y="2286000"/>
            <a:ext cx="2666998" cy="2666999"/>
          </a:xfrm>
          <a:prstGeom prst="rect">
            <a:avLst/>
          </a:prstGeom>
          <a:noFill/>
          <a:ln>
            <a:noFill/>
          </a:ln>
        </p:spPr>
      </p:pic>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7" name="Shape 277"/>
        <p:cNvGrpSpPr/>
        <p:nvPr/>
      </p:nvGrpSpPr>
      <p:grpSpPr>
        <a:xfrm>
          <a:off x="0" y="0"/>
          <a:ext cx="0" cy="0"/>
          <a:chOff x="0" y="0"/>
          <a:chExt cx="0" cy="0"/>
        </a:xfrm>
      </p:grpSpPr>
      <p:pic>
        <p:nvPicPr>
          <p:cNvPr descr="GrowthRate-ThorndikeEtAl.tiff" id="278" name="Shape 278"/>
          <p:cNvPicPr preferRelativeResize="0"/>
          <p:nvPr/>
        </p:nvPicPr>
        <p:blipFill rotWithShape="1">
          <a:blip r:embed="rId3">
            <a:alphaModFix/>
          </a:blip>
          <a:srcRect b="0" l="0" r="0" t="0"/>
          <a:stretch/>
        </p:blipFill>
        <p:spPr>
          <a:xfrm>
            <a:off x="381000" y="1219200"/>
            <a:ext cx="4905087" cy="4975160"/>
          </a:xfrm>
          <a:prstGeom prst="rect">
            <a:avLst/>
          </a:prstGeom>
          <a:noFill/>
          <a:ln>
            <a:noFill/>
          </a:ln>
        </p:spPr>
      </p:pic>
      <p:sp>
        <p:nvSpPr>
          <p:cNvPr id="279" name="Shape 279"/>
          <p:cNvSpPr/>
          <p:nvPr/>
        </p:nvSpPr>
        <p:spPr>
          <a:xfrm>
            <a:off x="2209800" y="1981200"/>
            <a:ext cx="6521734" cy="2862322"/>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Tahoma"/>
              <a:buNone/>
            </a:pPr>
            <a:r>
              <a:rPr b="0" i="0" lang="en-US" sz="3600" u="none" cap="none" strike="noStrike">
                <a:solidFill>
                  <a:srgbClr val="000000"/>
                </a:solidFill>
                <a:latin typeface="Tahoma"/>
                <a:ea typeface="Tahoma"/>
                <a:cs typeface="Tahoma"/>
                <a:sym typeface="Tahoma"/>
              </a:rPr>
              <a:t>Thorndike, A. S., et al. (1975), Thickness distribution of sea ice, </a:t>
            </a:r>
            <a:r>
              <a:rPr b="0" i="1" lang="en-US" sz="3600" u="none" cap="none" strike="noStrike">
                <a:solidFill>
                  <a:srgbClr val="000000"/>
                </a:solidFill>
                <a:latin typeface="Tahoma"/>
                <a:ea typeface="Tahoma"/>
                <a:cs typeface="Tahoma"/>
                <a:sym typeface="Tahoma"/>
              </a:rPr>
              <a:t>J. Geophys. Res</a:t>
            </a:r>
            <a:r>
              <a:rPr b="0" i="0" lang="en-US" sz="3600" u="none" cap="none" strike="noStrike">
                <a:solidFill>
                  <a:srgbClr val="000000"/>
                </a:solidFill>
                <a:latin typeface="Tahoma"/>
                <a:ea typeface="Tahoma"/>
                <a:cs typeface="Tahoma"/>
                <a:sym typeface="Tahoma"/>
              </a:rPr>
              <a:t>., </a:t>
            </a:r>
            <a:r>
              <a:rPr b="0" i="1" lang="en-US" sz="3600" u="none" cap="none" strike="noStrike">
                <a:solidFill>
                  <a:srgbClr val="000000"/>
                </a:solidFill>
                <a:latin typeface="Tahoma"/>
                <a:ea typeface="Tahoma"/>
                <a:cs typeface="Tahoma"/>
                <a:sym typeface="Tahoma"/>
              </a:rPr>
              <a:t>80</a:t>
            </a:r>
            <a:r>
              <a:rPr b="0" i="0" lang="en-US" sz="3600" u="none" cap="none" strike="noStrike">
                <a:solidFill>
                  <a:srgbClr val="000000"/>
                </a:solidFill>
                <a:latin typeface="Tahoma"/>
                <a:ea typeface="Tahoma"/>
                <a:cs typeface="Tahoma"/>
                <a:sym typeface="Tahoma"/>
              </a:rPr>
              <a:t>(33), 4501-4513, doi:10.1029/JC080i033p04501 </a:t>
            </a:r>
          </a:p>
        </p:txBody>
      </p:sp>
      <p:sp>
        <p:nvSpPr>
          <p:cNvPr id="280" name="Shape 280"/>
          <p:cNvSpPr txBox="1"/>
          <p:nvPr>
            <p:ph type="title"/>
          </p:nvPr>
        </p:nvSpPr>
        <p:spPr>
          <a:xfrm>
            <a:off x="0" y="122238"/>
            <a:ext cx="9144000" cy="715962"/>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1" i="0" lang="en-US" sz="2600" u="none" cap="none" strike="noStrike">
                <a:solidFill>
                  <a:srgbClr val="002060"/>
                </a:solidFill>
                <a:latin typeface="Arial"/>
                <a:ea typeface="Arial"/>
                <a:cs typeface="Arial"/>
                <a:sym typeface="Arial"/>
              </a:rPr>
              <a:t>Effective Sea Ice Growth in the Regions of</a:t>
            </a:r>
            <a:br>
              <a:rPr b="1" i="0" lang="en-US" sz="2600" u="none" cap="none" strike="noStrike">
                <a:solidFill>
                  <a:srgbClr val="002060"/>
                </a:solidFill>
                <a:latin typeface="Arial"/>
                <a:ea typeface="Arial"/>
                <a:cs typeface="Arial"/>
                <a:sym typeface="Arial"/>
              </a:rPr>
            </a:br>
            <a:r>
              <a:rPr b="1" i="0" lang="en-US" sz="2600" u="none" cap="none" strike="noStrike">
                <a:solidFill>
                  <a:srgbClr val="002060"/>
                </a:solidFill>
                <a:latin typeface="Arial"/>
                <a:ea typeface="Arial"/>
                <a:cs typeface="Arial"/>
                <a:sym typeface="Arial"/>
              </a:rPr>
              <a:t>YI Class behind the FIZ</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7" name="Shape 67"/>
        <p:cNvGrpSpPr/>
        <p:nvPr/>
      </p:nvGrpSpPr>
      <p:grpSpPr>
        <a:xfrm>
          <a:off x="0" y="0"/>
          <a:ext cx="0" cy="0"/>
          <a:chOff x="0" y="0"/>
          <a:chExt cx="0" cy="0"/>
        </a:xfrm>
      </p:grpSpPr>
      <p:sp>
        <p:nvSpPr>
          <p:cNvPr id="68" name="Shape 68"/>
          <p:cNvSpPr/>
          <p:nvPr/>
        </p:nvSpPr>
        <p:spPr>
          <a:xfrm>
            <a:off x="0" y="0"/>
            <a:ext cx="9144000" cy="2057400"/>
          </a:xfrm>
          <a:prstGeom prst="rect">
            <a:avLst/>
          </a:prstGeom>
          <a:solidFill>
            <a:schemeClr val="lt1"/>
          </a:solid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pic>
        <p:nvPicPr>
          <p:cNvPr id="69" name="Shape 69"/>
          <p:cNvPicPr preferRelativeResize="0"/>
          <p:nvPr/>
        </p:nvPicPr>
        <p:blipFill rotWithShape="1">
          <a:blip r:embed="rId3">
            <a:alphaModFix/>
          </a:blip>
          <a:srcRect b="0" l="0" r="0" t="0"/>
          <a:stretch/>
        </p:blipFill>
        <p:spPr>
          <a:xfrm>
            <a:off x="0" y="2057400"/>
            <a:ext cx="9144000" cy="5143499"/>
          </a:xfrm>
          <a:prstGeom prst="rect">
            <a:avLst/>
          </a:prstGeom>
          <a:noFill/>
          <a:ln>
            <a:noFill/>
          </a:ln>
        </p:spPr>
      </p:pic>
      <p:sp>
        <p:nvSpPr>
          <p:cNvPr id="70" name="Shape 70"/>
          <p:cNvSpPr/>
          <p:nvPr/>
        </p:nvSpPr>
        <p:spPr>
          <a:xfrm>
            <a:off x="3886200" y="3810000"/>
            <a:ext cx="1752600" cy="1600199"/>
          </a:xfrm>
          <a:custGeom>
            <a:pathLst>
              <a:path extrusionOk="0" h="120000" w="120000">
                <a:moveTo>
                  <a:pt x="19566" y="31427"/>
                </a:moveTo>
                <a:cubicBezTo>
                  <a:pt x="13661" y="39783"/>
                  <a:pt x="10494" y="49766"/>
                  <a:pt x="10494" y="59994"/>
                </a:cubicBezTo>
                <a:cubicBezTo>
                  <a:pt x="10494" y="87338"/>
                  <a:pt x="32655" y="109505"/>
                  <a:pt x="60000" y="109505"/>
                </a:cubicBezTo>
                <a:cubicBezTo>
                  <a:pt x="87338" y="109505"/>
                  <a:pt x="109505" y="87338"/>
                  <a:pt x="109505" y="60000"/>
                </a:cubicBezTo>
                <a:cubicBezTo>
                  <a:pt x="109505" y="59772"/>
                  <a:pt x="109500" y="59544"/>
                  <a:pt x="109500" y="59322"/>
                </a:cubicBezTo>
                <a:lnTo>
                  <a:pt x="119988" y="59177"/>
                </a:lnTo>
                <a:cubicBezTo>
                  <a:pt x="119994" y="59450"/>
                  <a:pt x="120000" y="59722"/>
                  <a:pt x="120000" y="60000"/>
                </a:cubicBezTo>
                <a:cubicBezTo>
                  <a:pt x="120000" y="93133"/>
                  <a:pt x="93133" y="120000"/>
                  <a:pt x="60000" y="120000"/>
                </a:cubicBezTo>
                <a:cubicBezTo>
                  <a:pt x="26861" y="120000"/>
                  <a:pt x="0" y="93133"/>
                  <a:pt x="0" y="60000"/>
                </a:cubicBezTo>
                <a:cubicBezTo>
                  <a:pt x="-5" y="47594"/>
                  <a:pt x="3838" y="35500"/>
                  <a:pt x="10994" y="25372"/>
                </a:cubicBezTo>
                <a:lnTo>
                  <a:pt x="-1255" y="16716"/>
                </a:lnTo>
                <a:lnTo>
                  <a:pt x="26961" y="11861"/>
                </a:lnTo>
                <a:lnTo>
                  <a:pt x="31816" y="40083"/>
                </a:lnTo>
                <a:lnTo>
                  <a:pt x="19566" y="31427"/>
                </a:lnTo>
                <a:close/>
              </a:path>
            </a:pathLst>
          </a:custGeom>
          <a:solidFill>
            <a:srgbClr val="00FFFF">
              <a:alpha val="49803"/>
            </a:srgbClr>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1" name="Shape 71"/>
          <p:cNvSpPr/>
          <p:nvPr/>
        </p:nvSpPr>
        <p:spPr>
          <a:xfrm flipH="1">
            <a:off x="1828800" y="2438400"/>
            <a:ext cx="1904999" cy="1904999"/>
          </a:xfrm>
          <a:custGeom>
            <a:pathLst>
              <a:path extrusionOk="0" h="120000" w="120000">
                <a:moveTo>
                  <a:pt x="17700" y="87588"/>
                </a:moveTo>
                <a:cubicBezTo>
                  <a:pt x="27022" y="101877"/>
                  <a:pt x="42933" y="110500"/>
                  <a:pt x="60000" y="110500"/>
                </a:cubicBezTo>
                <a:cubicBezTo>
                  <a:pt x="87888" y="110500"/>
                  <a:pt x="110500" y="87888"/>
                  <a:pt x="110500" y="60000"/>
                </a:cubicBezTo>
                <a:cubicBezTo>
                  <a:pt x="110500" y="32105"/>
                  <a:pt x="87888" y="9500"/>
                  <a:pt x="60000" y="9500"/>
                </a:cubicBezTo>
                <a:cubicBezTo>
                  <a:pt x="45272" y="9494"/>
                  <a:pt x="31277" y="15927"/>
                  <a:pt x="21683" y="27100"/>
                </a:cubicBezTo>
                <a:lnTo>
                  <a:pt x="14472" y="20911"/>
                </a:lnTo>
                <a:cubicBezTo>
                  <a:pt x="25872" y="7633"/>
                  <a:pt x="42500" y="-5"/>
                  <a:pt x="60000" y="0"/>
                </a:cubicBezTo>
                <a:cubicBezTo>
                  <a:pt x="93133" y="0"/>
                  <a:pt x="120000" y="26861"/>
                  <a:pt x="120000" y="60000"/>
                </a:cubicBezTo>
                <a:cubicBezTo>
                  <a:pt x="120000" y="93133"/>
                  <a:pt x="93133" y="120000"/>
                  <a:pt x="60000" y="120000"/>
                </a:cubicBezTo>
                <a:cubicBezTo>
                  <a:pt x="39722" y="120000"/>
                  <a:pt x="20822" y="109761"/>
                  <a:pt x="9744" y="92777"/>
                </a:cubicBezTo>
                <a:lnTo>
                  <a:pt x="-2816" y="100977"/>
                </a:lnTo>
                <a:lnTo>
                  <a:pt x="2933" y="73638"/>
                </a:lnTo>
                <a:lnTo>
                  <a:pt x="30266" y="79394"/>
                </a:lnTo>
                <a:lnTo>
                  <a:pt x="17700" y="87588"/>
                </a:lnTo>
                <a:close/>
              </a:path>
            </a:pathLst>
          </a:custGeom>
          <a:solidFill>
            <a:srgbClr val="FF6600">
              <a:alpha val="49803"/>
            </a:srgbClr>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2" name="Shape 72"/>
          <p:cNvSpPr/>
          <p:nvPr/>
        </p:nvSpPr>
        <p:spPr>
          <a:xfrm rot="2803692">
            <a:off x="1903413" y="4997450"/>
            <a:ext cx="387350" cy="1133474"/>
          </a:xfrm>
          <a:prstGeom prst="upArrow">
            <a:avLst>
              <a:gd fmla="val 50000" name="adj1"/>
              <a:gd fmla="val 119732" name="adj2"/>
            </a:avLst>
          </a:prstGeom>
          <a:gradFill>
            <a:gsLst>
              <a:gs pos="0">
                <a:srgbClr val="FF0000"/>
              </a:gs>
              <a:gs pos="100000">
                <a:srgbClr val="FFFF00"/>
              </a:gs>
            </a:gsLst>
            <a:lin ang="18900000" scaled="0"/>
          </a:gra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3" name="Shape 73"/>
          <p:cNvSpPr/>
          <p:nvPr/>
        </p:nvSpPr>
        <p:spPr>
          <a:xfrm>
            <a:off x="4343400" y="3505200"/>
            <a:ext cx="2362200" cy="914400"/>
          </a:xfrm>
          <a:custGeom>
            <a:pathLst>
              <a:path extrusionOk="0" h="120000" w="120000">
                <a:moveTo>
                  <a:pt x="67333" y="10116"/>
                </a:moveTo>
                <a:cubicBezTo>
                  <a:pt x="64905" y="9761"/>
                  <a:pt x="62455" y="9583"/>
                  <a:pt x="60000" y="9583"/>
                </a:cubicBezTo>
                <a:cubicBezTo>
                  <a:pt x="32155" y="9583"/>
                  <a:pt x="9583" y="32155"/>
                  <a:pt x="9583" y="60000"/>
                </a:cubicBezTo>
                <a:cubicBezTo>
                  <a:pt x="9583" y="87838"/>
                  <a:pt x="32155" y="110416"/>
                  <a:pt x="60000" y="110416"/>
                </a:cubicBezTo>
                <a:cubicBezTo>
                  <a:pt x="82472" y="110416"/>
                  <a:pt x="102233" y="95538"/>
                  <a:pt x="108450" y="73938"/>
                </a:cubicBezTo>
                <a:lnTo>
                  <a:pt x="117655" y="76588"/>
                </a:lnTo>
                <a:cubicBezTo>
                  <a:pt x="110261" y="102294"/>
                  <a:pt x="86744" y="119994"/>
                  <a:pt x="60000" y="120000"/>
                </a:cubicBezTo>
                <a:cubicBezTo>
                  <a:pt x="26861" y="120000"/>
                  <a:pt x="0" y="93133"/>
                  <a:pt x="0" y="60000"/>
                </a:cubicBezTo>
                <a:cubicBezTo>
                  <a:pt x="0" y="26861"/>
                  <a:pt x="26861" y="0"/>
                  <a:pt x="60000" y="0"/>
                </a:cubicBezTo>
                <a:cubicBezTo>
                  <a:pt x="62922" y="-5"/>
                  <a:pt x="65838" y="211"/>
                  <a:pt x="68727" y="638"/>
                </a:cubicBezTo>
                <a:lnTo>
                  <a:pt x="70911" y="-14205"/>
                </a:lnTo>
                <a:lnTo>
                  <a:pt x="87616" y="8255"/>
                </a:lnTo>
                <a:lnTo>
                  <a:pt x="65150" y="24955"/>
                </a:lnTo>
                <a:lnTo>
                  <a:pt x="67333" y="10116"/>
                </a:lnTo>
                <a:close/>
              </a:path>
            </a:pathLst>
          </a:custGeom>
          <a:solidFill>
            <a:srgbClr val="00FFFF">
              <a:alpha val="49803"/>
            </a:srgbClr>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4" name="Shape 74"/>
          <p:cNvSpPr/>
          <p:nvPr/>
        </p:nvSpPr>
        <p:spPr>
          <a:xfrm flipH="1" rot="10800000">
            <a:off x="4191000" y="2362199"/>
            <a:ext cx="2362200" cy="762000"/>
          </a:xfrm>
          <a:custGeom>
            <a:pathLst>
              <a:path extrusionOk="0" h="120000" w="120000">
                <a:moveTo>
                  <a:pt x="67333" y="10116"/>
                </a:moveTo>
                <a:cubicBezTo>
                  <a:pt x="64905" y="9761"/>
                  <a:pt x="62455" y="9583"/>
                  <a:pt x="60000" y="9583"/>
                </a:cubicBezTo>
                <a:cubicBezTo>
                  <a:pt x="32155" y="9583"/>
                  <a:pt x="9583" y="32155"/>
                  <a:pt x="9583" y="60000"/>
                </a:cubicBezTo>
                <a:cubicBezTo>
                  <a:pt x="9583" y="87838"/>
                  <a:pt x="32155" y="110416"/>
                  <a:pt x="60000" y="110416"/>
                </a:cubicBezTo>
                <a:cubicBezTo>
                  <a:pt x="82472" y="110416"/>
                  <a:pt x="102233" y="95538"/>
                  <a:pt x="108450" y="73938"/>
                </a:cubicBezTo>
                <a:lnTo>
                  <a:pt x="117655" y="76588"/>
                </a:lnTo>
                <a:cubicBezTo>
                  <a:pt x="110261" y="102294"/>
                  <a:pt x="86744" y="119994"/>
                  <a:pt x="60000" y="120000"/>
                </a:cubicBezTo>
                <a:cubicBezTo>
                  <a:pt x="26861" y="120000"/>
                  <a:pt x="0" y="93133"/>
                  <a:pt x="0" y="60000"/>
                </a:cubicBezTo>
                <a:cubicBezTo>
                  <a:pt x="0" y="26861"/>
                  <a:pt x="26861" y="0"/>
                  <a:pt x="60000" y="0"/>
                </a:cubicBezTo>
                <a:cubicBezTo>
                  <a:pt x="62922" y="-5"/>
                  <a:pt x="65838" y="211"/>
                  <a:pt x="68727" y="638"/>
                </a:cubicBezTo>
                <a:lnTo>
                  <a:pt x="70911" y="-14205"/>
                </a:lnTo>
                <a:lnTo>
                  <a:pt x="87616" y="8255"/>
                </a:lnTo>
                <a:lnTo>
                  <a:pt x="65150" y="24955"/>
                </a:lnTo>
                <a:lnTo>
                  <a:pt x="67333" y="10116"/>
                </a:lnTo>
                <a:close/>
              </a:path>
            </a:pathLst>
          </a:custGeom>
          <a:solidFill>
            <a:srgbClr val="FF6600">
              <a:alpha val="49803"/>
            </a:srgbClr>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5" name="Shape 75"/>
          <p:cNvSpPr/>
          <p:nvPr/>
        </p:nvSpPr>
        <p:spPr>
          <a:xfrm rot="5845461">
            <a:off x="4525963" y="2087561"/>
            <a:ext cx="541338" cy="2360613"/>
          </a:xfrm>
          <a:prstGeom prst="upArrow">
            <a:avLst>
              <a:gd fmla="val 38944" name="adj1"/>
              <a:gd fmla="val 102820" name="adj2"/>
            </a:avLst>
          </a:prstGeom>
          <a:solidFill>
            <a:srgbClr val="0033CC">
              <a:alpha val="74509"/>
            </a:srgbClr>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76" name="Shape 76"/>
          <p:cNvSpPr txBox="1"/>
          <p:nvPr/>
        </p:nvSpPr>
        <p:spPr>
          <a:xfrm>
            <a:off x="2438400" y="3124200"/>
            <a:ext cx="762000" cy="533399"/>
          </a:xfrm>
          <a:prstGeom prst="rect">
            <a:avLst/>
          </a:prstGeom>
          <a:noFill/>
          <a:ln>
            <a:noFill/>
          </a:ln>
        </p:spPr>
        <p:txBody>
          <a:bodyPr anchorCtr="0" anchor="ctr" bIns="45700" lIns="91425" rIns="91425" tIns="45700">
            <a:noAutofit/>
          </a:bodyPr>
          <a:lstStyle/>
          <a:p>
            <a:pPr indent="0" lvl="0" marL="0" marR="0" rtl="0" algn="ctr">
              <a:lnSpc>
                <a:spcPct val="55000"/>
              </a:lnSpc>
              <a:spcBef>
                <a:spcPts val="0"/>
              </a:spcBef>
              <a:spcAft>
                <a:spcPts val="0"/>
              </a:spcAft>
              <a:buClr>
                <a:srgbClr val="FF0000"/>
              </a:buClr>
              <a:buSzPct val="25000"/>
              <a:buFont typeface="Arial"/>
              <a:buNone/>
            </a:pPr>
            <a:r>
              <a:rPr b="1" i="1" lang="en-US" sz="3200" u="none" cap="none" strike="noStrike">
                <a:solidFill>
                  <a:srgbClr val="FF0000"/>
                </a:solidFill>
                <a:latin typeface="Arial"/>
                <a:ea typeface="Arial"/>
                <a:cs typeface="Arial"/>
                <a:sym typeface="Arial"/>
              </a:rPr>
              <a:t>L</a:t>
            </a:r>
          </a:p>
        </p:txBody>
      </p:sp>
      <p:sp>
        <p:nvSpPr>
          <p:cNvPr id="77" name="Shape 77"/>
          <p:cNvSpPr txBox="1"/>
          <p:nvPr/>
        </p:nvSpPr>
        <p:spPr>
          <a:xfrm>
            <a:off x="5029200" y="2438400"/>
            <a:ext cx="762000" cy="533399"/>
          </a:xfrm>
          <a:prstGeom prst="rect">
            <a:avLst/>
          </a:prstGeom>
          <a:noFill/>
          <a:ln>
            <a:noFill/>
          </a:ln>
        </p:spPr>
        <p:txBody>
          <a:bodyPr anchorCtr="0" anchor="ctr" bIns="45700" lIns="91425" rIns="91425" tIns="45700">
            <a:noAutofit/>
          </a:bodyPr>
          <a:lstStyle/>
          <a:p>
            <a:pPr indent="0" lvl="0" marL="0" marR="0" rtl="0" algn="ctr">
              <a:lnSpc>
                <a:spcPct val="55000"/>
              </a:lnSpc>
              <a:spcBef>
                <a:spcPts val="0"/>
              </a:spcBef>
              <a:spcAft>
                <a:spcPts val="0"/>
              </a:spcAft>
              <a:buClr>
                <a:srgbClr val="FF0000"/>
              </a:buClr>
              <a:buSzPct val="25000"/>
              <a:buFont typeface="Arial"/>
              <a:buNone/>
            </a:pPr>
            <a:r>
              <a:rPr b="1" i="1" lang="en-US" sz="3200" u="none" cap="none" strike="noStrike">
                <a:solidFill>
                  <a:srgbClr val="FF0000"/>
                </a:solidFill>
                <a:latin typeface="Arial"/>
                <a:ea typeface="Arial"/>
                <a:cs typeface="Arial"/>
                <a:sym typeface="Arial"/>
              </a:rPr>
              <a:t>L</a:t>
            </a:r>
          </a:p>
        </p:txBody>
      </p:sp>
      <p:sp>
        <p:nvSpPr>
          <p:cNvPr id="78" name="Shape 78"/>
          <p:cNvSpPr txBox="1"/>
          <p:nvPr/>
        </p:nvSpPr>
        <p:spPr>
          <a:xfrm>
            <a:off x="5105400" y="3581400"/>
            <a:ext cx="762000" cy="533399"/>
          </a:xfrm>
          <a:prstGeom prst="rect">
            <a:avLst/>
          </a:prstGeom>
          <a:noFill/>
          <a:ln>
            <a:noFill/>
          </a:ln>
        </p:spPr>
        <p:txBody>
          <a:bodyPr anchorCtr="0" anchor="ctr" bIns="45700" lIns="91425" rIns="91425" tIns="45700">
            <a:noAutofit/>
          </a:bodyPr>
          <a:lstStyle/>
          <a:p>
            <a:pPr indent="0" lvl="0" marL="0" marR="0" rtl="0" algn="ctr">
              <a:lnSpc>
                <a:spcPct val="55000"/>
              </a:lnSpc>
              <a:spcBef>
                <a:spcPts val="0"/>
              </a:spcBef>
              <a:spcAft>
                <a:spcPts val="0"/>
              </a:spcAft>
              <a:buClr>
                <a:schemeClr val="dk1"/>
              </a:buClr>
              <a:buFont typeface="Arial"/>
              <a:buNone/>
            </a:pPr>
            <a:r>
              <a:t/>
            </a:r>
            <a:endParaRPr b="1" i="1" sz="3200" u="none" cap="none" strike="noStrike">
              <a:solidFill>
                <a:srgbClr val="FF0000"/>
              </a:solidFill>
              <a:latin typeface="Arial"/>
              <a:ea typeface="Arial"/>
              <a:cs typeface="Arial"/>
              <a:sym typeface="Arial"/>
            </a:endParaRPr>
          </a:p>
          <a:p>
            <a:pPr indent="0" lvl="0" marL="0" marR="0" rtl="0" algn="ctr">
              <a:lnSpc>
                <a:spcPct val="55000"/>
              </a:lnSpc>
              <a:spcBef>
                <a:spcPts val="1600"/>
              </a:spcBef>
              <a:spcAft>
                <a:spcPts val="0"/>
              </a:spcAft>
              <a:buClr>
                <a:srgbClr val="00FFFF"/>
              </a:buClr>
              <a:buSzPct val="25000"/>
              <a:buFont typeface="Arial"/>
              <a:buNone/>
            </a:pPr>
            <a:r>
              <a:rPr b="1" i="1" lang="en-US" sz="3200" u="none" cap="none" strike="noStrike">
                <a:solidFill>
                  <a:srgbClr val="00FFFF"/>
                </a:solidFill>
                <a:latin typeface="Arial"/>
                <a:ea typeface="Arial"/>
                <a:cs typeface="Arial"/>
                <a:sym typeface="Arial"/>
              </a:rPr>
              <a:t>H</a:t>
            </a:r>
          </a:p>
        </p:txBody>
      </p:sp>
      <p:sp>
        <p:nvSpPr>
          <p:cNvPr id="79" name="Shape 79"/>
          <p:cNvSpPr txBox="1"/>
          <p:nvPr/>
        </p:nvSpPr>
        <p:spPr>
          <a:xfrm>
            <a:off x="4191000" y="4267200"/>
            <a:ext cx="762000" cy="533399"/>
          </a:xfrm>
          <a:prstGeom prst="rect">
            <a:avLst/>
          </a:prstGeom>
          <a:noFill/>
          <a:ln>
            <a:noFill/>
          </a:ln>
        </p:spPr>
        <p:txBody>
          <a:bodyPr anchorCtr="0" anchor="ctr" bIns="45700" lIns="91425" rIns="91425" tIns="45700">
            <a:noAutofit/>
          </a:bodyPr>
          <a:lstStyle/>
          <a:p>
            <a:pPr indent="0" lvl="0" marL="0" marR="0" rtl="0" algn="ctr">
              <a:lnSpc>
                <a:spcPct val="55000"/>
              </a:lnSpc>
              <a:spcBef>
                <a:spcPts val="0"/>
              </a:spcBef>
              <a:spcAft>
                <a:spcPts val="0"/>
              </a:spcAft>
              <a:buClr>
                <a:schemeClr val="dk1"/>
              </a:buClr>
              <a:buFont typeface="Arial"/>
              <a:buNone/>
            </a:pPr>
            <a:r>
              <a:t/>
            </a:r>
            <a:endParaRPr b="1" i="1" sz="3200" u="none" cap="none" strike="noStrike">
              <a:solidFill>
                <a:srgbClr val="FF0000"/>
              </a:solidFill>
              <a:latin typeface="Arial"/>
              <a:ea typeface="Arial"/>
              <a:cs typeface="Arial"/>
              <a:sym typeface="Arial"/>
            </a:endParaRPr>
          </a:p>
          <a:p>
            <a:pPr indent="0" lvl="0" marL="0" marR="0" rtl="0" algn="ctr">
              <a:lnSpc>
                <a:spcPct val="55000"/>
              </a:lnSpc>
              <a:spcBef>
                <a:spcPts val="1600"/>
              </a:spcBef>
              <a:spcAft>
                <a:spcPts val="0"/>
              </a:spcAft>
              <a:buClr>
                <a:srgbClr val="00FFFF"/>
              </a:buClr>
              <a:buSzPct val="25000"/>
              <a:buFont typeface="Arial"/>
              <a:buNone/>
            </a:pPr>
            <a:r>
              <a:rPr b="1" i="1" lang="en-US" sz="3200" u="none" cap="none" strike="noStrike">
                <a:solidFill>
                  <a:srgbClr val="00FFFF"/>
                </a:solidFill>
                <a:latin typeface="Arial"/>
                <a:ea typeface="Arial"/>
                <a:cs typeface="Arial"/>
                <a:sym typeface="Arial"/>
              </a:rPr>
              <a:t>H</a:t>
            </a:r>
          </a:p>
        </p:txBody>
      </p:sp>
      <p:sp>
        <p:nvSpPr>
          <p:cNvPr id="80" name="Shape 80"/>
          <p:cNvSpPr txBox="1"/>
          <p:nvPr/>
        </p:nvSpPr>
        <p:spPr>
          <a:xfrm rot="401346">
            <a:off x="3571875" y="3082925"/>
            <a:ext cx="2217738" cy="338138"/>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dk1"/>
              </a:buClr>
              <a:buSzPct val="25000"/>
              <a:buFont typeface="Arial Black"/>
              <a:buNone/>
            </a:pPr>
            <a:r>
              <a:rPr b="1" i="1" lang="en-US" sz="1600" u="none" cap="none" strike="noStrike">
                <a:solidFill>
                  <a:schemeClr val="dk1"/>
                </a:solidFill>
                <a:latin typeface="Arial Black"/>
                <a:ea typeface="Arial Black"/>
                <a:cs typeface="Arial Black"/>
                <a:sym typeface="Arial Black"/>
              </a:rPr>
              <a:t>Sea Ice Advection</a:t>
            </a:r>
          </a:p>
        </p:txBody>
      </p:sp>
      <p:sp>
        <p:nvSpPr>
          <p:cNvPr id="81" name="Shape 81"/>
          <p:cNvSpPr txBox="1"/>
          <p:nvPr/>
        </p:nvSpPr>
        <p:spPr>
          <a:xfrm rot="-2609533">
            <a:off x="1470024" y="5464175"/>
            <a:ext cx="1155699" cy="26035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dk1"/>
              </a:buClr>
              <a:buSzPct val="25000"/>
              <a:buFont typeface="Arial Black"/>
              <a:buNone/>
            </a:pPr>
            <a:r>
              <a:rPr b="1" i="1" lang="en-US" sz="1100" u="none" cap="none" strike="noStrike">
                <a:solidFill>
                  <a:schemeClr val="dk1"/>
                </a:solidFill>
                <a:latin typeface="Arial Black"/>
                <a:ea typeface="Arial Black"/>
                <a:cs typeface="Arial Black"/>
                <a:sym typeface="Arial Black"/>
              </a:rPr>
              <a:t>Warmer flow</a:t>
            </a:r>
          </a:p>
        </p:txBody>
      </p:sp>
      <p:sp>
        <p:nvSpPr>
          <p:cNvPr id="82" name="Shape 82"/>
          <p:cNvSpPr txBox="1"/>
          <p:nvPr/>
        </p:nvSpPr>
        <p:spPr>
          <a:xfrm>
            <a:off x="1828800" y="0"/>
            <a:ext cx="6705599" cy="2062103"/>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17365D"/>
              </a:buClr>
              <a:buSzPct val="25000"/>
              <a:buFont typeface="Arial"/>
              <a:buNone/>
            </a:pPr>
            <a:r>
              <a:rPr b="1" i="0" lang="en-US" sz="2800" u="none" cap="none" strike="noStrike">
                <a:solidFill>
                  <a:srgbClr val="17365D"/>
                </a:solidFill>
                <a:latin typeface="Arial"/>
                <a:ea typeface="Arial"/>
                <a:cs typeface="Arial"/>
                <a:sym typeface="Arial"/>
              </a:rPr>
              <a:t>Arctic Sea Ice Loss Dominant Forcing:</a:t>
            </a:r>
          </a:p>
          <a:p>
            <a:pPr indent="0" lvl="0" marL="0" marR="0" rtl="0" algn="ctr">
              <a:lnSpc>
                <a:spcPct val="100000"/>
              </a:lnSpc>
              <a:spcBef>
                <a:spcPts val="0"/>
              </a:spcBef>
              <a:spcAft>
                <a:spcPts val="0"/>
              </a:spcAft>
              <a:buClr>
                <a:srgbClr val="002060"/>
              </a:buClr>
              <a:buSzPct val="25000"/>
              <a:buFont typeface="Arial"/>
              <a:buNone/>
            </a:pPr>
            <a:r>
              <a:rPr b="0" i="0" lang="en-US" sz="2000" u="none" cap="none" strike="noStrike">
                <a:solidFill>
                  <a:srgbClr val="002060"/>
                </a:solidFill>
                <a:latin typeface="Arial"/>
                <a:ea typeface="Arial"/>
                <a:cs typeface="Arial"/>
                <a:sym typeface="Arial"/>
              </a:rPr>
              <a:t>Overall Increase in Arctic Temperature</a:t>
            </a:r>
          </a:p>
          <a:p>
            <a:pPr indent="0" lvl="0" marL="0" marR="0" rtl="0" algn="ctr">
              <a:lnSpc>
                <a:spcPct val="100000"/>
              </a:lnSpc>
              <a:spcBef>
                <a:spcPts val="0"/>
              </a:spcBef>
              <a:spcAft>
                <a:spcPts val="0"/>
              </a:spcAft>
              <a:buClr>
                <a:srgbClr val="002060"/>
              </a:buClr>
              <a:buSzPct val="25000"/>
              <a:buFont typeface="Arial"/>
              <a:buNone/>
            </a:pPr>
            <a:r>
              <a:rPr b="0" i="0" lang="en-US" sz="2000" u="none" cap="none" strike="noStrike">
                <a:solidFill>
                  <a:srgbClr val="002060"/>
                </a:solidFill>
                <a:latin typeface="Arial"/>
                <a:ea typeface="Arial"/>
                <a:cs typeface="Arial"/>
                <a:sym typeface="Arial"/>
              </a:rPr>
              <a:t>Advection by Anomalous Atmospheric Forcing</a:t>
            </a:r>
          </a:p>
          <a:p>
            <a:pPr indent="0" lvl="0" marL="0" marR="0" rtl="0" algn="ctr">
              <a:lnSpc>
                <a:spcPct val="100000"/>
              </a:lnSpc>
              <a:spcBef>
                <a:spcPts val="0"/>
              </a:spcBef>
              <a:spcAft>
                <a:spcPts val="0"/>
              </a:spcAft>
              <a:buClr>
                <a:srgbClr val="002060"/>
              </a:buClr>
              <a:buSzPct val="25000"/>
              <a:buFont typeface="Arial"/>
              <a:buNone/>
            </a:pPr>
            <a:r>
              <a:rPr b="0" i="0" lang="en-US" sz="2000" u="none" cap="none" strike="noStrike">
                <a:solidFill>
                  <a:srgbClr val="002060"/>
                </a:solidFill>
                <a:latin typeface="Arial"/>
                <a:ea typeface="Arial"/>
                <a:cs typeface="Arial"/>
                <a:sym typeface="Arial"/>
              </a:rPr>
              <a:t>Increased Ocean Insolation (solar energy input) - positive feedback </a:t>
            </a:r>
          </a:p>
          <a:p>
            <a:pPr indent="0" lvl="0" marL="0" marR="0" rtl="0" algn="ctr">
              <a:lnSpc>
                <a:spcPct val="100000"/>
              </a:lnSpc>
              <a:spcBef>
                <a:spcPts val="0"/>
              </a:spcBef>
              <a:spcAft>
                <a:spcPts val="0"/>
              </a:spcAft>
              <a:buClr>
                <a:srgbClr val="002060"/>
              </a:buClr>
              <a:buSzPct val="25000"/>
              <a:buFont typeface="Arial"/>
              <a:buNone/>
            </a:pPr>
            <a:r>
              <a:rPr b="0" i="0" lang="en-US" sz="2000" u="none" cap="none" strike="noStrike">
                <a:solidFill>
                  <a:srgbClr val="002060"/>
                </a:solidFill>
                <a:latin typeface="Arial"/>
                <a:ea typeface="Arial"/>
                <a:cs typeface="Arial"/>
                <a:sym typeface="Arial"/>
              </a:rPr>
              <a:t>Increased Intrusion of Warmer Atlantic and Pacific Waters</a:t>
            </a:r>
          </a:p>
        </p:txBody>
      </p:sp>
      <p:sp>
        <p:nvSpPr>
          <p:cNvPr id="83" name="Shape 83"/>
          <p:cNvSpPr/>
          <p:nvPr/>
        </p:nvSpPr>
        <p:spPr>
          <a:xfrm rot="-4391743">
            <a:off x="6329362" y="2825751"/>
            <a:ext cx="327025" cy="1174749"/>
          </a:xfrm>
          <a:prstGeom prst="upArrow">
            <a:avLst>
              <a:gd fmla="val 50000" name="adj1"/>
              <a:gd fmla="val 120157" name="adj2"/>
            </a:avLst>
          </a:prstGeom>
          <a:gradFill>
            <a:gsLst>
              <a:gs pos="0">
                <a:srgbClr val="FF0000"/>
              </a:gs>
              <a:gs pos="100000">
                <a:srgbClr val="FFFF00"/>
              </a:gs>
            </a:gsLst>
            <a:lin ang="18900000" scaled="0"/>
          </a:gra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84" name="Shape 84"/>
          <p:cNvSpPr txBox="1"/>
          <p:nvPr/>
        </p:nvSpPr>
        <p:spPr>
          <a:xfrm rot="1055939">
            <a:off x="5973763" y="3305174"/>
            <a:ext cx="1200150" cy="26035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dk1"/>
              </a:buClr>
              <a:buSzPct val="25000"/>
              <a:buFont typeface="Arial Black"/>
              <a:buNone/>
            </a:pPr>
            <a:r>
              <a:rPr b="1" i="1" lang="en-US" sz="1100" u="none" cap="none" strike="noStrike">
                <a:solidFill>
                  <a:schemeClr val="dk1"/>
                </a:solidFill>
                <a:latin typeface="Arial Black"/>
                <a:ea typeface="Arial Black"/>
                <a:cs typeface="Arial Black"/>
                <a:sym typeface="Arial Black"/>
              </a:rPr>
              <a:t>Warmer flow</a:t>
            </a:r>
          </a:p>
        </p:txBody>
      </p:sp>
      <p:sp>
        <p:nvSpPr>
          <p:cNvPr id="85" name="Shape 85"/>
          <p:cNvSpPr/>
          <p:nvPr/>
        </p:nvSpPr>
        <p:spPr>
          <a:xfrm>
            <a:off x="2362200" y="4038600"/>
            <a:ext cx="1371599" cy="1143000"/>
          </a:xfrm>
          <a:prstGeom prst="star5">
            <a:avLst>
              <a:gd fmla="val 19098" name="adj"/>
              <a:gd fmla="val 105146" name="hf"/>
              <a:gd fmla="val 110557" name="vf"/>
            </a:avLst>
          </a:prstGeom>
          <a:solidFill>
            <a:srgbClr val="FFFF00"/>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0" i="0" lang="en-US" sz="800" u="none" cap="none" strike="noStrike">
                <a:solidFill>
                  <a:srgbClr val="000000"/>
                </a:solidFill>
                <a:latin typeface="Arial"/>
                <a:ea typeface="Arial"/>
                <a:cs typeface="Arial"/>
                <a:sym typeface="Arial"/>
              </a:rPr>
              <a:t>Increased</a:t>
            </a:r>
          </a:p>
          <a:p>
            <a:pPr indent="0" lvl="0" marL="0" marR="0" rtl="0" algn="ctr">
              <a:lnSpc>
                <a:spcPct val="100000"/>
              </a:lnSpc>
              <a:spcBef>
                <a:spcPts val="0"/>
              </a:spcBef>
              <a:spcAft>
                <a:spcPts val="0"/>
              </a:spcAft>
              <a:buClr>
                <a:srgbClr val="000000"/>
              </a:buClr>
              <a:buSzPct val="25000"/>
              <a:buFont typeface="Arial"/>
              <a:buNone/>
            </a:pPr>
            <a:r>
              <a:rPr b="0" i="0" lang="en-US" sz="800" u="none" cap="none" strike="noStrike">
                <a:solidFill>
                  <a:srgbClr val="000000"/>
                </a:solidFill>
                <a:latin typeface="Arial"/>
                <a:ea typeface="Arial"/>
                <a:cs typeface="Arial"/>
                <a:sym typeface="Arial"/>
              </a:rPr>
              <a:t>Sunlight</a:t>
            </a:r>
          </a:p>
          <a:p>
            <a:pPr indent="0" lvl="0" marL="0" marR="0" rtl="0" algn="ctr">
              <a:lnSpc>
                <a:spcPct val="100000"/>
              </a:lnSpc>
              <a:spcBef>
                <a:spcPts val="0"/>
              </a:spcBef>
              <a:spcAft>
                <a:spcPts val="0"/>
              </a:spcAft>
              <a:buClr>
                <a:srgbClr val="000000"/>
              </a:buClr>
              <a:buSzPct val="25000"/>
              <a:buFont typeface="Arial"/>
              <a:buNone/>
            </a:pPr>
            <a:r>
              <a:rPr b="0" i="0" lang="en-US" sz="800" u="none" cap="none" strike="noStrike">
                <a:solidFill>
                  <a:srgbClr val="000000"/>
                </a:solidFill>
                <a:latin typeface="Arial"/>
                <a:ea typeface="Arial"/>
                <a:cs typeface="Arial"/>
                <a:sym typeface="Arial"/>
              </a:rPr>
              <a:t>Absorption</a:t>
            </a:r>
          </a:p>
        </p:txBody>
      </p:sp>
      <p:pic>
        <p:nvPicPr>
          <p:cNvPr id="86" name="Shape 86"/>
          <p:cNvPicPr preferRelativeResize="0"/>
          <p:nvPr/>
        </p:nvPicPr>
        <p:blipFill rotWithShape="1">
          <a:blip r:embed="rId4">
            <a:alphaModFix/>
          </a:blip>
          <a:srcRect b="0" l="0" r="0" t="0"/>
          <a:stretch/>
        </p:blipFill>
        <p:spPr>
          <a:xfrm>
            <a:off x="-6011" y="152400"/>
            <a:ext cx="1930399" cy="1447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0" name="Shape 90"/>
        <p:cNvGrpSpPr/>
        <p:nvPr/>
      </p:nvGrpSpPr>
      <p:grpSpPr>
        <a:xfrm>
          <a:off x="0" y="0"/>
          <a:ext cx="0" cy="0"/>
          <a:chOff x="0" y="0"/>
          <a:chExt cx="0" cy="0"/>
        </a:xfrm>
      </p:grpSpPr>
      <p:sp>
        <p:nvSpPr>
          <p:cNvPr id="91" name="Shape 91"/>
          <p:cNvSpPr txBox="1"/>
          <p:nvPr/>
        </p:nvSpPr>
        <p:spPr>
          <a:xfrm>
            <a:off x="0" y="152400"/>
            <a:ext cx="9144000" cy="554037"/>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17365D"/>
              </a:buClr>
              <a:buSzPct val="25000"/>
              <a:buFont typeface="Arial"/>
              <a:buNone/>
            </a:pPr>
            <a:r>
              <a:rPr b="1" i="0" lang="en-US" sz="3600" u="none" cap="none" strike="noStrike">
                <a:solidFill>
                  <a:srgbClr val="17365D"/>
                </a:solidFill>
                <a:latin typeface="Arial"/>
                <a:ea typeface="Arial"/>
                <a:cs typeface="Arial"/>
                <a:sym typeface="Arial"/>
              </a:rPr>
              <a:t>Arctic Surface Air Temperature</a:t>
            </a:r>
          </a:p>
        </p:txBody>
      </p:sp>
      <p:pic>
        <p:nvPicPr>
          <p:cNvPr descr="satann" id="92" name="Shape 92"/>
          <p:cNvPicPr preferRelativeResize="0"/>
          <p:nvPr/>
        </p:nvPicPr>
        <p:blipFill rotWithShape="1">
          <a:blip r:embed="rId3">
            <a:alphaModFix/>
          </a:blip>
          <a:srcRect b="0" l="0" r="0" t="0"/>
          <a:stretch/>
        </p:blipFill>
        <p:spPr>
          <a:xfrm>
            <a:off x="381000" y="1524000"/>
            <a:ext cx="4876799" cy="2778124"/>
          </a:xfrm>
          <a:prstGeom prst="rect">
            <a:avLst/>
          </a:prstGeom>
          <a:noFill/>
          <a:ln cap="flat" cmpd="sng" w="9525">
            <a:solidFill>
              <a:schemeClr val="dk1"/>
            </a:solidFill>
            <a:prstDash val="solid"/>
            <a:miter/>
            <a:headEnd len="med" w="med" type="none"/>
            <a:tailEnd len="med" w="med" type="none"/>
          </a:ln>
        </p:spPr>
      </p:pic>
      <p:pic>
        <p:nvPicPr>
          <p:cNvPr descr="2007SAT-Oct-N 1deg" id="93" name="Shape 93"/>
          <p:cNvPicPr preferRelativeResize="0"/>
          <p:nvPr/>
        </p:nvPicPr>
        <p:blipFill rotWithShape="1">
          <a:blip r:embed="rId4">
            <a:alphaModFix/>
          </a:blip>
          <a:srcRect b="0" l="16142" r="0" t="0"/>
          <a:stretch/>
        </p:blipFill>
        <p:spPr>
          <a:xfrm>
            <a:off x="5029200" y="2562225"/>
            <a:ext cx="3838575" cy="3533774"/>
          </a:xfrm>
          <a:prstGeom prst="rect">
            <a:avLst/>
          </a:prstGeom>
          <a:noFill/>
          <a:ln cap="flat" cmpd="sng" w="9525">
            <a:solidFill>
              <a:schemeClr val="dk1"/>
            </a:solidFill>
            <a:prstDash val="solid"/>
            <a:miter/>
            <a:headEnd len="med" w="med" type="none"/>
            <a:tailEnd len="med" w="med" type="none"/>
          </a:ln>
        </p:spPr>
      </p:pic>
      <p:grpSp>
        <p:nvGrpSpPr>
          <p:cNvPr id="94" name="Shape 94"/>
          <p:cNvGrpSpPr/>
          <p:nvPr/>
        </p:nvGrpSpPr>
        <p:grpSpPr>
          <a:xfrm>
            <a:off x="432829" y="345002"/>
            <a:ext cx="8710141" cy="6625193"/>
            <a:chOff x="248" y="-404"/>
            <a:chExt cx="5486" cy="5310"/>
          </a:xfrm>
        </p:grpSpPr>
        <p:sp>
          <p:nvSpPr>
            <p:cNvPr id="95" name="Shape 95"/>
            <p:cNvSpPr/>
            <p:nvPr/>
          </p:nvSpPr>
          <p:spPr>
            <a:xfrm rot="1250877">
              <a:off x="824" y="235"/>
              <a:ext cx="4336" cy="4030"/>
            </a:xfrm>
            <a:prstGeom prst="irregularSeal2">
              <a:avLst/>
            </a:prstGeom>
            <a:solidFill>
              <a:srgbClr val="FFFF00"/>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96" name="Shape 96"/>
            <p:cNvSpPr txBox="1"/>
            <p:nvPr/>
          </p:nvSpPr>
          <p:spPr>
            <a:xfrm>
              <a:off x="1397" y="1872"/>
              <a:ext cx="3091" cy="75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1" i="1" lang="en-US" sz="3600" u="none" cap="none" strike="noStrike">
                  <a:solidFill>
                    <a:schemeClr val="dk1"/>
                  </a:solidFill>
                  <a:latin typeface="Arial"/>
                  <a:ea typeface="Arial"/>
                  <a:cs typeface="Arial"/>
                  <a:sym typeface="Arial"/>
                </a:rPr>
                <a:t>Warmer temperatures</a:t>
              </a:r>
            </a:p>
            <a:p>
              <a:pPr indent="0" lvl="0" marL="0" marR="0" rtl="0" algn="ctr">
                <a:lnSpc>
                  <a:spcPct val="100000"/>
                </a:lnSpc>
                <a:spcBef>
                  <a:spcPts val="0"/>
                </a:spcBef>
                <a:spcAft>
                  <a:spcPts val="0"/>
                </a:spcAft>
                <a:buClr>
                  <a:schemeClr val="dk1"/>
                </a:buClr>
                <a:buSzPct val="25000"/>
                <a:buFont typeface="Arial"/>
                <a:buNone/>
              </a:pPr>
              <a:r>
                <a:rPr b="1" i="1" lang="en-US" sz="3600" u="none" cap="none" strike="noStrike">
                  <a:solidFill>
                    <a:schemeClr val="dk1"/>
                  </a:solidFill>
                  <a:latin typeface="Arial"/>
                  <a:ea typeface="Arial"/>
                  <a:cs typeface="Arial"/>
                  <a:sym typeface="Arial"/>
                </a:rPr>
                <a:t> result in less ice !</a:t>
              </a:r>
            </a:p>
          </p:txBody>
        </p:sp>
      </p:grpSp>
      <p:sp>
        <p:nvSpPr>
          <p:cNvPr id="97" name="Shape 97"/>
          <p:cNvSpPr/>
          <p:nvPr/>
        </p:nvSpPr>
        <p:spPr>
          <a:xfrm>
            <a:off x="457200" y="6086305"/>
            <a:ext cx="8153399" cy="646331"/>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0" i="0" lang="en-US" sz="1800" u="none" cap="none" strike="noStrike">
                <a:solidFill>
                  <a:srgbClr val="000000"/>
                </a:solidFill>
                <a:latin typeface="Arial"/>
                <a:ea typeface="Arial"/>
                <a:cs typeface="Arial"/>
                <a:sym typeface="Arial"/>
              </a:rPr>
              <a:t>Arctic warming exceeds global mean warming</a:t>
            </a:r>
          </a:p>
          <a:p>
            <a:pPr indent="0" lvl="0" marL="0" marR="0" rtl="0" algn="ctr">
              <a:lnSpc>
                <a:spcPct val="100000"/>
              </a:lnSpc>
              <a:spcBef>
                <a:spcPts val="0"/>
              </a:spcBef>
              <a:spcAft>
                <a:spcPts val="0"/>
              </a:spcAft>
              <a:buClr>
                <a:srgbClr val="000000"/>
              </a:buClr>
              <a:buSzPct val="25000"/>
              <a:buFont typeface="Arial"/>
              <a:buNone/>
            </a:pPr>
            <a:r>
              <a:rPr b="0" i="0" lang="en-US" sz="1800" u="none" cap="none" strike="noStrike">
                <a:solidFill>
                  <a:srgbClr val="000000"/>
                </a:solidFill>
                <a:latin typeface="Arial"/>
                <a:ea typeface="Arial"/>
                <a:cs typeface="Arial"/>
                <a:sym typeface="Arial"/>
              </a:rPr>
              <a:t>by roughly a factor of two </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1" name="Shape 101"/>
        <p:cNvGrpSpPr/>
        <p:nvPr/>
      </p:nvGrpSpPr>
      <p:grpSpPr>
        <a:xfrm>
          <a:off x="0" y="0"/>
          <a:ext cx="0" cy="0"/>
          <a:chOff x="0" y="0"/>
          <a:chExt cx="0" cy="0"/>
        </a:xfrm>
      </p:grpSpPr>
      <p:sp>
        <p:nvSpPr>
          <p:cNvPr id="102" name="Shape 102"/>
          <p:cNvSpPr txBox="1"/>
          <p:nvPr>
            <p:ph type="title"/>
          </p:nvPr>
        </p:nvSpPr>
        <p:spPr>
          <a:xfrm>
            <a:off x="457200" y="304800"/>
            <a:ext cx="3600450" cy="17526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chemeClr val="dk2"/>
              </a:buClr>
              <a:buSzPct val="25000"/>
              <a:buFont typeface="Arial"/>
              <a:buNone/>
            </a:pPr>
            <a:r>
              <a:rPr b="0" i="0" lang="en-US" sz="2700" u="none" cap="none" strike="noStrike">
                <a:solidFill>
                  <a:schemeClr val="dk2"/>
                </a:solidFill>
                <a:latin typeface="Arial"/>
                <a:ea typeface="Arial"/>
                <a:cs typeface="Arial"/>
                <a:sym typeface="Arial"/>
              </a:rPr>
              <a:t>    </a:t>
            </a:r>
            <a:r>
              <a:rPr b="1" i="0" lang="en-US" sz="2400" u="none" cap="none" strike="noStrike">
                <a:solidFill>
                  <a:srgbClr val="17365D"/>
                </a:solidFill>
                <a:latin typeface="Arial"/>
                <a:ea typeface="Arial"/>
                <a:cs typeface="Arial"/>
                <a:sym typeface="Arial"/>
              </a:rPr>
              <a:t>Antarctic Sea Ice</a:t>
            </a:r>
            <a:br>
              <a:rPr b="0" i="0" lang="en-US" sz="2700" u="none" cap="none" strike="noStrike">
                <a:solidFill>
                  <a:schemeClr val="dk2"/>
                </a:solidFill>
                <a:latin typeface="Arial"/>
                <a:ea typeface="Arial"/>
                <a:cs typeface="Arial"/>
                <a:sym typeface="Arial"/>
              </a:rPr>
            </a:br>
            <a:br>
              <a:rPr b="0" i="0" lang="en-US" sz="2000" u="none" cap="none" strike="noStrike">
                <a:solidFill>
                  <a:schemeClr val="dk2"/>
                </a:solidFill>
                <a:latin typeface="Arial"/>
                <a:ea typeface="Arial"/>
                <a:cs typeface="Arial"/>
                <a:sym typeface="Arial"/>
              </a:rPr>
            </a:br>
            <a:br>
              <a:rPr b="0" i="0" lang="en-US" sz="2000" u="none" cap="none" strike="noStrike">
                <a:solidFill>
                  <a:schemeClr val="dk2"/>
                </a:solidFill>
                <a:latin typeface="Arial"/>
                <a:ea typeface="Arial"/>
                <a:cs typeface="Arial"/>
                <a:sym typeface="Arial"/>
              </a:rPr>
            </a:br>
            <a:r>
              <a:rPr b="0" i="0" lang="en-US" sz="2500" u="none" cap="none" strike="noStrike">
                <a:solidFill>
                  <a:schemeClr val="dk2"/>
                </a:solidFill>
                <a:latin typeface="Arial"/>
                <a:ea typeface="Arial"/>
                <a:cs typeface="Arial"/>
                <a:sym typeface="Arial"/>
              </a:rPr>
              <a:t>Monthly Anomalies</a:t>
            </a:r>
            <a:br>
              <a:rPr b="0" i="0" lang="en-US" sz="2500" u="none" cap="none" strike="noStrike">
                <a:solidFill>
                  <a:schemeClr val="dk2"/>
                </a:solidFill>
                <a:latin typeface="Arial"/>
                <a:ea typeface="Arial"/>
                <a:cs typeface="Arial"/>
                <a:sym typeface="Arial"/>
              </a:rPr>
            </a:br>
            <a:r>
              <a:rPr b="0" i="0" lang="en-US" sz="2500" u="none" cap="none" strike="noStrike">
                <a:solidFill>
                  <a:schemeClr val="dk2"/>
                </a:solidFill>
                <a:latin typeface="Arial"/>
                <a:ea typeface="Arial"/>
                <a:cs typeface="Arial"/>
                <a:sym typeface="Arial"/>
              </a:rPr>
              <a:t>      and Trends</a:t>
            </a:r>
          </a:p>
        </p:txBody>
      </p:sp>
      <p:pic>
        <p:nvPicPr>
          <p:cNvPr descr="SH_sectors_with_labels.pdf" id="103" name="Shape 103"/>
          <p:cNvPicPr preferRelativeResize="0"/>
          <p:nvPr/>
        </p:nvPicPr>
        <p:blipFill rotWithShape="1">
          <a:blip r:embed="rId3">
            <a:alphaModFix/>
          </a:blip>
          <a:srcRect b="27610" l="17572" r="22356" t="24651"/>
          <a:stretch/>
        </p:blipFill>
        <p:spPr>
          <a:xfrm>
            <a:off x="0" y="2819400"/>
            <a:ext cx="3600450" cy="3702049"/>
          </a:xfrm>
          <a:prstGeom prst="rect">
            <a:avLst/>
          </a:prstGeom>
          <a:noFill/>
          <a:ln>
            <a:noFill/>
          </a:ln>
        </p:spPr>
      </p:pic>
      <p:pic>
        <p:nvPicPr>
          <p:cNvPr descr="SH_5sectors_ExtAnom2011.jpg" id="104" name="Shape 104"/>
          <p:cNvPicPr preferRelativeResize="0"/>
          <p:nvPr/>
        </p:nvPicPr>
        <p:blipFill rotWithShape="1">
          <a:blip r:embed="rId4">
            <a:alphaModFix/>
          </a:blip>
          <a:srcRect b="6374" l="1878" r="5338" t="10289"/>
          <a:stretch/>
        </p:blipFill>
        <p:spPr>
          <a:xfrm>
            <a:off x="3575050" y="76200"/>
            <a:ext cx="5568950" cy="6519862"/>
          </a:xfrm>
          <a:prstGeom prst="rect">
            <a:avLst/>
          </a:prstGeom>
          <a:noFill/>
          <a:ln>
            <a:noFill/>
          </a:ln>
        </p:spPr>
      </p:pic>
      <p:sp>
        <p:nvSpPr>
          <p:cNvPr id="105" name="Shape 105"/>
          <p:cNvSpPr txBox="1"/>
          <p:nvPr/>
        </p:nvSpPr>
        <p:spPr>
          <a:xfrm>
            <a:off x="808037" y="3744912"/>
            <a:ext cx="885825" cy="276224"/>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1.1 %/dec</a:t>
            </a:r>
          </a:p>
        </p:txBody>
      </p:sp>
      <p:sp>
        <p:nvSpPr>
          <p:cNvPr id="106" name="Shape 106"/>
          <p:cNvSpPr txBox="1"/>
          <p:nvPr/>
        </p:nvSpPr>
        <p:spPr>
          <a:xfrm>
            <a:off x="2540000" y="3927475"/>
            <a:ext cx="885825" cy="27781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3.1 %/dec</a:t>
            </a:r>
          </a:p>
        </p:txBody>
      </p:sp>
      <p:sp>
        <p:nvSpPr>
          <p:cNvPr id="107" name="Shape 107"/>
          <p:cNvSpPr txBox="1"/>
          <p:nvPr/>
        </p:nvSpPr>
        <p:spPr>
          <a:xfrm>
            <a:off x="2555875" y="6148387"/>
            <a:ext cx="714374" cy="277811"/>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0%/dec</a:t>
            </a:r>
          </a:p>
        </p:txBody>
      </p:sp>
      <p:sp>
        <p:nvSpPr>
          <p:cNvPr id="108" name="Shape 108"/>
          <p:cNvSpPr txBox="1"/>
          <p:nvPr/>
        </p:nvSpPr>
        <p:spPr>
          <a:xfrm>
            <a:off x="949325" y="6148387"/>
            <a:ext cx="885825" cy="277811"/>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4.7 %/dec</a:t>
            </a:r>
          </a:p>
        </p:txBody>
      </p:sp>
      <p:sp>
        <p:nvSpPr>
          <p:cNvPr id="109" name="Shape 109"/>
          <p:cNvSpPr txBox="1"/>
          <p:nvPr/>
        </p:nvSpPr>
        <p:spPr>
          <a:xfrm>
            <a:off x="131763" y="5140325"/>
            <a:ext cx="842961" cy="27781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lt1"/>
              </a:buClr>
              <a:buSzPct val="25000"/>
              <a:buFont typeface="Arial"/>
              <a:buNone/>
            </a:pPr>
            <a:r>
              <a:rPr b="1" i="0" lang="en-US" sz="1200" u="none" cap="none" strike="noStrike">
                <a:solidFill>
                  <a:schemeClr val="lt1"/>
                </a:solidFill>
                <a:latin typeface="Arial"/>
                <a:ea typeface="Arial"/>
                <a:cs typeface="Arial"/>
                <a:sym typeface="Arial"/>
              </a:rPr>
              <a:t>5.6%/dec</a:t>
            </a:r>
          </a:p>
        </p:txBody>
      </p:sp>
      <p:sp>
        <p:nvSpPr>
          <p:cNvPr id="110" name="Shape 110"/>
          <p:cNvSpPr txBox="1"/>
          <p:nvPr/>
        </p:nvSpPr>
        <p:spPr>
          <a:xfrm>
            <a:off x="94488" y="2514600"/>
            <a:ext cx="3342582" cy="307777"/>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i="0" lang="en-US" sz="1400" u="none" cap="none" strike="noStrike">
                <a:solidFill>
                  <a:srgbClr val="000000"/>
                </a:solidFill>
                <a:latin typeface="Arial"/>
                <a:ea typeface="Arial"/>
                <a:cs typeface="Arial"/>
                <a:sym typeface="Arial"/>
              </a:rPr>
              <a:t>(After J. C. Comiso, NASA/GSFC 2011)</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4" name="Shape 114"/>
        <p:cNvGrpSpPr/>
        <p:nvPr/>
      </p:nvGrpSpPr>
      <p:grpSpPr>
        <a:xfrm>
          <a:off x="0" y="0"/>
          <a:ext cx="0" cy="0"/>
          <a:chOff x="0" y="0"/>
          <a:chExt cx="0" cy="0"/>
        </a:xfrm>
      </p:grpSpPr>
      <p:pic>
        <p:nvPicPr>
          <p:cNvPr id="115" name="Shape 115"/>
          <p:cNvPicPr preferRelativeResize="0"/>
          <p:nvPr/>
        </p:nvPicPr>
        <p:blipFill rotWithShape="1">
          <a:blip r:embed="rId3">
            <a:alphaModFix/>
          </a:blip>
          <a:srcRect b="0" l="0" r="0" t="0"/>
          <a:stretch/>
        </p:blipFill>
        <p:spPr>
          <a:xfrm>
            <a:off x="4901437" y="1560286"/>
            <a:ext cx="3732758" cy="2529980"/>
          </a:xfrm>
          <a:prstGeom prst="rect">
            <a:avLst/>
          </a:prstGeom>
          <a:noFill/>
          <a:ln>
            <a:noFill/>
          </a:ln>
        </p:spPr>
      </p:pic>
      <p:pic>
        <p:nvPicPr>
          <p:cNvPr id="116" name="Shape 116"/>
          <p:cNvPicPr preferRelativeResize="0"/>
          <p:nvPr/>
        </p:nvPicPr>
        <p:blipFill rotWithShape="1">
          <a:blip r:embed="rId4">
            <a:alphaModFix/>
          </a:blip>
          <a:srcRect b="0" l="0" r="0" t="0"/>
          <a:stretch/>
        </p:blipFill>
        <p:spPr>
          <a:xfrm>
            <a:off x="5133773" y="4162835"/>
            <a:ext cx="3437466" cy="2559695"/>
          </a:xfrm>
          <a:prstGeom prst="rect">
            <a:avLst/>
          </a:prstGeom>
          <a:noFill/>
          <a:ln>
            <a:noFill/>
          </a:ln>
        </p:spPr>
      </p:pic>
      <p:sp>
        <p:nvSpPr>
          <p:cNvPr id="117" name="Shape 117"/>
          <p:cNvSpPr/>
          <p:nvPr/>
        </p:nvSpPr>
        <p:spPr>
          <a:xfrm>
            <a:off x="-16036" y="1140023"/>
            <a:ext cx="9144000" cy="307777"/>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538CD5"/>
              </a:buClr>
              <a:buSzPct val="25000"/>
              <a:buFont typeface="Arial"/>
              <a:buNone/>
            </a:pPr>
            <a:r>
              <a:rPr b="1" i="0" lang="en-US" sz="1400" u="none" cap="none" strike="noStrike">
                <a:solidFill>
                  <a:srgbClr val="538CD5"/>
                </a:solidFill>
                <a:latin typeface="Arial"/>
                <a:ea typeface="Arial"/>
                <a:cs typeface="Arial"/>
                <a:sym typeface="Arial"/>
              </a:rPr>
              <a:t>Effective Heath Pathway Linked To Warming Continents</a:t>
            </a:r>
          </a:p>
        </p:txBody>
      </p:sp>
      <p:grpSp>
        <p:nvGrpSpPr>
          <p:cNvPr id="118" name="Shape 118"/>
          <p:cNvGrpSpPr/>
          <p:nvPr/>
        </p:nvGrpSpPr>
        <p:grpSpPr>
          <a:xfrm>
            <a:off x="615238" y="1584476"/>
            <a:ext cx="4027607" cy="3112689"/>
            <a:chOff x="820063" y="1584476"/>
            <a:chExt cx="4027607" cy="3112689"/>
          </a:xfrm>
        </p:grpSpPr>
        <p:pic>
          <p:nvPicPr>
            <p:cNvPr id="119" name="Shape 119"/>
            <p:cNvPicPr preferRelativeResize="0"/>
            <p:nvPr/>
          </p:nvPicPr>
          <p:blipFill rotWithShape="1">
            <a:blip r:embed="rId5">
              <a:alphaModFix/>
            </a:blip>
            <a:srcRect b="16552" l="0" r="0" t="0"/>
            <a:stretch/>
          </p:blipFill>
          <p:spPr>
            <a:xfrm>
              <a:off x="820063" y="1584476"/>
              <a:ext cx="4027607" cy="3112689"/>
            </a:xfrm>
            <a:prstGeom prst="rect">
              <a:avLst/>
            </a:prstGeom>
            <a:noFill/>
            <a:ln>
              <a:noFill/>
            </a:ln>
          </p:spPr>
        </p:pic>
        <p:sp>
          <p:nvSpPr>
            <p:cNvPr id="120" name="Shape 120"/>
            <p:cNvSpPr/>
            <p:nvPr/>
          </p:nvSpPr>
          <p:spPr>
            <a:xfrm>
              <a:off x="1328019" y="4320605"/>
              <a:ext cx="3070071" cy="369332"/>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Tahoma"/>
                <a:buNone/>
              </a:pPr>
              <a:r>
                <a:rPr b="1" i="0" lang="en-US" sz="1800" u="none" cap="none" strike="noStrike">
                  <a:solidFill>
                    <a:srgbClr val="000000"/>
                  </a:solidFill>
                  <a:latin typeface="Tahoma"/>
                  <a:ea typeface="Tahoma"/>
                  <a:cs typeface="Tahoma"/>
                  <a:sym typeface="Tahoma"/>
                </a:rPr>
                <a:t>Nghiem et al., GRL, 2014</a:t>
              </a:r>
            </a:p>
          </p:txBody>
        </p:sp>
      </p:grpSp>
      <p:pic>
        <p:nvPicPr>
          <p:cNvPr id="121" name="Shape 121"/>
          <p:cNvPicPr preferRelativeResize="0"/>
          <p:nvPr/>
        </p:nvPicPr>
        <p:blipFill rotWithShape="1">
          <a:blip r:embed="rId6">
            <a:alphaModFix/>
          </a:blip>
          <a:srcRect b="0" l="0" r="0" t="0"/>
          <a:stretch/>
        </p:blipFill>
        <p:spPr>
          <a:xfrm>
            <a:off x="68276" y="4761896"/>
            <a:ext cx="2462543" cy="1846907"/>
          </a:xfrm>
          <a:prstGeom prst="rect">
            <a:avLst/>
          </a:prstGeom>
          <a:noFill/>
          <a:ln>
            <a:noFill/>
          </a:ln>
        </p:spPr>
      </p:pic>
      <p:pic>
        <p:nvPicPr>
          <p:cNvPr id="122" name="Shape 122"/>
          <p:cNvPicPr preferRelativeResize="0"/>
          <p:nvPr/>
        </p:nvPicPr>
        <p:blipFill rotWithShape="1">
          <a:blip r:embed="rId7">
            <a:alphaModFix/>
          </a:blip>
          <a:srcRect b="0" l="0" r="0" t="0"/>
          <a:stretch/>
        </p:blipFill>
        <p:spPr>
          <a:xfrm>
            <a:off x="2594526" y="4827210"/>
            <a:ext cx="2512592" cy="1612247"/>
          </a:xfrm>
          <a:prstGeom prst="rect">
            <a:avLst/>
          </a:prstGeom>
          <a:noFill/>
          <a:ln>
            <a:noFill/>
          </a:ln>
        </p:spPr>
      </p:pic>
      <p:sp>
        <p:nvSpPr>
          <p:cNvPr id="123" name="Shape 123"/>
          <p:cNvSpPr/>
          <p:nvPr/>
        </p:nvSpPr>
        <p:spPr>
          <a:xfrm>
            <a:off x="331416" y="6261753"/>
            <a:ext cx="1926954" cy="369332"/>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Tahoma"/>
              <a:buNone/>
            </a:pPr>
            <a:r>
              <a:rPr b="1" i="0" lang="en-US" sz="1800" u="none" cap="none" strike="noStrike">
                <a:solidFill>
                  <a:srgbClr val="000000"/>
                </a:solidFill>
                <a:latin typeface="Tahoma"/>
                <a:ea typeface="Tahoma"/>
                <a:cs typeface="Tahoma"/>
                <a:sym typeface="Tahoma"/>
              </a:rPr>
              <a:t>2012 and 2013</a:t>
            </a:r>
          </a:p>
        </p:txBody>
      </p:sp>
      <p:sp>
        <p:nvSpPr>
          <p:cNvPr id="124" name="Shape 124"/>
          <p:cNvSpPr txBox="1"/>
          <p:nvPr/>
        </p:nvSpPr>
        <p:spPr>
          <a:xfrm>
            <a:off x="0" y="228600"/>
            <a:ext cx="9144000" cy="7620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1" i="0" lang="en-US" sz="2600" u="none" cap="none" strike="noStrike">
                <a:solidFill>
                  <a:srgbClr val="17365D"/>
                </a:solidFill>
                <a:latin typeface="Arial"/>
                <a:ea typeface="Arial"/>
                <a:cs typeface="Arial"/>
                <a:sym typeface="Arial"/>
              </a:rPr>
              <a:t>And One More Player: Arctic River Discharge</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8" name="Shape 128"/>
        <p:cNvGrpSpPr/>
        <p:nvPr/>
      </p:nvGrpSpPr>
      <p:grpSpPr>
        <a:xfrm>
          <a:off x="0" y="0"/>
          <a:ext cx="0" cy="0"/>
          <a:chOff x="0" y="0"/>
          <a:chExt cx="0" cy="0"/>
        </a:xfrm>
      </p:grpSpPr>
      <p:sp>
        <p:nvSpPr>
          <p:cNvPr id="129" name="Shape 129"/>
          <p:cNvSpPr/>
          <p:nvPr/>
        </p:nvSpPr>
        <p:spPr>
          <a:xfrm>
            <a:off x="0" y="1057309"/>
            <a:ext cx="9144000" cy="815607"/>
          </a:xfrm>
          <a:prstGeom prst="rect">
            <a:avLst/>
          </a:prstGeom>
          <a:noFill/>
          <a:ln>
            <a:noFill/>
          </a:ln>
        </p:spPr>
        <p:txBody>
          <a:bodyPr anchorCtr="0" anchor="t" bIns="45700" lIns="91425" rIns="91425" tIns="45700">
            <a:noAutofit/>
          </a:bodyPr>
          <a:lstStyle/>
          <a:p>
            <a:pPr indent="-182880" lvl="0" marL="182880" marR="0" rtl="0" algn="l">
              <a:lnSpc>
                <a:spcPct val="171428"/>
              </a:lnSpc>
              <a:spcBef>
                <a:spcPts val="0"/>
              </a:spcBef>
              <a:spcAft>
                <a:spcPts val="0"/>
              </a:spcAft>
              <a:buClr>
                <a:srgbClr val="000000"/>
              </a:buClr>
              <a:buSzPct val="100000"/>
              <a:buFont typeface="Arial"/>
              <a:buChar char="•"/>
            </a:pPr>
            <a:r>
              <a:rPr b="1" i="0" lang="en-US" sz="1400" u="none" cap="none" strike="noStrike">
                <a:solidFill>
                  <a:srgbClr val="000000"/>
                </a:solidFill>
                <a:latin typeface="Tahoma"/>
                <a:ea typeface="Tahoma"/>
                <a:cs typeface="Tahoma"/>
                <a:sym typeface="Tahoma"/>
              </a:rPr>
              <a:t>Arctic sea ice: Warm river water discharge</a:t>
            </a:r>
          </a:p>
          <a:p>
            <a:pPr indent="-182880" lvl="0" marL="182880" marR="0" rtl="0" algn="l">
              <a:lnSpc>
                <a:spcPct val="171428"/>
              </a:lnSpc>
              <a:spcBef>
                <a:spcPts val="600"/>
              </a:spcBef>
              <a:spcAft>
                <a:spcPts val="0"/>
              </a:spcAft>
              <a:buClr>
                <a:srgbClr val="000000"/>
              </a:buClr>
              <a:buSzPct val="100000"/>
              <a:buFont typeface="Arial"/>
              <a:buChar char="•"/>
            </a:pPr>
            <a:r>
              <a:rPr b="1" i="0" lang="en-US" sz="1400" u="none" cap="none" strike="noStrike">
                <a:solidFill>
                  <a:srgbClr val="000000"/>
                </a:solidFill>
                <a:latin typeface="Tahoma"/>
                <a:ea typeface="Tahoma"/>
                <a:cs typeface="Tahoma"/>
                <a:sym typeface="Tahoma"/>
              </a:rPr>
              <a:t>Antarctic sea ice: Frozen continent</a:t>
            </a:r>
          </a:p>
        </p:txBody>
      </p:sp>
      <p:sp>
        <p:nvSpPr>
          <p:cNvPr id="130" name="Shape 130"/>
          <p:cNvSpPr/>
          <p:nvPr/>
        </p:nvSpPr>
        <p:spPr>
          <a:xfrm>
            <a:off x="0" y="146405"/>
            <a:ext cx="9144000" cy="687368"/>
          </a:xfrm>
          <a:prstGeom prst="rect">
            <a:avLst/>
          </a:prstGeom>
          <a:noFill/>
          <a:ln>
            <a:noFill/>
          </a:ln>
        </p:spPr>
        <p:txBody>
          <a:bodyPr anchorCtr="0" anchor="t" bIns="45700" lIns="91425" rIns="91425" tIns="45700">
            <a:noAutofit/>
          </a:bodyPr>
          <a:lstStyle/>
          <a:p>
            <a:pPr indent="0" lvl="0" marL="0" marR="0" rtl="0" algn="ctr">
              <a:lnSpc>
                <a:spcPct val="150000"/>
              </a:lnSpc>
              <a:spcBef>
                <a:spcPts val="0"/>
              </a:spcBef>
              <a:spcAft>
                <a:spcPts val="0"/>
              </a:spcAft>
              <a:buClr>
                <a:srgbClr val="17365D"/>
              </a:buClr>
              <a:buSzPct val="25000"/>
              <a:buFont typeface="Arial"/>
              <a:buNone/>
            </a:pPr>
            <a:r>
              <a:rPr b="1" i="0" lang="en-US" sz="3200" u="none" cap="none" strike="noStrike">
                <a:solidFill>
                  <a:srgbClr val="17365D"/>
                </a:solidFill>
                <a:latin typeface="Arial"/>
                <a:ea typeface="Arial"/>
                <a:cs typeface="Arial"/>
                <a:sym typeface="Arial"/>
              </a:rPr>
              <a:t>Heat Source from Rivers</a:t>
            </a:r>
          </a:p>
        </p:txBody>
      </p:sp>
      <p:grpSp>
        <p:nvGrpSpPr>
          <p:cNvPr id="131" name="Shape 131"/>
          <p:cNvGrpSpPr/>
          <p:nvPr/>
        </p:nvGrpSpPr>
        <p:grpSpPr>
          <a:xfrm>
            <a:off x="317714" y="1928066"/>
            <a:ext cx="4363100" cy="4496698"/>
            <a:chOff x="317714" y="1928066"/>
            <a:chExt cx="4363100" cy="4496698"/>
          </a:xfrm>
        </p:grpSpPr>
        <p:pic>
          <p:nvPicPr>
            <p:cNvPr descr="ArcticWatersheds.tiff" id="132" name="Shape 132"/>
            <p:cNvPicPr preferRelativeResize="0"/>
            <p:nvPr/>
          </p:nvPicPr>
          <p:blipFill rotWithShape="1">
            <a:blip r:embed="rId3">
              <a:alphaModFix/>
            </a:blip>
            <a:srcRect b="0" l="1934" r="0" t="0"/>
            <a:stretch/>
          </p:blipFill>
          <p:spPr>
            <a:xfrm>
              <a:off x="317714" y="1928066"/>
              <a:ext cx="4222535" cy="4059796"/>
            </a:xfrm>
            <a:prstGeom prst="rect">
              <a:avLst/>
            </a:prstGeom>
            <a:noFill/>
            <a:ln>
              <a:noFill/>
            </a:ln>
          </p:spPr>
        </p:pic>
        <p:sp>
          <p:nvSpPr>
            <p:cNvPr id="133" name="Shape 133"/>
            <p:cNvSpPr/>
            <p:nvPr/>
          </p:nvSpPr>
          <p:spPr>
            <a:xfrm>
              <a:off x="483570" y="5863073"/>
              <a:ext cx="4197245" cy="561691"/>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Tahoma"/>
                <a:buNone/>
              </a:pPr>
              <a:r>
                <a:rPr b="0" i="0" lang="en-US" sz="1800" u="none" cap="none" strike="noStrike">
                  <a:solidFill>
                    <a:srgbClr val="000000"/>
                  </a:solidFill>
                  <a:latin typeface="Tahoma"/>
                  <a:ea typeface="Tahoma"/>
                  <a:cs typeface="Tahoma"/>
                  <a:sym typeface="Tahoma"/>
                </a:rPr>
                <a:t>72 rivers: Blue = &lt;6 km</a:t>
              </a:r>
              <a:r>
                <a:rPr b="0" baseline="30000" i="0" lang="en-US" sz="1800" u="none" cap="none" strike="noStrike">
                  <a:solidFill>
                    <a:srgbClr val="000000"/>
                  </a:solidFill>
                  <a:latin typeface="Tahoma"/>
                  <a:ea typeface="Tahoma"/>
                  <a:cs typeface="Tahoma"/>
                  <a:sym typeface="Tahoma"/>
                </a:rPr>
                <a:t>3</a:t>
              </a:r>
              <a:r>
                <a:rPr b="0" i="0" lang="en-US" sz="1800" u="none" cap="none" strike="noStrike">
                  <a:solidFill>
                    <a:srgbClr val="000000"/>
                  </a:solidFill>
                  <a:latin typeface="Tahoma"/>
                  <a:ea typeface="Tahoma"/>
                  <a:cs typeface="Tahoma"/>
                  <a:sym typeface="Tahoma"/>
                </a:rPr>
                <a:t>/y; Yellow = 6 to &lt;60 km</a:t>
              </a:r>
              <a:r>
                <a:rPr b="0" baseline="30000" i="0" lang="en-US" sz="1800" u="none" cap="none" strike="noStrike">
                  <a:solidFill>
                    <a:srgbClr val="000000"/>
                  </a:solidFill>
                  <a:latin typeface="Tahoma"/>
                  <a:ea typeface="Tahoma"/>
                  <a:cs typeface="Tahoma"/>
                  <a:sym typeface="Tahoma"/>
                </a:rPr>
                <a:t>3</a:t>
              </a:r>
              <a:r>
                <a:rPr b="0" i="0" lang="en-US" sz="1800" u="none" cap="none" strike="noStrike">
                  <a:solidFill>
                    <a:srgbClr val="000000"/>
                  </a:solidFill>
                  <a:latin typeface="Tahoma"/>
                  <a:ea typeface="Tahoma"/>
                  <a:cs typeface="Tahoma"/>
                  <a:sym typeface="Tahoma"/>
                </a:rPr>
                <a:t>/y; Red = 60 to 600 km</a:t>
              </a:r>
              <a:r>
                <a:rPr b="0" baseline="30000" i="0" lang="en-US" sz="1800" u="none" cap="none" strike="noStrike">
                  <a:solidFill>
                    <a:srgbClr val="000000"/>
                  </a:solidFill>
                  <a:latin typeface="Tahoma"/>
                  <a:ea typeface="Tahoma"/>
                  <a:cs typeface="Tahoma"/>
                  <a:sym typeface="Tahoma"/>
                </a:rPr>
                <a:t>3</a:t>
              </a:r>
              <a:r>
                <a:rPr b="0" i="0" lang="en-US" sz="1800" u="none" cap="none" strike="noStrike">
                  <a:solidFill>
                    <a:srgbClr val="000000"/>
                  </a:solidFill>
                  <a:latin typeface="Tahoma"/>
                  <a:ea typeface="Tahoma"/>
                  <a:cs typeface="Tahoma"/>
                  <a:sym typeface="Tahoma"/>
                </a:rPr>
                <a:t>/y.</a:t>
              </a:r>
            </a:p>
          </p:txBody>
        </p:sp>
        <p:sp>
          <p:nvSpPr>
            <p:cNvPr id="134" name="Shape 134"/>
            <p:cNvSpPr/>
            <p:nvPr/>
          </p:nvSpPr>
          <p:spPr>
            <a:xfrm>
              <a:off x="1221112" y="2110364"/>
              <a:ext cx="2483409" cy="36933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Tahoma"/>
                <a:buNone/>
              </a:pPr>
              <a:r>
                <a:rPr b="0" i="0" lang="en-US" sz="1800" u="none" cap="none" strike="noStrike">
                  <a:solidFill>
                    <a:srgbClr val="000000"/>
                  </a:solidFill>
                  <a:latin typeface="Tahoma"/>
                  <a:ea typeface="Tahoma"/>
                  <a:cs typeface="Tahoma"/>
                  <a:sym typeface="Tahoma"/>
                </a:rPr>
                <a:t>McClelland et al., 2006</a:t>
              </a:r>
            </a:p>
          </p:txBody>
        </p:sp>
      </p:grpSp>
      <p:grpSp>
        <p:nvGrpSpPr>
          <p:cNvPr id="135" name="Shape 135"/>
          <p:cNvGrpSpPr/>
          <p:nvPr/>
        </p:nvGrpSpPr>
        <p:grpSpPr>
          <a:xfrm>
            <a:off x="4736719" y="2096260"/>
            <a:ext cx="3801705" cy="4152139"/>
            <a:chOff x="4736719" y="2096260"/>
            <a:chExt cx="3801705" cy="4152139"/>
          </a:xfrm>
        </p:grpSpPr>
        <p:pic>
          <p:nvPicPr>
            <p:cNvPr descr="600px-Antarctica.svg.png" id="136" name="Shape 136"/>
            <p:cNvPicPr preferRelativeResize="0"/>
            <p:nvPr/>
          </p:nvPicPr>
          <p:blipFill rotWithShape="1">
            <a:blip r:embed="rId4">
              <a:alphaModFix/>
            </a:blip>
            <a:srcRect b="0" l="0" r="0" t="0"/>
            <a:stretch/>
          </p:blipFill>
          <p:spPr>
            <a:xfrm>
              <a:off x="4736719" y="2096260"/>
              <a:ext cx="3801705" cy="3795369"/>
            </a:xfrm>
            <a:prstGeom prst="rect">
              <a:avLst/>
            </a:prstGeom>
            <a:noFill/>
            <a:ln>
              <a:noFill/>
            </a:ln>
          </p:spPr>
        </p:pic>
        <p:sp>
          <p:nvSpPr>
            <p:cNvPr id="137" name="Shape 137"/>
            <p:cNvSpPr/>
            <p:nvPr/>
          </p:nvSpPr>
          <p:spPr>
            <a:xfrm>
              <a:off x="5073312" y="5940623"/>
              <a:ext cx="3232488" cy="307777"/>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FF0000"/>
                </a:buClr>
                <a:buSzPct val="25000"/>
                <a:buFont typeface="Tahoma"/>
                <a:buNone/>
              </a:pPr>
              <a:r>
                <a:rPr b="0" i="0" lang="en-US" sz="1400" u="none" cap="none" strike="noStrike">
                  <a:solidFill>
                    <a:srgbClr val="FF0000"/>
                  </a:solidFill>
                  <a:latin typeface="Tahoma"/>
                  <a:ea typeface="Tahoma"/>
                  <a:cs typeface="Tahoma"/>
                  <a:sym typeface="Tahoma"/>
                </a:rPr>
                <a:t>No such rivers, except for ice streams!</a:t>
              </a:r>
            </a:p>
          </p:txBody>
        </p:sp>
      </p:grpSp>
      <p:sp>
        <p:nvSpPr>
          <p:cNvPr id="138" name="Shape 138"/>
          <p:cNvSpPr txBox="1"/>
          <p:nvPr/>
        </p:nvSpPr>
        <p:spPr>
          <a:xfrm>
            <a:off x="0" y="2267167"/>
            <a:ext cx="9144000" cy="3422304"/>
          </a:xfrm>
          <a:prstGeom prst="rect">
            <a:avLst/>
          </a:prstGeom>
          <a:noFill/>
          <a:ln>
            <a:noFill/>
          </a:ln>
        </p:spPr>
        <p:txBody>
          <a:bodyPr anchorCtr="0" anchor="t" bIns="45700" lIns="91425" rIns="91425" tIns="45700">
            <a:noAutofit/>
          </a:bodyPr>
          <a:lstStyle/>
          <a:p>
            <a:pPr indent="0" lvl="0" marL="0" marR="0" rtl="0" algn="ctr">
              <a:lnSpc>
                <a:spcPct val="107500"/>
              </a:lnSpc>
              <a:spcBef>
                <a:spcPts val="0"/>
              </a:spcBef>
              <a:spcAft>
                <a:spcPts val="0"/>
              </a:spcAft>
              <a:buClr>
                <a:srgbClr val="000000"/>
              </a:buClr>
              <a:buSzPct val="25000"/>
              <a:buFont typeface="Tahoma"/>
              <a:buNone/>
            </a:pPr>
            <a:r>
              <a:rPr b="1" i="0" lang="en-US" sz="8000" u="none" cap="none" strike="noStrike">
                <a:solidFill>
                  <a:srgbClr val="000000"/>
                </a:solidFill>
                <a:latin typeface="Tahoma"/>
                <a:ea typeface="Tahoma"/>
                <a:cs typeface="Tahoma"/>
                <a:sym typeface="Tahoma"/>
              </a:rPr>
              <a:t>A stark contrast between Arctic and Antarctic!</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 name="Shape 142"/>
        <p:cNvGrpSpPr/>
        <p:nvPr/>
      </p:nvGrpSpPr>
      <p:grpSpPr>
        <a:xfrm>
          <a:off x="0" y="0"/>
          <a:ext cx="0" cy="0"/>
          <a:chOff x="0" y="0"/>
          <a:chExt cx="0" cy="0"/>
        </a:xfrm>
      </p:grpSpPr>
      <p:sp>
        <p:nvSpPr>
          <p:cNvPr id="143" name="Shape 143"/>
          <p:cNvSpPr/>
          <p:nvPr/>
        </p:nvSpPr>
        <p:spPr>
          <a:xfrm>
            <a:off x="0" y="103290"/>
            <a:ext cx="9144000" cy="687368"/>
          </a:xfrm>
          <a:prstGeom prst="rect">
            <a:avLst/>
          </a:prstGeom>
          <a:noFill/>
          <a:ln>
            <a:noFill/>
          </a:ln>
        </p:spPr>
        <p:txBody>
          <a:bodyPr anchorCtr="0" anchor="t" bIns="45700" lIns="91425" rIns="91425" tIns="45700">
            <a:noAutofit/>
          </a:bodyPr>
          <a:lstStyle/>
          <a:p>
            <a:pPr indent="0" lvl="0" marL="0" marR="0" rtl="0" algn="ctr">
              <a:lnSpc>
                <a:spcPct val="200000"/>
              </a:lnSpc>
              <a:spcBef>
                <a:spcPts val="0"/>
              </a:spcBef>
              <a:spcAft>
                <a:spcPts val="0"/>
              </a:spcAft>
              <a:buClr>
                <a:srgbClr val="17375E"/>
              </a:buClr>
              <a:buSzPct val="25000"/>
              <a:buFont typeface="Arial"/>
              <a:buNone/>
            </a:pPr>
            <a:r>
              <a:rPr b="1" i="0" lang="en-US" sz="2400" u="none" cap="none" strike="noStrike">
                <a:solidFill>
                  <a:srgbClr val="17375E"/>
                </a:solidFill>
                <a:latin typeface="Arial"/>
                <a:ea typeface="Arial"/>
                <a:cs typeface="Arial"/>
                <a:sym typeface="Arial"/>
              </a:rPr>
              <a:t>Wind Pattern Shaped by Continental Topography</a:t>
            </a:r>
          </a:p>
        </p:txBody>
      </p:sp>
      <p:sp>
        <p:nvSpPr>
          <p:cNvPr id="144" name="Shape 144"/>
          <p:cNvSpPr/>
          <p:nvPr/>
        </p:nvSpPr>
        <p:spPr>
          <a:xfrm>
            <a:off x="0" y="5537537"/>
            <a:ext cx="9144000" cy="1015662"/>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Tahoma"/>
              <a:buNone/>
            </a:pPr>
            <a:r>
              <a:rPr b="0" i="0" lang="en-US" sz="2000" u="none" cap="none" strike="noStrike">
                <a:solidFill>
                  <a:srgbClr val="000000"/>
                </a:solidFill>
                <a:latin typeface="Tahoma"/>
                <a:ea typeface="Tahoma"/>
                <a:cs typeface="Tahoma"/>
                <a:sym typeface="Tahoma"/>
              </a:rPr>
              <a:t>Parish, T. R., and J. J. Cassano, J. J. (2003). Diagnosis of the Katabatic Wind Influence on the Wintertime Antarc-tic Surface Wind Field from Numerical Simulations. </a:t>
            </a:r>
            <a:r>
              <a:rPr b="0" i="1" lang="en-US" sz="2000" u="none" cap="none" strike="noStrike">
                <a:solidFill>
                  <a:srgbClr val="000000"/>
                </a:solidFill>
                <a:latin typeface="Tahoma"/>
                <a:ea typeface="Tahoma"/>
                <a:cs typeface="Tahoma"/>
                <a:sym typeface="Tahoma"/>
              </a:rPr>
              <a:t>Monthly Weather Rev</a:t>
            </a:r>
            <a:r>
              <a:rPr b="0" i="0" lang="en-US" sz="2000" u="none" cap="none" strike="noStrike">
                <a:solidFill>
                  <a:srgbClr val="000000"/>
                </a:solidFill>
                <a:latin typeface="Tahoma"/>
                <a:ea typeface="Tahoma"/>
                <a:cs typeface="Tahoma"/>
                <a:sym typeface="Tahoma"/>
              </a:rPr>
              <a:t>., </a:t>
            </a:r>
            <a:r>
              <a:rPr b="0" i="1" lang="en-US" sz="2000" u="none" cap="none" strike="noStrike">
                <a:solidFill>
                  <a:srgbClr val="000000"/>
                </a:solidFill>
                <a:latin typeface="Tahoma"/>
                <a:ea typeface="Tahoma"/>
                <a:cs typeface="Tahoma"/>
                <a:sym typeface="Tahoma"/>
              </a:rPr>
              <a:t>131</a:t>
            </a:r>
            <a:r>
              <a:rPr b="0" i="0" lang="en-US" sz="2000" u="none" cap="none" strike="noStrike">
                <a:solidFill>
                  <a:srgbClr val="000000"/>
                </a:solidFill>
                <a:latin typeface="Tahoma"/>
                <a:ea typeface="Tahoma"/>
                <a:cs typeface="Tahoma"/>
                <a:sym typeface="Tahoma"/>
              </a:rPr>
              <a:t>, 1128-1139.</a:t>
            </a:r>
          </a:p>
        </p:txBody>
      </p:sp>
      <p:pic>
        <p:nvPicPr>
          <p:cNvPr descr="Wind-Topo-ParishCassano.tiff" id="145" name="Shape 145"/>
          <p:cNvPicPr preferRelativeResize="0"/>
          <p:nvPr/>
        </p:nvPicPr>
        <p:blipFill rotWithShape="1">
          <a:blip r:embed="rId3">
            <a:alphaModFix/>
          </a:blip>
          <a:srcRect b="0" l="0" r="0" t="0"/>
          <a:stretch/>
        </p:blipFill>
        <p:spPr>
          <a:xfrm>
            <a:off x="228598" y="1219200"/>
            <a:ext cx="8830389" cy="4267199"/>
          </a:xfrm>
          <a:prstGeom prst="rect">
            <a:avLst/>
          </a:prstGeom>
          <a:noFill/>
          <a:ln>
            <a:noFill/>
          </a:ln>
        </p:spPr>
      </p:pic>
      <p:sp>
        <p:nvSpPr>
          <p:cNvPr id="146" name="Shape 146"/>
          <p:cNvSpPr/>
          <p:nvPr/>
        </p:nvSpPr>
        <p:spPr>
          <a:xfrm>
            <a:off x="737383" y="4530439"/>
            <a:ext cx="2102940" cy="52321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Tahoma"/>
              <a:buNone/>
            </a:pPr>
            <a:r>
              <a:rPr b="0" i="0" lang="en-US" sz="2800" u="none" cap="none" strike="noStrike">
                <a:solidFill>
                  <a:srgbClr val="000000"/>
                </a:solidFill>
                <a:latin typeface="Tahoma"/>
                <a:ea typeface="Tahoma"/>
                <a:cs typeface="Tahoma"/>
                <a:sym typeface="Tahoma"/>
              </a:rPr>
              <a:t>Initial (0 hr)</a:t>
            </a:r>
          </a:p>
        </p:txBody>
      </p:sp>
      <p:sp>
        <p:nvSpPr>
          <p:cNvPr id="147" name="Shape 147"/>
          <p:cNvSpPr/>
          <p:nvPr/>
        </p:nvSpPr>
        <p:spPr>
          <a:xfrm>
            <a:off x="4685985" y="4532641"/>
            <a:ext cx="2102940" cy="52321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Tahoma"/>
              <a:buNone/>
            </a:pPr>
            <a:r>
              <a:rPr b="0" i="0" lang="en-US" sz="2800" u="none" cap="none" strike="noStrike">
                <a:solidFill>
                  <a:srgbClr val="000000"/>
                </a:solidFill>
                <a:latin typeface="Tahoma"/>
                <a:ea typeface="Tahoma"/>
                <a:cs typeface="Tahoma"/>
                <a:sym typeface="Tahoma"/>
              </a:rPr>
              <a:t>72 hr</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2" name="Shape 152"/>
        <p:cNvGrpSpPr/>
        <p:nvPr/>
      </p:nvGrpSpPr>
      <p:grpSpPr>
        <a:xfrm>
          <a:off x="0" y="0"/>
          <a:ext cx="0" cy="0"/>
          <a:chOff x="0" y="0"/>
          <a:chExt cx="0" cy="0"/>
        </a:xfrm>
      </p:grpSpPr>
      <p:pic>
        <p:nvPicPr>
          <p:cNvPr id="153" name="Shape 153"/>
          <p:cNvPicPr preferRelativeResize="0"/>
          <p:nvPr/>
        </p:nvPicPr>
        <p:blipFill rotWithShape="1">
          <a:blip r:embed="rId3">
            <a:alphaModFix/>
          </a:blip>
          <a:srcRect b="0" l="0" r="0" t="0"/>
          <a:stretch/>
        </p:blipFill>
        <p:spPr>
          <a:xfrm>
            <a:off x="2266610" y="1123608"/>
            <a:ext cx="4778564" cy="5546548"/>
          </a:xfrm>
          <a:prstGeom prst="rect">
            <a:avLst/>
          </a:prstGeom>
          <a:noFill/>
          <a:ln>
            <a:noFill/>
          </a:ln>
        </p:spPr>
      </p:pic>
      <p:sp>
        <p:nvSpPr>
          <p:cNvPr id="154" name="Shape 154"/>
          <p:cNvSpPr/>
          <p:nvPr/>
        </p:nvSpPr>
        <p:spPr>
          <a:xfrm>
            <a:off x="0" y="146405"/>
            <a:ext cx="9144000" cy="687368"/>
          </a:xfrm>
          <a:prstGeom prst="rect">
            <a:avLst/>
          </a:prstGeom>
          <a:noFill/>
          <a:ln>
            <a:noFill/>
          </a:ln>
        </p:spPr>
        <p:txBody>
          <a:bodyPr anchorCtr="0" anchor="t" bIns="45700" lIns="91425" rIns="91425" tIns="45700">
            <a:noAutofit/>
          </a:bodyPr>
          <a:lstStyle/>
          <a:p>
            <a:pPr indent="0" lvl="0" marL="0" marR="0" rtl="0" algn="ctr">
              <a:lnSpc>
                <a:spcPct val="150000"/>
              </a:lnSpc>
              <a:spcBef>
                <a:spcPts val="0"/>
              </a:spcBef>
              <a:spcAft>
                <a:spcPts val="0"/>
              </a:spcAft>
              <a:buClr>
                <a:srgbClr val="17365D"/>
              </a:buClr>
              <a:buSzPct val="25000"/>
              <a:buFont typeface="Arial"/>
              <a:buNone/>
            </a:pPr>
            <a:r>
              <a:rPr b="1" i="0" lang="en-US" sz="3200" u="none" cap="none" strike="noStrike">
                <a:solidFill>
                  <a:srgbClr val="17365D"/>
                </a:solidFill>
                <a:latin typeface="Arial"/>
                <a:ea typeface="Arial"/>
                <a:cs typeface="Arial"/>
                <a:sym typeface="Arial"/>
              </a:rPr>
              <a:t>Southern Ocean Bathymetry</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NIC template-1">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